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4"/>
    <p:restoredTop sz="94685"/>
  </p:normalViewPr>
  <p:slideViewPr>
    <p:cSldViewPr snapToGrid="0" snapToObjects="1">
      <p:cViewPr>
        <p:scale>
          <a:sx n="94" d="100"/>
          <a:sy n="94" d="100"/>
        </p:scale>
        <p:origin x="280" y="4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399302-2752-734A-BED9-BEC609356DCA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DBF99-47A7-214A-BB92-D94E8FCA99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287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smtClean="0"/>
              <a:t>6/20/17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822A4-8DA6-4447-9B1F-C5DB58435268}" type="datetimeFigureOut">
              <a:rPr lang="en-US" smtClean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smtClean="0"/>
              <a:t>6/20/17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smtClean="0"/>
              <a:t>6/20/17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smtClean="0"/>
              <a:t>6/20/17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772C379-9A7C-4C87-A116-CBE9F58B04C5}" type="datetimeFigureOut">
              <a:rPr lang="en-US" smtClean="0"/>
              <a:t>6/20/17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64C608-40B1-4030-A28D-5B74BC98ADCE}" type="datetimeFigureOut">
              <a:rPr lang="en-US" smtClean="0"/>
              <a:t>6/20/17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6733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pic>
        <p:nvPicPr>
          <p:cNvPr id="12" name="Picture 1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127685" y="1328764"/>
            <a:ext cx="0" cy="3466826"/>
          </a:xfrm>
          <a:prstGeom prst="line">
            <a:avLst/>
          </a:prstGeom>
          <a:ln w="317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933" y="960241"/>
            <a:ext cx="6849699" cy="4203872"/>
          </a:xfrm>
        </p:spPr>
        <p:txBody>
          <a:bodyPr anchor="ctr">
            <a:normAutofit fontScale="90000"/>
          </a:bodyPr>
          <a:lstStyle/>
          <a:p>
            <a:pPr algn="r"/>
            <a:r>
              <a:rPr lang="en-US" sz="5400" dirty="0">
                <a:latin typeface="American Typewriter" charset="0"/>
                <a:ea typeface="American Typewriter" charset="0"/>
                <a:cs typeface="American Typewriter" charset="0"/>
              </a:rPr>
              <a:t>Effect of Object Surfaces and Shapes on Hand Grip Function for Heavy Objects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53071" y="964028"/>
            <a:ext cx="2770873" cy="4196299"/>
          </a:xfrm>
        </p:spPr>
        <p:txBody>
          <a:bodyPr anchor="ctr">
            <a:normAutofit/>
          </a:bodyPr>
          <a:lstStyle/>
          <a:p>
            <a:pPr>
              <a:spcBef>
                <a:spcPts val="0"/>
              </a:spcBef>
            </a:pPr>
            <a:r>
              <a:rPr lang="en-US" b="1" dirty="0">
                <a:latin typeface="American Typewriter Semibold" charset="0"/>
                <a:ea typeface="American Typewriter Semibold" charset="0"/>
                <a:cs typeface="American Typewriter Semibold" charset="0"/>
              </a:rPr>
              <a:t>Presented by:</a:t>
            </a:r>
          </a:p>
          <a:p>
            <a:pPr>
              <a:spcBef>
                <a:spcPts val="0"/>
              </a:spcBef>
            </a:pPr>
            <a:r>
              <a:rPr lang="en-US" b="1" dirty="0">
                <a:latin typeface="American Typewriter Semibold" charset="0"/>
                <a:ea typeface="American Typewriter Semibold" charset="0"/>
                <a:cs typeface="American Typewriter Semibold" charset="0"/>
              </a:rPr>
              <a:t>Cecilia Rose Garza</a:t>
            </a:r>
          </a:p>
          <a:p>
            <a:pPr>
              <a:spcBef>
                <a:spcPts val="0"/>
              </a:spcBef>
            </a:pPr>
            <a:r>
              <a:rPr lang="en-US" b="1" dirty="0">
                <a:latin typeface="American Typewriter Semibold" charset="0"/>
                <a:ea typeface="American Typewriter Semibold" charset="0"/>
                <a:cs typeface="American Typewriter Semibold" charset="0"/>
              </a:rPr>
              <a:t>Texas A&amp;M University-Kingsville</a:t>
            </a:r>
          </a:p>
          <a:p>
            <a:pPr>
              <a:spcBef>
                <a:spcPts val="0"/>
              </a:spcBef>
            </a:pPr>
            <a:endParaRPr lang="en-US" b="1" dirty="0">
              <a:latin typeface="American Typewriter Semibold" charset="0"/>
              <a:ea typeface="American Typewriter Semibold" charset="0"/>
              <a:cs typeface="American Typewriter Semibold" charset="0"/>
            </a:endParaRPr>
          </a:p>
          <a:p>
            <a:pPr>
              <a:spcBef>
                <a:spcPts val="0"/>
              </a:spcBef>
            </a:pPr>
            <a:r>
              <a:rPr lang="en-US" b="1" dirty="0">
                <a:latin typeface="American Typewriter Semibold" charset="0"/>
                <a:ea typeface="American Typewriter Semibold" charset="0"/>
                <a:cs typeface="American Typewriter Semibold" charset="0"/>
              </a:rPr>
              <a:t>Mentored By:</a:t>
            </a:r>
          </a:p>
          <a:p>
            <a:pPr>
              <a:spcBef>
                <a:spcPts val="0"/>
              </a:spcBef>
            </a:pPr>
            <a:r>
              <a:rPr lang="en-US" b="1" dirty="0">
                <a:latin typeface="American Typewriter Semibold" charset="0"/>
                <a:ea typeface="American Typewriter Semibold" charset="0"/>
                <a:cs typeface="American Typewriter Semibold" charset="0"/>
              </a:rPr>
              <a:t>Dr. James Yang</a:t>
            </a:r>
          </a:p>
          <a:p>
            <a:endParaRPr lang="en-US" b="1" dirty="0">
              <a:latin typeface="American Typewriter Semibold" charset="0"/>
              <a:ea typeface="American Typewriter Semibold" charset="0"/>
              <a:cs typeface="American Typewriter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20593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An Introduction into:</a:t>
            </a:r>
            <a:b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</a:b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Daily Life</a:t>
            </a: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latin typeface="Big Caslon Medium" charset="0"/>
                <a:ea typeface="Big Caslon Medium" charset="0"/>
                <a:cs typeface="Big Caslon Medium" charset="0"/>
              </a:rPr>
              <a:t>“Don't underestimate the power of your vision to change the world. Whether that world is your office, your community, an industry or a global movement, you need to have a core belief that what you contribute can fundamentally change the paradigm or way of thinking about problems.”</a:t>
            </a:r>
          </a:p>
          <a:p>
            <a:pPr marL="0" indent="0">
              <a:buNone/>
            </a:pPr>
            <a:r>
              <a:rPr lang="en-US" dirty="0">
                <a:latin typeface="Big Caslon Medium" charset="0"/>
                <a:ea typeface="Big Caslon Medium" charset="0"/>
                <a:cs typeface="Big Caslon Medium" charset="0"/>
              </a:rPr>
              <a:t>-Leroy </a:t>
            </a: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Hood</a:t>
            </a:r>
          </a:p>
          <a:p>
            <a:pPr marL="0" indent="0">
              <a:buNone/>
            </a:pPr>
            <a:endParaRPr lang="en-US" sz="1100" dirty="0">
              <a:latin typeface="Big Caslon Medium" charset="0"/>
              <a:ea typeface="Big Caslon Medium" charset="0"/>
              <a:cs typeface="Big Caslon Medium" charset="0"/>
            </a:endParaRPr>
          </a:p>
          <a:p>
            <a:pPr marL="0" indent="0">
              <a:buNone/>
            </a:pPr>
            <a:r>
              <a:rPr lang="en-US" sz="1100" dirty="0" smtClean="0">
                <a:latin typeface="Big Caslon Medium" charset="0"/>
                <a:ea typeface="Big Caslon Medium" charset="0"/>
                <a:cs typeface="Big Caslon Medium" charset="0"/>
              </a:rPr>
              <a:t>Read </a:t>
            </a:r>
            <a:r>
              <a:rPr lang="en-US" sz="1100" dirty="0">
                <a:latin typeface="Big Caslon Medium" charset="0"/>
                <a:ea typeface="Big Caslon Medium" charset="0"/>
                <a:cs typeface="Big Caslon Medium" charset="0"/>
              </a:rPr>
              <a:t>more at: https://</a:t>
            </a:r>
            <a:r>
              <a:rPr lang="en-US" sz="1100" dirty="0" err="1">
                <a:latin typeface="Big Caslon Medium" charset="0"/>
                <a:ea typeface="Big Caslon Medium" charset="0"/>
                <a:cs typeface="Big Caslon Medium" charset="0"/>
              </a:rPr>
              <a:t>www.brainyquote.com</a:t>
            </a:r>
            <a:r>
              <a:rPr lang="en-US" sz="1100" dirty="0">
                <a:latin typeface="Big Caslon Medium" charset="0"/>
                <a:ea typeface="Big Caslon Medium" charset="0"/>
                <a:cs typeface="Big Caslon Medium" charset="0"/>
              </a:rPr>
              <a:t>/quotes/quotes/l/leroyhood652766.html?src=</a:t>
            </a:r>
            <a:r>
              <a:rPr lang="en-US" sz="1100" dirty="0" err="1">
                <a:latin typeface="Big Caslon Medium" charset="0"/>
                <a:ea typeface="Big Caslon Medium" charset="0"/>
                <a:cs typeface="Big Caslon Medium" charset="0"/>
              </a:rPr>
              <a:t>t_movement</a:t>
            </a:r>
            <a:endParaRPr lang="en-US" sz="1100" dirty="0">
              <a:latin typeface="Big Caslon Medium" charset="0"/>
              <a:ea typeface="Big Caslon Medium" charset="0"/>
              <a:cs typeface="Big Caslon Medium" charset="0"/>
            </a:endParaRPr>
          </a:p>
          <a:p>
            <a:pPr marL="0" marR="0" lvl="0" indent="0" defTabSz="914400" eaLnBrk="1" fontAlgn="auto" latinLnBrk="0" hangingPunct="1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bg2">
                  <a:lumMod val="50000"/>
                </a:schemeClr>
              </a:buClr>
              <a:buSzTx/>
              <a:buNone/>
              <a:tabLst/>
              <a:defRPr/>
            </a:pP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995284"/>
          </a:xfrm>
        </p:spPr>
        <p:txBody>
          <a:bodyPr>
            <a:normAutofit/>
          </a:bodyPr>
          <a:lstStyle/>
          <a:p>
            <a:r>
              <a:rPr lang="en-US" sz="1400" dirty="0" smtClean="0">
                <a:latin typeface="Big Caslon Medium" charset="0"/>
                <a:ea typeface="Big Caslon Medium" charset="0"/>
                <a:cs typeface="Big Caslon Medium" charset="0"/>
              </a:rPr>
              <a:t>THINGS TO CONSIDER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400" dirty="0" smtClean="0">
                <a:latin typeface="Big Caslon Medium" charset="0"/>
                <a:ea typeface="Big Caslon Medium" charset="0"/>
                <a:cs typeface="Big Caslon Medium" charset="0"/>
              </a:rPr>
              <a:t>Grip Functionality</a:t>
            </a:r>
          </a:p>
          <a:p>
            <a:pPr marL="171450" indent="-171450">
              <a:buFont typeface="Wingdings" charset="2"/>
              <a:buChar char="q"/>
            </a:pPr>
            <a:r>
              <a:rPr lang="en-US" sz="1400" dirty="0" smtClean="0">
                <a:latin typeface="Big Caslon Medium" charset="0"/>
                <a:ea typeface="Big Caslon Medium" charset="0"/>
                <a:cs typeface="Big Caslon Medium" charset="0"/>
              </a:rPr>
              <a:t>Rehabilitation Application</a:t>
            </a:r>
          </a:p>
        </p:txBody>
      </p:sp>
    </p:spTree>
    <p:extLst>
      <p:ext uri="{BB962C8B-B14F-4D97-AF65-F5344CB8AC3E}">
        <p14:creationId xmlns:p14="http://schemas.microsoft.com/office/powerpoint/2010/main" val="2016216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bg2">
                  <a:tint val="94000"/>
                  <a:satMod val="80000"/>
                  <a:lumMod val="106000"/>
                </a:schemeClr>
              </a:gs>
              <a:gs pos="100000">
                <a:schemeClr val="bg2">
                  <a:shade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  <a:effectLst/>
        </p:spPr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2" name="Picture 11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14" name="Straight Connector 13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18" name="Rectangle 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 dirty="0"/>
          </a:p>
        </p:txBody>
      </p:sp>
      <p:grpSp>
        <p:nvGrpSpPr>
          <p:cNvPr id="22" name="Group 21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949392" y="938882"/>
            <a:ext cx="6562082" cy="4236223"/>
            <a:chOff x="7807230" y="2012810"/>
            <a:chExt cx="3251252" cy="3459865"/>
          </a:xfrm>
        </p:grpSpPr>
        <p:sp>
          <p:nvSpPr>
            <p:cNvPr id="23" name="Rectangle 22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ectangle 2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67777" y="1269341"/>
            <a:ext cx="5925312" cy="3575304"/>
          </a:xfrm>
          <a:prstGeom prst="rect">
            <a:avLst/>
          </a:prstGeom>
          <a:solidFill>
            <a:schemeClr val="accent1"/>
          </a:solidFill>
          <a:ln w="635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8" name="Picture 2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756" y="1463015"/>
            <a:ext cx="5492683" cy="3196668"/>
          </a:xfrm>
        </p:spPr>
        <p:txBody>
          <a:bodyPr vert="horz" lIns="91440" tIns="45720" rIns="91440" bIns="0" rtlCol="0" anchor="ctr">
            <a:normAutofit fontScale="90000"/>
          </a:bodyPr>
          <a:lstStyle/>
          <a:p>
            <a:pPr algn="ctr"/>
            <a:r>
              <a:rPr lang="en-US" sz="3700" dirty="0">
                <a:solidFill>
                  <a:srgbClr val="FFFFFF"/>
                </a:solidFill>
                <a:latin typeface="Big Caslon Medium" charset="0"/>
                <a:ea typeface="Big Caslon Medium" charset="0"/>
                <a:cs typeface="Big Caslon Medium" charset="0"/>
              </a:rPr>
              <a:t>Can the application of heavier weighted objects impair the effect of commonly used frictions?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1418" y="1463014"/>
            <a:ext cx="2848300" cy="3293053"/>
          </a:xfrm>
        </p:spPr>
        <p:txBody>
          <a:bodyPr vert="horz" lIns="91440" tIns="91440" rIns="91440" bIns="91440" rtlCol="0" anchor="ctr">
            <a:normAutofit/>
          </a:bodyPr>
          <a:lstStyle/>
          <a:p>
            <a:r>
              <a:rPr lang="en-US" sz="2000" cap="all" dirty="0">
                <a:latin typeface="Big Caslon Medium" charset="0"/>
                <a:ea typeface="Big Caslon Medium" charset="0"/>
                <a:cs typeface="Big Caslon Medium" charset="0"/>
              </a:rPr>
              <a:t>Our Question</a:t>
            </a:r>
          </a:p>
        </p:txBody>
      </p:sp>
    </p:spTree>
    <p:extLst>
      <p:ext uri="{BB962C8B-B14F-4D97-AF65-F5344CB8AC3E}">
        <p14:creationId xmlns:p14="http://schemas.microsoft.com/office/powerpoint/2010/main" val="2398679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696037"/>
            <a:ext cx="9607661" cy="1164446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en-US" sz="2800" dirty="0" smtClean="0">
                <a:latin typeface="Big Caslon Medium" charset="0"/>
                <a:ea typeface="Big Caslon Medium" charset="0"/>
                <a:cs typeface="Big Caslon Medium" charset="0"/>
              </a:rPr>
              <a:t>What are the manipulations?</a:t>
            </a:r>
            <a:br>
              <a:rPr lang="en-US" sz="2800" dirty="0" smtClean="0">
                <a:latin typeface="Big Caslon Medium" charset="0"/>
                <a:ea typeface="Big Caslon Medium" charset="0"/>
                <a:cs typeface="Big Caslon Medium" charset="0"/>
              </a:rPr>
            </a:br>
            <a:r>
              <a:rPr lang="en-US" sz="2800" dirty="0" smtClean="0">
                <a:latin typeface="Big Caslon Medium" charset="0"/>
                <a:ea typeface="Big Caslon Medium" charset="0"/>
                <a:cs typeface="Big Caslon Medium" charset="0"/>
              </a:rPr>
              <a:t>Where is the data?</a:t>
            </a:r>
            <a:endParaRPr lang="en-US" sz="2800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Independent Variables</a:t>
            </a: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Shape 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Friction</a:t>
            </a: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Dependent Variable</a:t>
            </a: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Subject Performance</a:t>
            </a:r>
          </a:p>
          <a:p>
            <a:pPr lvl="1">
              <a:buFont typeface="Wingdings" charset="2"/>
              <a:buChar char="v"/>
            </a:pPr>
            <a:r>
              <a:rPr lang="en-US" dirty="0">
                <a:latin typeface="Big Caslon Medium" charset="0"/>
                <a:ea typeface="Big Caslon Medium" charset="0"/>
                <a:cs typeface="Big Caslon Medium" charset="0"/>
              </a:rPr>
              <a:t>A</a:t>
            </a: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im is to measure manual growth dexterity.</a:t>
            </a: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911988" y="308439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09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gradFill rotWithShape="1">
            <a:gsLst>
              <a:gs pos="0">
                <a:schemeClr val="bg2">
                  <a:tint val="94000"/>
                  <a:satMod val="80000"/>
                  <a:lumMod val="106000"/>
                </a:schemeClr>
              </a:gs>
              <a:gs pos="100000">
                <a:schemeClr val="bg2">
                  <a:shade val="80000"/>
                </a:schemeClr>
              </a:gs>
            </a:gsLst>
            <a:path path="circle">
              <a:fillToRect l="43000" r="43000" b="100000"/>
            </a:path>
          </a:gradFill>
          <a:ln>
            <a:noFill/>
          </a:ln>
          <a:effectLst/>
        </p:spPr>
      </p:sp>
      <p:sp>
        <p:nvSpPr>
          <p:cNvPr id="16" name="Rectangle 1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8" name="Picture 1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 useBgFill="1">
        <p:nvSpPr>
          <p:cNvPr id="24" name="Rectangle 23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pic>
        <p:nvPicPr>
          <p:cNvPr id="28" name="Picture 27"/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" name="Straight Connector 2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18029" y="1847088"/>
            <a:ext cx="3520368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grpSp>
        <p:nvGrpSpPr>
          <p:cNvPr id="34" name="Group 33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32237" y="482171"/>
            <a:ext cx="6104331" cy="5149101"/>
            <a:chOff x="7463259" y="583365"/>
            <a:chExt cx="6104330" cy="5181928"/>
          </a:xfrm>
        </p:grpSpPr>
        <p:sp>
          <p:nvSpPr>
            <p:cNvPr id="35" name="Rectangle 3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463259" y="583365"/>
              <a:ext cx="6104330" cy="5181928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76318" y="915807"/>
              <a:ext cx="5471354" cy="4494927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9" name="Picture Placeholder 8"/>
          <p:cNvPicPr>
            <a:picLocks noGrp="1" noChangeAspect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21" r="2" b="2"/>
          <a:stretch/>
        </p:blipFill>
        <p:spPr>
          <a:xfrm>
            <a:off x="1724398" y="1478018"/>
            <a:ext cx="3913149" cy="3135429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18030" y="804520"/>
            <a:ext cx="3520367" cy="1049235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latin typeface="Big Caslon Medium" charset="0"/>
                <a:ea typeface="Big Caslon Medium" charset="0"/>
                <a:cs typeface="Big Caslon Medium" charset="0"/>
              </a:rPr>
              <a:t>Procedure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18029" y="2015732"/>
            <a:ext cx="3520368" cy="3450613"/>
          </a:xfrm>
        </p:spPr>
        <p:txBody>
          <a:bodyPr vert="horz" lIns="91440" tIns="45720" rIns="91440" bIns="45720" rtlCol="0" anchor="t">
            <a:normAutofit fontScale="85000" lnSpcReduction="10000"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Subject comes in to laboratory and provided further instruction prior to experiment. 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They sit next to a box quite similar to the photo listed.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They will be timed for a total of 30s per trial and overall take no longer than 30 minutes for entire procedure.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Throughout the trials filming will be taking place at 30 frames for data analysis breakdown of the seven steps of BBT.</a:t>
            </a: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2949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331" y="627468"/>
            <a:ext cx="9605635" cy="1059305"/>
          </a:xfrm>
        </p:spPr>
        <p:txBody>
          <a:bodyPr/>
          <a:lstStyle/>
          <a:p>
            <a:pPr algn="ctr"/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What to learn?</a:t>
            </a: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>
                <a:latin typeface="Big Caslon Medium" charset="0"/>
                <a:ea typeface="Big Caslon Medium" charset="0"/>
                <a:cs typeface="Big Caslon Medium" charset="0"/>
              </a:rPr>
              <a:t>WHAT IS THE NEXT STEP?</a:t>
            </a:r>
          </a:p>
          <a:p>
            <a:pPr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Varying Factors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Shapes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Weights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Frictions</a:t>
            </a:r>
          </a:p>
          <a:p>
            <a:pPr lvl="1"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Subjects</a:t>
            </a:r>
          </a:p>
          <a:p>
            <a:pPr lvl="2">
              <a:buFont typeface="Wingdings" charset="2"/>
              <a:buChar char="v"/>
            </a:pP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Use actual patients</a:t>
            </a: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878490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u="sng" dirty="0" smtClean="0">
                <a:latin typeface="Big Caslon Medium" charset="0"/>
                <a:ea typeface="Big Caslon Medium" charset="0"/>
                <a:cs typeface="Big Caslon Medium" charset="0"/>
              </a:rPr>
              <a:t>PRACTICAL IMPLICATIONS</a:t>
            </a:r>
          </a:p>
          <a:p>
            <a:pPr>
              <a:buFont typeface="Wingdings" charset="2"/>
              <a:buChar char="v"/>
            </a:pPr>
            <a:r>
              <a:rPr lang="en-US" dirty="0">
                <a:latin typeface="Big Caslon Medium" charset="0"/>
                <a:ea typeface="Big Caslon Medium" charset="0"/>
                <a:cs typeface="Big Caslon Medium" charset="0"/>
              </a:rPr>
              <a:t>In addition, therapists may vary difficulties by using objects with high-friction or low-friction surfaces to encourage or challenge patients, </a:t>
            </a:r>
            <a:r>
              <a:rPr lang="en-US" dirty="0" smtClean="0">
                <a:latin typeface="Big Caslon Medium" charset="0"/>
                <a:ea typeface="Big Caslon Medium" charset="0"/>
                <a:cs typeface="Big Caslon Medium" charset="0"/>
              </a:rPr>
              <a:t>respectively</a:t>
            </a:r>
            <a:r>
              <a:rPr lang="en-US" dirty="0">
                <a:latin typeface="Big Caslon Medium" charset="0"/>
                <a:ea typeface="Big Caslon Medium" charset="0"/>
                <a:cs typeface="Big Caslon Medium" charset="0"/>
              </a:rPr>
              <a:t>. Lastly, redesigning daily objects by changing grip surfaces may benefit people with sensorimotor impairment by improving their hand grip function and speed. </a:t>
            </a:r>
            <a:endParaRPr lang="en-US" dirty="0" smtClean="0">
              <a:latin typeface="Big Caslon Medium" charset="0"/>
              <a:ea typeface="Big Caslon Medium" charset="0"/>
              <a:cs typeface="Big Caslon Medium" charset="0"/>
            </a:endParaRPr>
          </a:p>
          <a:p>
            <a:pPr>
              <a:buFont typeface="Wingdings" charset="2"/>
              <a:buChar char="Ø"/>
            </a:pPr>
            <a:r>
              <a:rPr lang="is-IS" sz="1300" dirty="0">
                <a:latin typeface="Big Caslon Medium" charset="0"/>
                <a:ea typeface="Big Caslon Medium" charset="0"/>
                <a:cs typeface="Big Caslon Medium" charset="0"/>
              </a:rPr>
              <a:t>{Seo, 2012 #2}</a:t>
            </a:r>
            <a:endParaRPr lang="en-US" sz="1300" dirty="0" smtClean="0">
              <a:latin typeface="Big Caslon Medium" charset="0"/>
              <a:ea typeface="Big Caslon Medium" charset="0"/>
              <a:cs typeface="Big Caslon Medium" charset="0"/>
            </a:endParaRPr>
          </a:p>
          <a:p>
            <a:endParaRPr lang="en-US" dirty="0" smtClean="0">
              <a:latin typeface="Big Caslon Medium" charset="0"/>
              <a:ea typeface="Big Caslon Medium" charset="0"/>
              <a:cs typeface="Big Caslon Medium" charset="0"/>
            </a:endParaRPr>
          </a:p>
          <a:p>
            <a:pPr marL="457200" lvl="1" indent="0">
              <a:buNone/>
            </a:pPr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  <a:p>
            <a:endParaRPr lang="en-US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329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9818" y="2537784"/>
            <a:ext cx="9603275" cy="1049235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Big Caslon Medium" charset="0"/>
                <a:ea typeface="Big Caslon Medium" charset="0"/>
                <a:cs typeface="Big Caslon Medium" charset="0"/>
              </a:rPr>
              <a:t>QUESTIONS?</a:t>
            </a:r>
            <a:endParaRPr lang="en-US" sz="4000" dirty="0">
              <a:latin typeface="Big Caslon Medium" charset="0"/>
              <a:ea typeface="Big Caslon Medium" charset="0"/>
              <a:cs typeface="Big Caslon Medium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832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allery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1536</TotalTime>
  <Words>290</Words>
  <Application>Microsoft Macintosh PowerPoint</Application>
  <PresentationFormat>Widescreen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American Typewriter</vt:lpstr>
      <vt:lpstr>American Typewriter Semibold</vt:lpstr>
      <vt:lpstr>Big Caslon Medium</vt:lpstr>
      <vt:lpstr>Calibri</vt:lpstr>
      <vt:lpstr>Gill Sans MT</vt:lpstr>
      <vt:lpstr>Wingdings</vt:lpstr>
      <vt:lpstr>Arial</vt:lpstr>
      <vt:lpstr>Gallery</vt:lpstr>
      <vt:lpstr>Effect of Object Surfaces and Shapes on Hand Grip Function for Heavy Objects</vt:lpstr>
      <vt:lpstr>An Introduction into: Daily Life</vt:lpstr>
      <vt:lpstr>Can the application of heavier weighted objects impair the effect of commonly used frictions?</vt:lpstr>
      <vt:lpstr>What are the manipulations? Where is the data?</vt:lpstr>
      <vt:lpstr>Procedure</vt:lpstr>
      <vt:lpstr>What to learn?</vt:lpstr>
      <vt:lpstr>QUESTIONS?</vt:lpstr>
    </vt:vector>
  </TitlesOfParts>
  <Company/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Cecilia R Garza</dc:creator>
  <cp:lastModifiedBy>Cecilia R Garza</cp:lastModifiedBy>
  <cp:revision>13</cp:revision>
  <dcterms:created xsi:type="dcterms:W3CDTF">2017-06-20T17:56:06Z</dcterms:created>
  <dcterms:modified xsi:type="dcterms:W3CDTF">2017-06-21T19:33:04Z</dcterms:modified>
</cp:coreProperties>
</file>