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2" r:id="rId1"/>
    <p:sldMasterId id="2147483924" r:id="rId2"/>
  </p:sldMasterIdLst>
  <p:notesMasterIdLst>
    <p:notesMasterId r:id="rId15"/>
  </p:notesMasterIdLst>
  <p:sldIdLst>
    <p:sldId id="256" r:id="rId3"/>
    <p:sldId id="258" r:id="rId4"/>
    <p:sldId id="271" r:id="rId5"/>
    <p:sldId id="257" r:id="rId6"/>
    <p:sldId id="259" r:id="rId7"/>
    <p:sldId id="260" r:id="rId8"/>
    <p:sldId id="274" r:id="rId9"/>
    <p:sldId id="275" r:id="rId10"/>
    <p:sldId id="276" r:id="rId11"/>
    <p:sldId id="277" r:id="rId12"/>
    <p:sldId id="262" r:id="rId13"/>
    <p:sldId id="27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24"/>
    <p:restoredTop sz="78713"/>
  </p:normalViewPr>
  <p:slideViewPr>
    <p:cSldViewPr snapToGrid="0" snapToObjects="1">
      <p:cViewPr varScale="1">
        <p:scale>
          <a:sx n="80" d="100"/>
          <a:sy n="80" d="100"/>
        </p:scale>
        <p:origin x="13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26C9E0-C98C-664A-842F-7A4E40BABBE4}" type="doc">
      <dgm:prSet loTypeId="urn:microsoft.com/office/officeart/2005/8/layout/hList1" loCatId="" qsTypeId="urn:microsoft.com/office/officeart/2005/8/quickstyle/simple4" qsCatId="simple" csTypeId="urn:microsoft.com/office/officeart/2005/8/colors/accent5_2" csCatId="accent5" phldr="1"/>
      <dgm:spPr/>
      <dgm:t>
        <a:bodyPr/>
        <a:lstStyle/>
        <a:p>
          <a:endParaRPr lang="en-US"/>
        </a:p>
      </dgm:t>
    </dgm:pt>
    <dgm:pt modelId="{11C1D87D-75A3-8145-B2DA-0FCC000CC144}">
      <dgm:prSet phldrT="[Text]"/>
      <dgm:spPr/>
      <dgm:t>
        <a:bodyPr/>
        <a:lstStyle/>
        <a:p>
          <a:r>
            <a:rPr lang="en-US" dirty="0" smtClean="0"/>
            <a:t>Experiment 1</a:t>
          </a:r>
          <a:endParaRPr lang="en-US" dirty="0"/>
        </a:p>
      </dgm:t>
    </dgm:pt>
    <dgm:pt modelId="{6EF2612C-14B7-5144-BD67-04601CC246A1}" type="parTrans" cxnId="{4DF9B147-19FB-524A-9252-C030CE1B4C9A}">
      <dgm:prSet/>
      <dgm:spPr/>
      <dgm:t>
        <a:bodyPr/>
        <a:lstStyle/>
        <a:p>
          <a:endParaRPr lang="en-US"/>
        </a:p>
      </dgm:t>
    </dgm:pt>
    <dgm:pt modelId="{D9F0DF0E-B004-FE44-8FF6-4E2BC542A09F}" type="sibTrans" cxnId="{4DF9B147-19FB-524A-9252-C030CE1B4C9A}">
      <dgm:prSet/>
      <dgm:spPr/>
      <dgm:t>
        <a:bodyPr/>
        <a:lstStyle/>
        <a:p>
          <a:endParaRPr lang="en-US"/>
        </a:p>
      </dgm:t>
    </dgm:pt>
    <dgm:pt modelId="{960D99DF-CD56-6243-BE25-86419CA9F53C}">
      <dgm:prSet phldrT="[Text]" custT="1"/>
      <dgm:spPr/>
      <dgm:t>
        <a:bodyPr/>
        <a:lstStyle/>
        <a:p>
          <a:r>
            <a:rPr lang="en-US" sz="2400" dirty="0" smtClean="0"/>
            <a:t>Verify if restorative environments could improve performance on an attention task</a:t>
          </a:r>
        </a:p>
        <a:p>
          <a:endParaRPr lang="en-US" sz="2400" dirty="0"/>
        </a:p>
      </dgm:t>
    </dgm:pt>
    <dgm:pt modelId="{C4E77DD2-D0CF-DB45-9800-24A32B3984A4}" type="parTrans" cxnId="{A1AF9932-6E5E-AA45-AA03-28D76003F6B6}">
      <dgm:prSet/>
      <dgm:spPr/>
      <dgm:t>
        <a:bodyPr/>
        <a:lstStyle/>
        <a:p>
          <a:endParaRPr lang="en-US"/>
        </a:p>
      </dgm:t>
    </dgm:pt>
    <dgm:pt modelId="{88CA2D29-8972-5140-BF95-90866ABFD6A3}" type="sibTrans" cxnId="{A1AF9932-6E5E-AA45-AA03-28D76003F6B6}">
      <dgm:prSet/>
      <dgm:spPr/>
      <dgm:t>
        <a:bodyPr/>
        <a:lstStyle/>
        <a:p>
          <a:endParaRPr lang="en-US"/>
        </a:p>
      </dgm:t>
    </dgm:pt>
    <dgm:pt modelId="{2D915660-5E7F-3646-B918-75E662BFB69F}">
      <dgm:prSet phldrT="[Text]" custT="1"/>
      <dgm:spPr/>
      <dgm:t>
        <a:bodyPr/>
        <a:lstStyle/>
        <a:p>
          <a:r>
            <a:rPr lang="en-US" sz="2400" i="1" dirty="0" smtClean="0"/>
            <a:t>Finding: Nature improved reaction time compared to urban.</a:t>
          </a:r>
          <a:endParaRPr lang="en-US" sz="2400" dirty="0"/>
        </a:p>
      </dgm:t>
    </dgm:pt>
    <dgm:pt modelId="{8AD5C399-3A33-8548-B85A-0142D4DC4B23}" type="parTrans" cxnId="{499F9D33-F230-8943-9175-346DED81C956}">
      <dgm:prSet/>
      <dgm:spPr/>
      <dgm:t>
        <a:bodyPr/>
        <a:lstStyle/>
        <a:p>
          <a:endParaRPr lang="en-US"/>
        </a:p>
      </dgm:t>
    </dgm:pt>
    <dgm:pt modelId="{17B7A2DE-1913-5A47-935D-93B9BBD77DF5}" type="sibTrans" cxnId="{499F9D33-F230-8943-9175-346DED81C956}">
      <dgm:prSet/>
      <dgm:spPr/>
      <dgm:t>
        <a:bodyPr/>
        <a:lstStyle/>
        <a:p>
          <a:endParaRPr lang="en-US"/>
        </a:p>
      </dgm:t>
    </dgm:pt>
    <dgm:pt modelId="{B0097271-99B0-554E-9D68-72CD38F1058F}">
      <dgm:prSet phldrT="[Text]"/>
      <dgm:spPr/>
      <dgm:t>
        <a:bodyPr/>
        <a:lstStyle/>
        <a:p>
          <a:r>
            <a:rPr lang="en-US" dirty="0" smtClean="0"/>
            <a:t>Experiment 2</a:t>
          </a:r>
          <a:endParaRPr lang="en-US" dirty="0"/>
        </a:p>
      </dgm:t>
    </dgm:pt>
    <dgm:pt modelId="{1BEC66ED-4C25-A14F-966A-786A316AD254}" type="parTrans" cxnId="{6F2904D9-A74A-9B4B-9BD5-3EAF5EF4A441}">
      <dgm:prSet/>
      <dgm:spPr/>
      <dgm:t>
        <a:bodyPr/>
        <a:lstStyle/>
        <a:p>
          <a:endParaRPr lang="en-US"/>
        </a:p>
      </dgm:t>
    </dgm:pt>
    <dgm:pt modelId="{9D09AC74-2DD7-034E-B038-376B41F5F7DB}" type="sibTrans" cxnId="{6F2904D9-A74A-9B4B-9BD5-3EAF5EF4A441}">
      <dgm:prSet/>
      <dgm:spPr/>
      <dgm:t>
        <a:bodyPr/>
        <a:lstStyle/>
        <a:p>
          <a:endParaRPr lang="en-US"/>
        </a:p>
      </dgm:t>
    </dgm:pt>
    <dgm:pt modelId="{8CBB03FC-8E0C-6246-B4BE-F84EC135765C}">
      <dgm:prSet phldrT="[Text]" custT="1"/>
      <dgm:spPr/>
      <dgm:t>
        <a:bodyPr/>
        <a:lstStyle/>
        <a:p>
          <a:r>
            <a:rPr lang="en-US" sz="2400" dirty="0" smtClean="0"/>
            <a:t>Determine whether and how geometric shapes will effect performance</a:t>
          </a:r>
        </a:p>
        <a:p>
          <a:endParaRPr lang="en-US" sz="2400" dirty="0"/>
        </a:p>
      </dgm:t>
    </dgm:pt>
    <dgm:pt modelId="{D7DCEE79-4A56-524D-B4A8-B2C3FB154B59}" type="parTrans" cxnId="{9C0D1A8D-CD9B-BF4B-A317-0E197240D667}">
      <dgm:prSet/>
      <dgm:spPr/>
      <dgm:t>
        <a:bodyPr/>
        <a:lstStyle/>
        <a:p>
          <a:endParaRPr lang="en-US"/>
        </a:p>
      </dgm:t>
    </dgm:pt>
    <dgm:pt modelId="{09018C7D-7E55-834A-BF33-B198D1E01714}" type="sibTrans" cxnId="{9C0D1A8D-CD9B-BF4B-A317-0E197240D667}">
      <dgm:prSet/>
      <dgm:spPr/>
      <dgm:t>
        <a:bodyPr/>
        <a:lstStyle/>
        <a:p>
          <a:endParaRPr lang="en-US"/>
        </a:p>
      </dgm:t>
    </dgm:pt>
    <dgm:pt modelId="{9DE295C6-11C2-3A48-8E3A-6D21773D11A3}">
      <dgm:prSet phldrT="[Text]" custT="1"/>
      <dgm:spPr/>
      <dgm:t>
        <a:bodyPr/>
        <a:lstStyle/>
        <a:p>
          <a:r>
            <a:rPr lang="en-US" sz="2400" i="1" dirty="0" smtClean="0"/>
            <a:t>Finding: Geometric shapes did not have any performance effects</a:t>
          </a:r>
          <a:endParaRPr lang="en-US" sz="2400" dirty="0"/>
        </a:p>
      </dgm:t>
    </dgm:pt>
    <dgm:pt modelId="{5C6A6E6E-B934-2E49-8022-90D6CFFEC1A8}" type="parTrans" cxnId="{27A991F5-9178-264B-A384-CEBE087DB129}">
      <dgm:prSet/>
      <dgm:spPr/>
      <dgm:t>
        <a:bodyPr/>
        <a:lstStyle/>
        <a:p>
          <a:endParaRPr lang="en-US"/>
        </a:p>
      </dgm:t>
    </dgm:pt>
    <dgm:pt modelId="{F7746E02-E4CD-D541-A87A-B75D0684779B}" type="sibTrans" cxnId="{27A991F5-9178-264B-A384-CEBE087DB129}">
      <dgm:prSet/>
      <dgm:spPr/>
      <dgm:t>
        <a:bodyPr/>
        <a:lstStyle/>
        <a:p>
          <a:endParaRPr lang="en-US"/>
        </a:p>
      </dgm:t>
    </dgm:pt>
    <dgm:pt modelId="{41EB9C9C-860E-F74F-88C0-C4993A814E74}">
      <dgm:prSet phldrT="[Text]"/>
      <dgm:spPr/>
      <dgm:t>
        <a:bodyPr/>
        <a:lstStyle/>
        <a:p>
          <a:r>
            <a:rPr lang="en-US" dirty="0" smtClean="0"/>
            <a:t>Experiment 3</a:t>
          </a:r>
          <a:endParaRPr lang="en-US" dirty="0"/>
        </a:p>
      </dgm:t>
    </dgm:pt>
    <dgm:pt modelId="{E2EC8E87-6FED-174B-A885-669FD4538CF5}" type="parTrans" cxnId="{D99737A0-9D43-7847-B619-710AABA5D482}">
      <dgm:prSet/>
      <dgm:spPr/>
      <dgm:t>
        <a:bodyPr/>
        <a:lstStyle/>
        <a:p>
          <a:endParaRPr lang="en-US"/>
        </a:p>
      </dgm:t>
    </dgm:pt>
    <dgm:pt modelId="{2CEDA4B6-B346-0F4D-ADCF-3BD01C3B803A}" type="sibTrans" cxnId="{D99737A0-9D43-7847-B619-710AABA5D482}">
      <dgm:prSet/>
      <dgm:spPr/>
      <dgm:t>
        <a:bodyPr/>
        <a:lstStyle/>
        <a:p>
          <a:endParaRPr lang="en-US"/>
        </a:p>
      </dgm:t>
    </dgm:pt>
    <dgm:pt modelId="{ECA09531-447E-B042-8216-4FDF1919C325}">
      <dgm:prSet phldrT="[Text]" custT="1"/>
      <dgm:spPr/>
      <dgm:t>
        <a:bodyPr/>
        <a:lstStyle/>
        <a:p>
          <a:r>
            <a:rPr lang="en-US" sz="2200" dirty="0" smtClean="0"/>
            <a:t>Replication of experiment 1, but participants determined how long they would view the images</a:t>
          </a:r>
          <a:endParaRPr lang="en-US" sz="2200" dirty="0"/>
        </a:p>
      </dgm:t>
    </dgm:pt>
    <dgm:pt modelId="{04806EEA-D2AD-FD45-A4C8-A4FEB93F69A3}" type="parTrans" cxnId="{A62210B2-7D46-1749-B276-E4967A26BA8D}">
      <dgm:prSet/>
      <dgm:spPr/>
      <dgm:t>
        <a:bodyPr/>
        <a:lstStyle/>
        <a:p>
          <a:endParaRPr lang="en-US"/>
        </a:p>
      </dgm:t>
    </dgm:pt>
    <dgm:pt modelId="{4432148C-0479-D441-BB8C-1F1181B38B18}" type="sibTrans" cxnId="{A62210B2-7D46-1749-B276-E4967A26BA8D}">
      <dgm:prSet/>
      <dgm:spPr/>
      <dgm:t>
        <a:bodyPr/>
        <a:lstStyle/>
        <a:p>
          <a:endParaRPr lang="en-US"/>
        </a:p>
      </dgm:t>
    </dgm:pt>
    <dgm:pt modelId="{74028562-4D2A-A841-B0FF-7156655C4099}">
      <dgm:prSet phldrT="[Text]" custT="1"/>
      <dgm:spPr/>
      <dgm:t>
        <a:bodyPr/>
        <a:lstStyle/>
        <a:p>
          <a:r>
            <a:rPr lang="en-US" sz="2200" i="1" dirty="0" smtClean="0"/>
            <a:t>Finding: performance was not significantly different between nature and urban which was due to participants choosing to not view the pictures as long as in experiment 1.</a:t>
          </a:r>
          <a:endParaRPr lang="en-US" sz="2200" dirty="0"/>
        </a:p>
      </dgm:t>
    </dgm:pt>
    <dgm:pt modelId="{BEB813CC-84B9-224B-B0E3-D3804B6862C9}" type="parTrans" cxnId="{41DC61E7-22BE-984B-A429-F64955FDA051}">
      <dgm:prSet/>
      <dgm:spPr/>
      <dgm:t>
        <a:bodyPr/>
        <a:lstStyle/>
        <a:p>
          <a:endParaRPr lang="en-US"/>
        </a:p>
      </dgm:t>
    </dgm:pt>
    <dgm:pt modelId="{C19D2CA4-C6FB-8A4F-9BEF-0615A51ED378}" type="sibTrans" cxnId="{41DC61E7-22BE-984B-A429-F64955FDA051}">
      <dgm:prSet/>
      <dgm:spPr/>
      <dgm:t>
        <a:bodyPr/>
        <a:lstStyle/>
        <a:p>
          <a:endParaRPr lang="en-US"/>
        </a:p>
      </dgm:t>
    </dgm:pt>
    <dgm:pt modelId="{CFDB47E9-ECD5-9443-BACF-3ED003C1FF70}" type="pres">
      <dgm:prSet presAssocID="{5E26C9E0-C98C-664A-842F-7A4E40BABBE4}" presName="Name0" presStyleCnt="0">
        <dgm:presLayoutVars>
          <dgm:dir/>
          <dgm:animLvl val="lvl"/>
          <dgm:resizeHandles val="exact"/>
        </dgm:presLayoutVars>
      </dgm:prSet>
      <dgm:spPr/>
      <dgm:t>
        <a:bodyPr/>
        <a:lstStyle/>
        <a:p>
          <a:endParaRPr lang="en-US"/>
        </a:p>
      </dgm:t>
    </dgm:pt>
    <dgm:pt modelId="{FE5B4CC0-0D65-1E4B-9742-766F29465257}" type="pres">
      <dgm:prSet presAssocID="{11C1D87D-75A3-8145-B2DA-0FCC000CC144}" presName="composite" presStyleCnt="0"/>
      <dgm:spPr/>
    </dgm:pt>
    <dgm:pt modelId="{96CC79A0-8145-6141-95A2-4E6F46964ED3}" type="pres">
      <dgm:prSet presAssocID="{11C1D87D-75A3-8145-B2DA-0FCC000CC144}" presName="parTx" presStyleLbl="alignNode1" presStyleIdx="0" presStyleCnt="3">
        <dgm:presLayoutVars>
          <dgm:chMax val="0"/>
          <dgm:chPref val="0"/>
          <dgm:bulletEnabled val="1"/>
        </dgm:presLayoutVars>
      </dgm:prSet>
      <dgm:spPr/>
      <dgm:t>
        <a:bodyPr/>
        <a:lstStyle/>
        <a:p>
          <a:endParaRPr lang="en-US"/>
        </a:p>
      </dgm:t>
    </dgm:pt>
    <dgm:pt modelId="{D46BCC93-149F-E243-8183-EC055BA52AF6}" type="pres">
      <dgm:prSet presAssocID="{11C1D87D-75A3-8145-B2DA-0FCC000CC144}" presName="desTx" presStyleLbl="alignAccFollowNode1" presStyleIdx="0" presStyleCnt="3">
        <dgm:presLayoutVars>
          <dgm:bulletEnabled val="1"/>
        </dgm:presLayoutVars>
      </dgm:prSet>
      <dgm:spPr/>
      <dgm:t>
        <a:bodyPr/>
        <a:lstStyle/>
        <a:p>
          <a:endParaRPr lang="en-US"/>
        </a:p>
      </dgm:t>
    </dgm:pt>
    <dgm:pt modelId="{C595B6DE-B535-D946-BE5B-17273B83C8ED}" type="pres">
      <dgm:prSet presAssocID="{D9F0DF0E-B004-FE44-8FF6-4E2BC542A09F}" presName="space" presStyleCnt="0"/>
      <dgm:spPr/>
    </dgm:pt>
    <dgm:pt modelId="{20C29800-A2E1-9C45-8752-F61384AC680B}" type="pres">
      <dgm:prSet presAssocID="{B0097271-99B0-554E-9D68-72CD38F1058F}" presName="composite" presStyleCnt="0"/>
      <dgm:spPr/>
    </dgm:pt>
    <dgm:pt modelId="{7CC1A008-AB5E-1341-BD28-F73810C3428E}" type="pres">
      <dgm:prSet presAssocID="{B0097271-99B0-554E-9D68-72CD38F1058F}" presName="parTx" presStyleLbl="alignNode1" presStyleIdx="1" presStyleCnt="3">
        <dgm:presLayoutVars>
          <dgm:chMax val="0"/>
          <dgm:chPref val="0"/>
          <dgm:bulletEnabled val="1"/>
        </dgm:presLayoutVars>
      </dgm:prSet>
      <dgm:spPr/>
      <dgm:t>
        <a:bodyPr/>
        <a:lstStyle/>
        <a:p>
          <a:endParaRPr lang="en-US"/>
        </a:p>
      </dgm:t>
    </dgm:pt>
    <dgm:pt modelId="{B34E5B35-EE6B-0E4F-A5A1-09D26C8642FD}" type="pres">
      <dgm:prSet presAssocID="{B0097271-99B0-554E-9D68-72CD38F1058F}" presName="desTx" presStyleLbl="alignAccFollowNode1" presStyleIdx="1" presStyleCnt="3">
        <dgm:presLayoutVars>
          <dgm:bulletEnabled val="1"/>
        </dgm:presLayoutVars>
      </dgm:prSet>
      <dgm:spPr/>
      <dgm:t>
        <a:bodyPr/>
        <a:lstStyle/>
        <a:p>
          <a:endParaRPr lang="en-US"/>
        </a:p>
      </dgm:t>
    </dgm:pt>
    <dgm:pt modelId="{FAE3A75C-17CC-8D41-A260-29042A737BC5}" type="pres">
      <dgm:prSet presAssocID="{9D09AC74-2DD7-034E-B038-376B41F5F7DB}" presName="space" presStyleCnt="0"/>
      <dgm:spPr/>
    </dgm:pt>
    <dgm:pt modelId="{FD0DD35C-54CC-404D-98DD-C4F67898424F}" type="pres">
      <dgm:prSet presAssocID="{41EB9C9C-860E-F74F-88C0-C4993A814E74}" presName="composite" presStyleCnt="0"/>
      <dgm:spPr/>
    </dgm:pt>
    <dgm:pt modelId="{2C65F4DE-41D9-424C-908C-1851D36C1CDF}" type="pres">
      <dgm:prSet presAssocID="{41EB9C9C-860E-F74F-88C0-C4993A814E74}" presName="parTx" presStyleLbl="alignNode1" presStyleIdx="2" presStyleCnt="3">
        <dgm:presLayoutVars>
          <dgm:chMax val="0"/>
          <dgm:chPref val="0"/>
          <dgm:bulletEnabled val="1"/>
        </dgm:presLayoutVars>
      </dgm:prSet>
      <dgm:spPr/>
      <dgm:t>
        <a:bodyPr/>
        <a:lstStyle/>
        <a:p>
          <a:endParaRPr lang="en-US"/>
        </a:p>
      </dgm:t>
    </dgm:pt>
    <dgm:pt modelId="{42DA0667-83B9-9848-8516-0A283A516D69}" type="pres">
      <dgm:prSet presAssocID="{41EB9C9C-860E-F74F-88C0-C4993A814E74}" presName="desTx" presStyleLbl="alignAccFollowNode1" presStyleIdx="2" presStyleCnt="3">
        <dgm:presLayoutVars>
          <dgm:bulletEnabled val="1"/>
        </dgm:presLayoutVars>
      </dgm:prSet>
      <dgm:spPr/>
      <dgm:t>
        <a:bodyPr/>
        <a:lstStyle/>
        <a:p>
          <a:endParaRPr lang="en-US"/>
        </a:p>
      </dgm:t>
    </dgm:pt>
  </dgm:ptLst>
  <dgm:cxnLst>
    <dgm:cxn modelId="{6F2904D9-A74A-9B4B-9BD5-3EAF5EF4A441}" srcId="{5E26C9E0-C98C-664A-842F-7A4E40BABBE4}" destId="{B0097271-99B0-554E-9D68-72CD38F1058F}" srcOrd="1" destOrd="0" parTransId="{1BEC66ED-4C25-A14F-966A-786A316AD254}" sibTransId="{9D09AC74-2DD7-034E-B038-376B41F5F7DB}"/>
    <dgm:cxn modelId="{499F9D33-F230-8943-9175-346DED81C956}" srcId="{11C1D87D-75A3-8145-B2DA-0FCC000CC144}" destId="{2D915660-5E7F-3646-B918-75E662BFB69F}" srcOrd="1" destOrd="0" parTransId="{8AD5C399-3A33-8548-B85A-0142D4DC4B23}" sibTransId="{17B7A2DE-1913-5A47-935D-93B9BBD77DF5}"/>
    <dgm:cxn modelId="{04EF775E-6B50-6D47-9B6C-0BD1F36F69D8}" type="presOf" srcId="{2D915660-5E7F-3646-B918-75E662BFB69F}" destId="{D46BCC93-149F-E243-8183-EC055BA52AF6}" srcOrd="0" destOrd="1" presId="urn:microsoft.com/office/officeart/2005/8/layout/hList1"/>
    <dgm:cxn modelId="{CBFCE155-1749-5344-9E65-EFDF2FDCA5BA}" type="presOf" srcId="{11C1D87D-75A3-8145-B2DA-0FCC000CC144}" destId="{96CC79A0-8145-6141-95A2-4E6F46964ED3}" srcOrd="0" destOrd="0" presId="urn:microsoft.com/office/officeart/2005/8/layout/hList1"/>
    <dgm:cxn modelId="{35136E94-C903-9B4C-8EE8-3552E00251D5}" type="presOf" srcId="{41EB9C9C-860E-F74F-88C0-C4993A814E74}" destId="{2C65F4DE-41D9-424C-908C-1851D36C1CDF}" srcOrd="0" destOrd="0" presId="urn:microsoft.com/office/officeart/2005/8/layout/hList1"/>
    <dgm:cxn modelId="{41DC61E7-22BE-984B-A429-F64955FDA051}" srcId="{41EB9C9C-860E-F74F-88C0-C4993A814E74}" destId="{74028562-4D2A-A841-B0FF-7156655C4099}" srcOrd="1" destOrd="0" parTransId="{BEB813CC-84B9-224B-B0E3-D3804B6862C9}" sibTransId="{C19D2CA4-C6FB-8A4F-9BEF-0615A51ED378}"/>
    <dgm:cxn modelId="{9C0D1A8D-CD9B-BF4B-A317-0E197240D667}" srcId="{B0097271-99B0-554E-9D68-72CD38F1058F}" destId="{8CBB03FC-8E0C-6246-B4BE-F84EC135765C}" srcOrd="0" destOrd="0" parTransId="{D7DCEE79-4A56-524D-B4A8-B2C3FB154B59}" sibTransId="{09018C7D-7E55-834A-BF33-B198D1E01714}"/>
    <dgm:cxn modelId="{4DF9B147-19FB-524A-9252-C030CE1B4C9A}" srcId="{5E26C9E0-C98C-664A-842F-7A4E40BABBE4}" destId="{11C1D87D-75A3-8145-B2DA-0FCC000CC144}" srcOrd="0" destOrd="0" parTransId="{6EF2612C-14B7-5144-BD67-04601CC246A1}" sibTransId="{D9F0DF0E-B004-FE44-8FF6-4E2BC542A09F}"/>
    <dgm:cxn modelId="{A1AF9932-6E5E-AA45-AA03-28D76003F6B6}" srcId="{11C1D87D-75A3-8145-B2DA-0FCC000CC144}" destId="{960D99DF-CD56-6243-BE25-86419CA9F53C}" srcOrd="0" destOrd="0" parTransId="{C4E77DD2-D0CF-DB45-9800-24A32B3984A4}" sibTransId="{88CA2D29-8972-5140-BF95-90866ABFD6A3}"/>
    <dgm:cxn modelId="{6AF8C45C-B933-D441-9BDF-398FA9FE014B}" type="presOf" srcId="{ECA09531-447E-B042-8216-4FDF1919C325}" destId="{42DA0667-83B9-9848-8516-0A283A516D69}" srcOrd="0" destOrd="0" presId="urn:microsoft.com/office/officeart/2005/8/layout/hList1"/>
    <dgm:cxn modelId="{27A991F5-9178-264B-A384-CEBE087DB129}" srcId="{B0097271-99B0-554E-9D68-72CD38F1058F}" destId="{9DE295C6-11C2-3A48-8E3A-6D21773D11A3}" srcOrd="1" destOrd="0" parTransId="{5C6A6E6E-B934-2E49-8022-90D6CFFEC1A8}" sibTransId="{F7746E02-E4CD-D541-A87A-B75D0684779B}"/>
    <dgm:cxn modelId="{E1FB2318-8182-8040-B464-598D510287ED}" type="presOf" srcId="{74028562-4D2A-A841-B0FF-7156655C4099}" destId="{42DA0667-83B9-9848-8516-0A283A516D69}" srcOrd="0" destOrd="1" presId="urn:microsoft.com/office/officeart/2005/8/layout/hList1"/>
    <dgm:cxn modelId="{9DE10FC2-2617-E949-94FC-5BDE4F20E2E5}" type="presOf" srcId="{8CBB03FC-8E0C-6246-B4BE-F84EC135765C}" destId="{B34E5B35-EE6B-0E4F-A5A1-09D26C8642FD}" srcOrd="0" destOrd="0" presId="urn:microsoft.com/office/officeart/2005/8/layout/hList1"/>
    <dgm:cxn modelId="{E1D78141-9564-154C-A42E-E6915091C09A}" type="presOf" srcId="{9DE295C6-11C2-3A48-8E3A-6D21773D11A3}" destId="{B34E5B35-EE6B-0E4F-A5A1-09D26C8642FD}" srcOrd="0" destOrd="1" presId="urn:microsoft.com/office/officeart/2005/8/layout/hList1"/>
    <dgm:cxn modelId="{80EC7FE9-0F08-604B-8EA1-23EC75DA68F2}" type="presOf" srcId="{B0097271-99B0-554E-9D68-72CD38F1058F}" destId="{7CC1A008-AB5E-1341-BD28-F73810C3428E}" srcOrd="0" destOrd="0" presId="urn:microsoft.com/office/officeart/2005/8/layout/hList1"/>
    <dgm:cxn modelId="{A62210B2-7D46-1749-B276-E4967A26BA8D}" srcId="{41EB9C9C-860E-F74F-88C0-C4993A814E74}" destId="{ECA09531-447E-B042-8216-4FDF1919C325}" srcOrd="0" destOrd="0" parTransId="{04806EEA-D2AD-FD45-A4C8-A4FEB93F69A3}" sibTransId="{4432148C-0479-D441-BB8C-1F1181B38B18}"/>
    <dgm:cxn modelId="{22E92C42-9C79-4E4F-A88C-ED54725BE52B}" type="presOf" srcId="{5E26C9E0-C98C-664A-842F-7A4E40BABBE4}" destId="{CFDB47E9-ECD5-9443-BACF-3ED003C1FF70}" srcOrd="0" destOrd="0" presId="urn:microsoft.com/office/officeart/2005/8/layout/hList1"/>
    <dgm:cxn modelId="{D99737A0-9D43-7847-B619-710AABA5D482}" srcId="{5E26C9E0-C98C-664A-842F-7A4E40BABBE4}" destId="{41EB9C9C-860E-F74F-88C0-C4993A814E74}" srcOrd="2" destOrd="0" parTransId="{E2EC8E87-6FED-174B-A885-669FD4538CF5}" sibTransId="{2CEDA4B6-B346-0F4D-ADCF-3BD01C3B803A}"/>
    <dgm:cxn modelId="{1092BD58-5FB7-494E-93E5-92B71DA00323}" type="presOf" srcId="{960D99DF-CD56-6243-BE25-86419CA9F53C}" destId="{D46BCC93-149F-E243-8183-EC055BA52AF6}" srcOrd="0" destOrd="0" presId="urn:microsoft.com/office/officeart/2005/8/layout/hList1"/>
    <dgm:cxn modelId="{A7713D79-F23F-4E47-B13F-2313A76C471A}" type="presParOf" srcId="{CFDB47E9-ECD5-9443-BACF-3ED003C1FF70}" destId="{FE5B4CC0-0D65-1E4B-9742-766F29465257}" srcOrd="0" destOrd="0" presId="urn:microsoft.com/office/officeart/2005/8/layout/hList1"/>
    <dgm:cxn modelId="{DF43805E-94BE-2C4B-AA25-D6E22882C053}" type="presParOf" srcId="{FE5B4CC0-0D65-1E4B-9742-766F29465257}" destId="{96CC79A0-8145-6141-95A2-4E6F46964ED3}" srcOrd="0" destOrd="0" presId="urn:microsoft.com/office/officeart/2005/8/layout/hList1"/>
    <dgm:cxn modelId="{D22B2A25-7599-B641-A3EE-3EC2176F9A51}" type="presParOf" srcId="{FE5B4CC0-0D65-1E4B-9742-766F29465257}" destId="{D46BCC93-149F-E243-8183-EC055BA52AF6}" srcOrd="1" destOrd="0" presId="urn:microsoft.com/office/officeart/2005/8/layout/hList1"/>
    <dgm:cxn modelId="{7EA70ABF-C1E6-CF48-8BE1-D35038B059CF}" type="presParOf" srcId="{CFDB47E9-ECD5-9443-BACF-3ED003C1FF70}" destId="{C595B6DE-B535-D946-BE5B-17273B83C8ED}" srcOrd="1" destOrd="0" presId="urn:microsoft.com/office/officeart/2005/8/layout/hList1"/>
    <dgm:cxn modelId="{384B723B-27BF-404E-B347-04BF41C47478}" type="presParOf" srcId="{CFDB47E9-ECD5-9443-BACF-3ED003C1FF70}" destId="{20C29800-A2E1-9C45-8752-F61384AC680B}" srcOrd="2" destOrd="0" presId="urn:microsoft.com/office/officeart/2005/8/layout/hList1"/>
    <dgm:cxn modelId="{B3C14507-1315-8449-BA3E-8905ED881DD9}" type="presParOf" srcId="{20C29800-A2E1-9C45-8752-F61384AC680B}" destId="{7CC1A008-AB5E-1341-BD28-F73810C3428E}" srcOrd="0" destOrd="0" presId="urn:microsoft.com/office/officeart/2005/8/layout/hList1"/>
    <dgm:cxn modelId="{4E5EF272-4A08-EA4C-8D68-AF24651045E5}" type="presParOf" srcId="{20C29800-A2E1-9C45-8752-F61384AC680B}" destId="{B34E5B35-EE6B-0E4F-A5A1-09D26C8642FD}" srcOrd="1" destOrd="0" presId="urn:microsoft.com/office/officeart/2005/8/layout/hList1"/>
    <dgm:cxn modelId="{25B87FBF-5D78-3845-99E4-97AEB2D913E3}" type="presParOf" srcId="{CFDB47E9-ECD5-9443-BACF-3ED003C1FF70}" destId="{FAE3A75C-17CC-8D41-A260-29042A737BC5}" srcOrd="3" destOrd="0" presId="urn:microsoft.com/office/officeart/2005/8/layout/hList1"/>
    <dgm:cxn modelId="{B83E2607-302F-0A46-82AF-B41D374C939B}" type="presParOf" srcId="{CFDB47E9-ECD5-9443-BACF-3ED003C1FF70}" destId="{FD0DD35C-54CC-404D-98DD-C4F67898424F}" srcOrd="4" destOrd="0" presId="urn:microsoft.com/office/officeart/2005/8/layout/hList1"/>
    <dgm:cxn modelId="{FF8090D4-2D61-5741-A446-9EE653A924DA}" type="presParOf" srcId="{FD0DD35C-54CC-404D-98DD-C4F67898424F}" destId="{2C65F4DE-41D9-424C-908C-1851D36C1CDF}" srcOrd="0" destOrd="0" presId="urn:microsoft.com/office/officeart/2005/8/layout/hList1"/>
    <dgm:cxn modelId="{1342C81E-4EAA-6E47-B195-C3DCA53C41DE}" type="presParOf" srcId="{FD0DD35C-54CC-404D-98DD-C4F67898424F}" destId="{42DA0667-83B9-9848-8516-0A283A516D6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12D5B0-38EB-2344-9934-8C8707F39D3B}" type="doc">
      <dgm:prSet loTypeId="urn:microsoft.com/office/officeart/2005/8/layout/process1" loCatId="" qsTypeId="urn:microsoft.com/office/officeart/2005/8/quickstyle/simple4" qsCatId="simple" csTypeId="urn:microsoft.com/office/officeart/2005/8/colors/accent1_2" csCatId="accent1" phldr="1"/>
      <dgm:spPr/>
    </dgm:pt>
    <dgm:pt modelId="{DCF2D69C-2DC9-3F4B-94A9-9607AF77CD9D}">
      <dgm:prSet phldrT="[Text]"/>
      <dgm:spPr>
        <a:solidFill>
          <a:schemeClr val="accent5"/>
        </a:solidFill>
      </dgm:spPr>
      <dgm:t>
        <a:bodyPr/>
        <a:lstStyle/>
        <a:p>
          <a:r>
            <a:rPr lang="en-US" dirty="0" smtClean="0"/>
            <a:t>SART</a:t>
          </a:r>
          <a:endParaRPr lang="en-US" dirty="0"/>
        </a:p>
      </dgm:t>
    </dgm:pt>
    <dgm:pt modelId="{2C134B50-830A-AD48-81FF-641A76B4399D}" type="parTrans" cxnId="{051DCAD7-DC2C-F348-9F32-11F785D99DE7}">
      <dgm:prSet/>
      <dgm:spPr/>
      <dgm:t>
        <a:bodyPr/>
        <a:lstStyle/>
        <a:p>
          <a:endParaRPr lang="en-US"/>
        </a:p>
      </dgm:t>
    </dgm:pt>
    <dgm:pt modelId="{1CF0489A-67D4-FA47-BF77-8F3349B71B3B}" type="sibTrans" cxnId="{051DCAD7-DC2C-F348-9F32-11F785D99DE7}">
      <dgm:prSet/>
      <dgm:spPr>
        <a:solidFill>
          <a:schemeClr val="tx1"/>
        </a:solidFill>
      </dgm:spPr>
      <dgm:t>
        <a:bodyPr/>
        <a:lstStyle/>
        <a:p>
          <a:endParaRPr lang="en-US"/>
        </a:p>
      </dgm:t>
    </dgm:pt>
    <dgm:pt modelId="{F21BE536-D39E-184E-BAB2-F210105F4D15}">
      <dgm:prSet phldrT="[Text]"/>
      <dgm:spPr>
        <a:solidFill>
          <a:schemeClr val="accent4"/>
        </a:solidFill>
      </dgm:spPr>
      <dgm:t>
        <a:bodyPr/>
        <a:lstStyle/>
        <a:p>
          <a:r>
            <a:rPr lang="en-US" dirty="0" smtClean="0"/>
            <a:t>Intervention</a:t>
          </a:r>
          <a:endParaRPr lang="en-US" dirty="0"/>
        </a:p>
      </dgm:t>
    </dgm:pt>
    <dgm:pt modelId="{A7300A6B-0D32-1142-BBE9-5370AF7D11D0}" type="parTrans" cxnId="{986A878A-8AF0-7047-BFDB-79E5357982FD}">
      <dgm:prSet/>
      <dgm:spPr/>
      <dgm:t>
        <a:bodyPr/>
        <a:lstStyle/>
        <a:p>
          <a:endParaRPr lang="en-US"/>
        </a:p>
      </dgm:t>
    </dgm:pt>
    <dgm:pt modelId="{1286A593-A190-8F43-9AEC-BD44BE575B91}" type="sibTrans" cxnId="{986A878A-8AF0-7047-BFDB-79E5357982FD}">
      <dgm:prSet/>
      <dgm:spPr>
        <a:solidFill>
          <a:schemeClr val="tx1"/>
        </a:solidFill>
      </dgm:spPr>
      <dgm:t>
        <a:bodyPr/>
        <a:lstStyle/>
        <a:p>
          <a:endParaRPr lang="en-US"/>
        </a:p>
      </dgm:t>
    </dgm:pt>
    <dgm:pt modelId="{0A92CD94-9582-0D47-928F-2554D2E448C1}">
      <dgm:prSet phldrT="[Text]"/>
      <dgm:spPr>
        <a:solidFill>
          <a:schemeClr val="accent5"/>
        </a:solidFill>
      </dgm:spPr>
      <dgm:t>
        <a:bodyPr/>
        <a:lstStyle/>
        <a:p>
          <a:r>
            <a:rPr lang="en-US" dirty="0" smtClean="0"/>
            <a:t>SART</a:t>
          </a:r>
          <a:endParaRPr lang="en-US" dirty="0"/>
        </a:p>
      </dgm:t>
    </dgm:pt>
    <dgm:pt modelId="{0AA9AE13-8AE6-FD41-9CA0-619C07306A10}" type="parTrans" cxnId="{62C2149E-92AD-1440-8208-DD0B1B61ADFD}">
      <dgm:prSet/>
      <dgm:spPr/>
      <dgm:t>
        <a:bodyPr/>
        <a:lstStyle/>
        <a:p>
          <a:endParaRPr lang="en-US"/>
        </a:p>
      </dgm:t>
    </dgm:pt>
    <dgm:pt modelId="{E75112F5-EBB8-C14E-8CEA-AA80B11F8FF1}" type="sibTrans" cxnId="{62C2149E-92AD-1440-8208-DD0B1B61ADFD}">
      <dgm:prSet/>
      <dgm:spPr/>
      <dgm:t>
        <a:bodyPr/>
        <a:lstStyle/>
        <a:p>
          <a:endParaRPr lang="en-US"/>
        </a:p>
      </dgm:t>
    </dgm:pt>
    <dgm:pt modelId="{F923D633-62D1-2849-B57A-9A9102454864}" type="pres">
      <dgm:prSet presAssocID="{8212D5B0-38EB-2344-9934-8C8707F39D3B}" presName="Name0" presStyleCnt="0">
        <dgm:presLayoutVars>
          <dgm:dir/>
          <dgm:resizeHandles val="exact"/>
        </dgm:presLayoutVars>
      </dgm:prSet>
      <dgm:spPr/>
    </dgm:pt>
    <dgm:pt modelId="{117C2BD9-2A18-9947-936E-D27CB2E27863}" type="pres">
      <dgm:prSet presAssocID="{DCF2D69C-2DC9-3F4B-94A9-9607AF77CD9D}" presName="node" presStyleLbl="node1" presStyleIdx="0" presStyleCnt="3" custLinFactNeighborX="-11519" custLinFactNeighborY="5429">
        <dgm:presLayoutVars>
          <dgm:bulletEnabled val="1"/>
        </dgm:presLayoutVars>
      </dgm:prSet>
      <dgm:spPr/>
      <dgm:t>
        <a:bodyPr/>
        <a:lstStyle/>
        <a:p>
          <a:endParaRPr lang="en-US"/>
        </a:p>
      </dgm:t>
    </dgm:pt>
    <dgm:pt modelId="{01A5AE71-63D0-6441-A6DF-D686CA4D1FEA}" type="pres">
      <dgm:prSet presAssocID="{1CF0489A-67D4-FA47-BF77-8F3349B71B3B}" presName="sibTrans" presStyleLbl="sibTrans2D1" presStyleIdx="0" presStyleCnt="2"/>
      <dgm:spPr/>
      <dgm:t>
        <a:bodyPr/>
        <a:lstStyle/>
        <a:p>
          <a:endParaRPr lang="en-US"/>
        </a:p>
      </dgm:t>
    </dgm:pt>
    <dgm:pt modelId="{830F940B-5D28-3546-9628-87BBD26A1162}" type="pres">
      <dgm:prSet presAssocID="{1CF0489A-67D4-FA47-BF77-8F3349B71B3B}" presName="connectorText" presStyleLbl="sibTrans2D1" presStyleIdx="0" presStyleCnt="2"/>
      <dgm:spPr/>
      <dgm:t>
        <a:bodyPr/>
        <a:lstStyle/>
        <a:p>
          <a:endParaRPr lang="en-US"/>
        </a:p>
      </dgm:t>
    </dgm:pt>
    <dgm:pt modelId="{C8873A7C-5D5B-894E-B725-4DB134C0E917}" type="pres">
      <dgm:prSet presAssocID="{F21BE536-D39E-184E-BAB2-F210105F4D15}" presName="node" presStyleLbl="node1" presStyleIdx="1" presStyleCnt="3" custLinFactNeighborX="-5265" custLinFactNeighborY="-2469">
        <dgm:presLayoutVars>
          <dgm:bulletEnabled val="1"/>
        </dgm:presLayoutVars>
      </dgm:prSet>
      <dgm:spPr/>
      <dgm:t>
        <a:bodyPr/>
        <a:lstStyle/>
        <a:p>
          <a:endParaRPr lang="en-US"/>
        </a:p>
      </dgm:t>
    </dgm:pt>
    <dgm:pt modelId="{D3E56EA6-005A-6048-94B4-714F6DA7693E}" type="pres">
      <dgm:prSet presAssocID="{1286A593-A190-8F43-9AEC-BD44BE575B91}" presName="sibTrans" presStyleLbl="sibTrans2D1" presStyleIdx="1" presStyleCnt="2"/>
      <dgm:spPr/>
      <dgm:t>
        <a:bodyPr/>
        <a:lstStyle/>
        <a:p>
          <a:endParaRPr lang="en-US"/>
        </a:p>
      </dgm:t>
    </dgm:pt>
    <dgm:pt modelId="{3E7DAEFE-4174-9640-8B26-82B6C0F82A27}" type="pres">
      <dgm:prSet presAssocID="{1286A593-A190-8F43-9AEC-BD44BE575B91}" presName="connectorText" presStyleLbl="sibTrans2D1" presStyleIdx="1" presStyleCnt="2"/>
      <dgm:spPr/>
      <dgm:t>
        <a:bodyPr/>
        <a:lstStyle/>
        <a:p>
          <a:endParaRPr lang="en-US"/>
        </a:p>
      </dgm:t>
    </dgm:pt>
    <dgm:pt modelId="{D3A8F5D1-04B1-9C45-9428-0CC430731948}" type="pres">
      <dgm:prSet presAssocID="{0A92CD94-9582-0D47-928F-2554D2E448C1}" presName="node" presStyleLbl="node1" presStyleIdx="2" presStyleCnt="3">
        <dgm:presLayoutVars>
          <dgm:bulletEnabled val="1"/>
        </dgm:presLayoutVars>
      </dgm:prSet>
      <dgm:spPr/>
      <dgm:t>
        <a:bodyPr/>
        <a:lstStyle/>
        <a:p>
          <a:endParaRPr lang="en-US"/>
        </a:p>
      </dgm:t>
    </dgm:pt>
  </dgm:ptLst>
  <dgm:cxnLst>
    <dgm:cxn modelId="{051DCAD7-DC2C-F348-9F32-11F785D99DE7}" srcId="{8212D5B0-38EB-2344-9934-8C8707F39D3B}" destId="{DCF2D69C-2DC9-3F4B-94A9-9607AF77CD9D}" srcOrd="0" destOrd="0" parTransId="{2C134B50-830A-AD48-81FF-641A76B4399D}" sibTransId="{1CF0489A-67D4-FA47-BF77-8F3349B71B3B}"/>
    <dgm:cxn modelId="{D2125C68-D3BE-1D4C-81A9-0F9E44525C33}" type="presOf" srcId="{1286A593-A190-8F43-9AEC-BD44BE575B91}" destId="{3E7DAEFE-4174-9640-8B26-82B6C0F82A27}" srcOrd="1" destOrd="0" presId="urn:microsoft.com/office/officeart/2005/8/layout/process1"/>
    <dgm:cxn modelId="{ABC88FDC-ECD5-7847-B37C-AED816A71FA7}" type="presOf" srcId="{0A92CD94-9582-0D47-928F-2554D2E448C1}" destId="{D3A8F5D1-04B1-9C45-9428-0CC430731948}" srcOrd="0" destOrd="0" presId="urn:microsoft.com/office/officeart/2005/8/layout/process1"/>
    <dgm:cxn modelId="{E919DAA8-4061-7445-AF32-C2BE0F9ACCA6}" type="presOf" srcId="{1CF0489A-67D4-FA47-BF77-8F3349B71B3B}" destId="{01A5AE71-63D0-6441-A6DF-D686CA4D1FEA}" srcOrd="0" destOrd="0" presId="urn:microsoft.com/office/officeart/2005/8/layout/process1"/>
    <dgm:cxn modelId="{B087AC63-E416-7748-AF2E-C0CF0FCA696F}" type="presOf" srcId="{1CF0489A-67D4-FA47-BF77-8F3349B71B3B}" destId="{830F940B-5D28-3546-9628-87BBD26A1162}" srcOrd="1" destOrd="0" presId="urn:microsoft.com/office/officeart/2005/8/layout/process1"/>
    <dgm:cxn modelId="{08CF5E50-E82C-284C-B390-5F1C273E0578}" type="presOf" srcId="{F21BE536-D39E-184E-BAB2-F210105F4D15}" destId="{C8873A7C-5D5B-894E-B725-4DB134C0E917}" srcOrd="0" destOrd="0" presId="urn:microsoft.com/office/officeart/2005/8/layout/process1"/>
    <dgm:cxn modelId="{DECC0E56-4418-A943-8EF5-DCA919AEFE69}" type="presOf" srcId="{1286A593-A190-8F43-9AEC-BD44BE575B91}" destId="{D3E56EA6-005A-6048-94B4-714F6DA7693E}" srcOrd="0" destOrd="0" presId="urn:microsoft.com/office/officeart/2005/8/layout/process1"/>
    <dgm:cxn modelId="{4D746C76-E09D-4544-86E7-36B9DF0DD624}" type="presOf" srcId="{8212D5B0-38EB-2344-9934-8C8707F39D3B}" destId="{F923D633-62D1-2849-B57A-9A9102454864}" srcOrd="0" destOrd="0" presId="urn:microsoft.com/office/officeart/2005/8/layout/process1"/>
    <dgm:cxn modelId="{986A878A-8AF0-7047-BFDB-79E5357982FD}" srcId="{8212D5B0-38EB-2344-9934-8C8707F39D3B}" destId="{F21BE536-D39E-184E-BAB2-F210105F4D15}" srcOrd="1" destOrd="0" parTransId="{A7300A6B-0D32-1142-BBE9-5370AF7D11D0}" sibTransId="{1286A593-A190-8F43-9AEC-BD44BE575B91}"/>
    <dgm:cxn modelId="{62C2149E-92AD-1440-8208-DD0B1B61ADFD}" srcId="{8212D5B0-38EB-2344-9934-8C8707F39D3B}" destId="{0A92CD94-9582-0D47-928F-2554D2E448C1}" srcOrd="2" destOrd="0" parTransId="{0AA9AE13-8AE6-FD41-9CA0-619C07306A10}" sibTransId="{E75112F5-EBB8-C14E-8CEA-AA80B11F8FF1}"/>
    <dgm:cxn modelId="{7110621F-8CD5-664D-A568-B0C7B274000B}" type="presOf" srcId="{DCF2D69C-2DC9-3F4B-94A9-9607AF77CD9D}" destId="{117C2BD9-2A18-9947-936E-D27CB2E27863}" srcOrd="0" destOrd="0" presId="urn:microsoft.com/office/officeart/2005/8/layout/process1"/>
    <dgm:cxn modelId="{D9CF70A4-9EDB-EB4A-8338-480AB9292853}" type="presParOf" srcId="{F923D633-62D1-2849-B57A-9A9102454864}" destId="{117C2BD9-2A18-9947-936E-D27CB2E27863}" srcOrd="0" destOrd="0" presId="urn:microsoft.com/office/officeart/2005/8/layout/process1"/>
    <dgm:cxn modelId="{782E2AAC-E280-EE40-9235-D6A3723721EF}" type="presParOf" srcId="{F923D633-62D1-2849-B57A-9A9102454864}" destId="{01A5AE71-63D0-6441-A6DF-D686CA4D1FEA}" srcOrd="1" destOrd="0" presId="urn:microsoft.com/office/officeart/2005/8/layout/process1"/>
    <dgm:cxn modelId="{D52101B7-9949-384B-975D-F3BDD2A4433C}" type="presParOf" srcId="{01A5AE71-63D0-6441-A6DF-D686CA4D1FEA}" destId="{830F940B-5D28-3546-9628-87BBD26A1162}" srcOrd="0" destOrd="0" presId="urn:microsoft.com/office/officeart/2005/8/layout/process1"/>
    <dgm:cxn modelId="{0D3E7085-E831-CC40-AE58-202C666FE481}" type="presParOf" srcId="{F923D633-62D1-2849-B57A-9A9102454864}" destId="{C8873A7C-5D5B-894E-B725-4DB134C0E917}" srcOrd="2" destOrd="0" presId="urn:microsoft.com/office/officeart/2005/8/layout/process1"/>
    <dgm:cxn modelId="{C0DB3626-F9FC-8A4E-B059-35A9A9E174DD}" type="presParOf" srcId="{F923D633-62D1-2849-B57A-9A9102454864}" destId="{D3E56EA6-005A-6048-94B4-714F6DA7693E}" srcOrd="3" destOrd="0" presId="urn:microsoft.com/office/officeart/2005/8/layout/process1"/>
    <dgm:cxn modelId="{0196F7E3-F90F-9747-A114-EE7D0CE2E722}" type="presParOf" srcId="{D3E56EA6-005A-6048-94B4-714F6DA7693E}" destId="{3E7DAEFE-4174-9640-8B26-82B6C0F82A27}" srcOrd="0" destOrd="0" presId="urn:microsoft.com/office/officeart/2005/8/layout/process1"/>
    <dgm:cxn modelId="{9AB8835F-4B77-B64F-939A-39B65DD924C3}" type="presParOf" srcId="{F923D633-62D1-2849-B57A-9A9102454864}" destId="{D3A8F5D1-04B1-9C45-9428-0CC430731948}"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12D5B0-38EB-2344-9934-8C8707F39D3B}" type="doc">
      <dgm:prSet loTypeId="urn:microsoft.com/office/officeart/2005/8/layout/process1" loCatId="" qsTypeId="urn:microsoft.com/office/officeart/2005/8/quickstyle/simple4" qsCatId="simple" csTypeId="urn:microsoft.com/office/officeart/2005/8/colors/accent1_2" csCatId="accent1" phldr="1"/>
      <dgm:spPr/>
    </dgm:pt>
    <dgm:pt modelId="{DCF2D69C-2DC9-3F4B-94A9-9607AF77CD9D}">
      <dgm:prSet phldrT="[Text]"/>
      <dgm:spPr>
        <a:solidFill>
          <a:schemeClr val="accent5"/>
        </a:solidFill>
      </dgm:spPr>
      <dgm:t>
        <a:bodyPr/>
        <a:lstStyle/>
        <a:p>
          <a:r>
            <a:rPr lang="en-US" dirty="0" smtClean="0"/>
            <a:t>SART</a:t>
          </a:r>
          <a:endParaRPr lang="en-US" dirty="0"/>
        </a:p>
      </dgm:t>
    </dgm:pt>
    <dgm:pt modelId="{2C134B50-830A-AD48-81FF-641A76B4399D}" type="parTrans" cxnId="{051DCAD7-DC2C-F348-9F32-11F785D99DE7}">
      <dgm:prSet/>
      <dgm:spPr/>
      <dgm:t>
        <a:bodyPr/>
        <a:lstStyle/>
        <a:p>
          <a:endParaRPr lang="en-US"/>
        </a:p>
      </dgm:t>
    </dgm:pt>
    <dgm:pt modelId="{1CF0489A-67D4-FA47-BF77-8F3349B71B3B}" type="sibTrans" cxnId="{051DCAD7-DC2C-F348-9F32-11F785D99DE7}">
      <dgm:prSet/>
      <dgm:spPr>
        <a:solidFill>
          <a:schemeClr val="tx1"/>
        </a:solidFill>
      </dgm:spPr>
      <dgm:t>
        <a:bodyPr/>
        <a:lstStyle/>
        <a:p>
          <a:endParaRPr lang="en-US"/>
        </a:p>
      </dgm:t>
    </dgm:pt>
    <dgm:pt modelId="{F21BE536-D39E-184E-BAB2-F210105F4D15}">
      <dgm:prSet phldrT="[Text]"/>
      <dgm:spPr>
        <a:solidFill>
          <a:schemeClr val="accent4"/>
        </a:solidFill>
      </dgm:spPr>
      <dgm:t>
        <a:bodyPr/>
        <a:lstStyle/>
        <a:p>
          <a:r>
            <a:rPr lang="en-US" dirty="0" smtClean="0"/>
            <a:t>Intervention</a:t>
          </a:r>
          <a:endParaRPr lang="en-US" dirty="0"/>
        </a:p>
      </dgm:t>
    </dgm:pt>
    <dgm:pt modelId="{A7300A6B-0D32-1142-BBE9-5370AF7D11D0}" type="parTrans" cxnId="{986A878A-8AF0-7047-BFDB-79E5357982FD}">
      <dgm:prSet/>
      <dgm:spPr/>
      <dgm:t>
        <a:bodyPr/>
        <a:lstStyle/>
        <a:p>
          <a:endParaRPr lang="en-US"/>
        </a:p>
      </dgm:t>
    </dgm:pt>
    <dgm:pt modelId="{1286A593-A190-8F43-9AEC-BD44BE575B91}" type="sibTrans" cxnId="{986A878A-8AF0-7047-BFDB-79E5357982FD}">
      <dgm:prSet/>
      <dgm:spPr>
        <a:solidFill>
          <a:schemeClr val="tx1"/>
        </a:solidFill>
      </dgm:spPr>
      <dgm:t>
        <a:bodyPr/>
        <a:lstStyle/>
        <a:p>
          <a:endParaRPr lang="en-US"/>
        </a:p>
      </dgm:t>
    </dgm:pt>
    <dgm:pt modelId="{0A92CD94-9582-0D47-928F-2554D2E448C1}">
      <dgm:prSet phldrT="[Text]"/>
      <dgm:spPr>
        <a:solidFill>
          <a:schemeClr val="accent5"/>
        </a:solidFill>
      </dgm:spPr>
      <dgm:t>
        <a:bodyPr/>
        <a:lstStyle/>
        <a:p>
          <a:r>
            <a:rPr lang="en-US" dirty="0" smtClean="0"/>
            <a:t>SART</a:t>
          </a:r>
          <a:endParaRPr lang="en-US" dirty="0"/>
        </a:p>
      </dgm:t>
    </dgm:pt>
    <dgm:pt modelId="{0AA9AE13-8AE6-FD41-9CA0-619C07306A10}" type="parTrans" cxnId="{62C2149E-92AD-1440-8208-DD0B1B61ADFD}">
      <dgm:prSet/>
      <dgm:spPr/>
      <dgm:t>
        <a:bodyPr/>
        <a:lstStyle/>
        <a:p>
          <a:endParaRPr lang="en-US"/>
        </a:p>
      </dgm:t>
    </dgm:pt>
    <dgm:pt modelId="{E75112F5-EBB8-C14E-8CEA-AA80B11F8FF1}" type="sibTrans" cxnId="{62C2149E-92AD-1440-8208-DD0B1B61ADFD}">
      <dgm:prSet/>
      <dgm:spPr/>
      <dgm:t>
        <a:bodyPr/>
        <a:lstStyle/>
        <a:p>
          <a:endParaRPr lang="en-US"/>
        </a:p>
      </dgm:t>
    </dgm:pt>
    <dgm:pt modelId="{F923D633-62D1-2849-B57A-9A9102454864}" type="pres">
      <dgm:prSet presAssocID="{8212D5B0-38EB-2344-9934-8C8707F39D3B}" presName="Name0" presStyleCnt="0">
        <dgm:presLayoutVars>
          <dgm:dir/>
          <dgm:resizeHandles val="exact"/>
        </dgm:presLayoutVars>
      </dgm:prSet>
      <dgm:spPr/>
    </dgm:pt>
    <dgm:pt modelId="{117C2BD9-2A18-9947-936E-D27CB2E27863}" type="pres">
      <dgm:prSet presAssocID="{DCF2D69C-2DC9-3F4B-94A9-9607AF77CD9D}" presName="node" presStyleLbl="node1" presStyleIdx="0" presStyleCnt="3">
        <dgm:presLayoutVars>
          <dgm:bulletEnabled val="1"/>
        </dgm:presLayoutVars>
      </dgm:prSet>
      <dgm:spPr/>
      <dgm:t>
        <a:bodyPr/>
        <a:lstStyle/>
        <a:p>
          <a:endParaRPr lang="en-US"/>
        </a:p>
      </dgm:t>
    </dgm:pt>
    <dgm:pt modelId="{01A5AE71-63D0-6441-A6DF-D686CA4D1FEA}" type="pres">
      <dgm:prSet presAssocID="{1CF0489A-67D4-FA47-BF77-8F3349B71B3B}" presName="sibTrans" presStyleLbl="sibTrans2D1" presStyleIdx="0" presStyleCnt="2"/>
      <dgm:spPr/>
      <dgm:t>
        <a:bodyPr/>
        <a:lstStyle/>
        <a:p>
          <a:endParaRPr lang="en-US"/>
        </a:p>
      </dgm:t>
    </dgm:pt>
    <dgm:pt modelId="{830F940B-5D28-3546-9628-87BBD26A1162}" type="pres">
      <dgm:prSet presAssocID="{1CF0489A-67D4-FA47-BF77-8F3349B71B3B}" presName="connectorText" presStyleLbl="sibTrans2D1" presStyleIdx="0" presStyleCnt="2"/>
      <dgm:spPr/>
      <dgm:t>
        <a:bodyPr/>
        <a:lstStyle/>
        <a:p>
          <a:endParaRPr lang="en-US"/>
        </a:p>
      </dgm:t>
    </dgm:pt>
    <dgm:pt modelId="{C8873A7C-5D5B-894E-B725-4DB134C0E917}" type="pres">
      <dgm:prSet presAssocID="{F21BE536-D39E-184E-BAB2-F210105F4D15}" presName="node" presStyleLbl="node1" presStyleIdx="1" presStyleCnt="3" custLinFactNeighborX="-5265" custLinFactNeighborY="-2469">
        <dgm:presLayoutVars>
          <dgm:bulletEnabled val="1"/>
        </dgm:presLayoutVars>
      </dgm:prSet>
      <dgm:spPr/>
      <dgm:t>
        <a:bodyPr/>
        <a:lstStyle/>
        <a:p>
          <a:endParaRPr lang="en-US"/>
        </a:p>
      </dgm:t>
    </dgm:pt>
    <dgm:pt modelId="{D3E56EA6-005A-6048-94B4-714F6DA7693E}" type="pres">
      <dgm:prSet presAssocID="{1286A593-A190-8F43-9AEC-BD44BE575B91}" presName="sibTrans" presStyleLbl="sibTrans2D1" presStyleIdx="1" presStyleCnt="2"/>
      <dgm:spPr/>
      <dgm:t>
        <a:bodyPr/>
        <a:lstStyle/>
        <a:p>
          <a:endParaRPr lang="en-US"/>
        </a:p>
      </dgm:t>
    </dgm:pt>
    <dgm:pt modelId="{3E7DAEFE-4174-9640-8B26-82B6C0F82A27}" type="pres">
      <dgm:prSet presAssocID="{1286A593-A190-8F43-9AEC-BD44BE575B91}" presName="connectorText" presStyleLbl="sibTrans2D1" presStyleIdx="1" presStyleCnt="2"/>
      <dgm:spPr/>
      <dgm:t>
        <a:bodyPr/>
        <a:lstStyle/>
        <a:p>
          <a:endParaRPr lang="en-US"/>
        </a:p>
      </dgm:t>
    </dgm:pt>
    <dgm:pt modelId="{D3A8F5D1-04B1-9C45-9428-0CC430731948}" type="pres">
      <dgm:prSet presAssocID="{0A92CD94-9582-0D47-928F-2554D2E448C1}" presName="node" presStyleLbl="node1" presStyleIdx="2" presStyleCnt="3">
        <dgm:presLayoutVars>
          <dgm:bulletEnabled val="1"/>
        </dgm:presLayoutVars>
      </dgm:prSet>
      <dgm:spPr/>
      <dgm:t>
        <a:bodyPr/>
        <a:lstStyle/>
        <a:p>
          <a:endParaRPr lang="en-US"/>
        </a:p>
      </dgm:t>
    </dgm:pt>
  </dgm:ptLst>
  <dgm:cxnLst>
    <dgm:cxn modelId="{051DCAD7-DC2C-F348-9F32-11F785D99DE7}" srcId="{8212D5B0-38EB-2344-9934-8C8707F39D3B}" destId="{DCF2D69C-2DC9-3F4B-94A9-9607AF77CD9D}" srcOrd="0" destOrd="0" parTransId="{2C134B50-830A-AD48-81FF-641A76B4399D}" sibTransId="{1CF0489A-67D4-FA47-BF77-8F3349B71B3B}"/>
    <dgm:cxn modelId="{0852B4CD-11B6-094E-A396-676E78ED635C}" type="presOf" srcId="{DCF2D69C-2DC9-3F4B-94A9-9607AF77CD9D}" destId="{117C2BD9-2A18-9947-936E-D27CB2E27863}" srcOrd="0" destOrd="0" presId="urn:microsoft.com/office/officeart/2005/8/layout/process1"/>
    <dgm:cxn modelId="{0FBCB098-1D48-7149-A356-6769805D2853}" type="presOf" srcId="{1CF0489A-67D4-FA47-BF77-8F3349B71B3B}" destId="{830F940B-5D28-3546-9628-87BBD26A1162}" srcOrd="1" destOrd="0" presId="urn:microsoft.com/office/officeart/2005/8/layout/process1"/>
    <dgm:cxn modelId="{91B9ABF1-BC72-1A42-86D3-3A781E0A2599}" type="presOf" srcId="{1286A593-A190-8F43-9AEC-BD44BE575B91}" destId="{D3E56EA6-005A-6048-94B4-714F6DA7693E}" srcOrd="0" destOrd="0" presId="urn:microsoft.com/office/officeart/2005/8/layout/process1"/>
    <dgm:cxn modelId="{EB1A4C1B-5BF5-1446-941A-4E6F129D5382}" type="presOf" srcId="{8212D5B0-38EB-2344-9934-8C8707F39D3B}" destId="{F923D633-62D1-2849-B57A-9A9102454864}" srcOrd="0" destOrd="0" presId="urn:microsoft.com/office/officeart/2005/8/layout/process1"/>
    <dgm:cxn modelId="{8E3AAF86-9FD9-0B43-B14C-C34DD1E13A06}" type="presOf" srcId="{F21BE536-D39E-184E-BAB2-F210105F4D15}" destId="{C8873A7C-5D5B-894E-B725-4DB134C0E917}" srcOrd="0" destOrd="0" presId="urn:microsoft.com/office/officeart/2005/8/layout/process1"/>
    <dgm:cxn modelId="{26C705DF-BAC8-2E47-BEC6-67771F4641C2}" type="presOf" srcId="{0A92CD94-9582-0D47-928F-2554D2E448C1}" destId="{D3A8F5D1-04B1-9C45-9428-0CC430731948}" srcOrd="0" destOrd="0" presId="urn:microsoft.com/office/officeart/2005/8/layout/process1"/>
    <dgm:cxn modelId="{C20E2A39-3C96-764B-B90A-3755B5F1E63F}" type="presOf" srcId="{1286A593-A190-8F43-9AEC-BD44BE575B91}" destId="{3E7DAEFE-4174-9640-8B26-82B6C0F82A27}" srcOrd="1" destOrd="0" presId="urn:microsoft.com/office/officeart/2005/8/layout/process1"/>
    <dgm:cxn modelId="{986A878A-8AF0-7047-BFDB-79E5357982FD}" srcId="{8212D5B0-38EB-2344-9934-8C8707F39D3B}" destId="{F21BE536-D39E-184E-BAB2-F210105F4D15}" srcOrd="1" destOrd="0" parTransId="{A7300A6B-0D32-1142-BBE9-5370AF7D11D0}" sibTransId="{1286A593-A190-8F43-9AEC-BD44BE575B91}"/>
    <dgm:cxn modelId="{305B63F1-FA42-8B4A-B498-BFB0B0AA1C5D}" type="presOf" srcId="{1CF0489A-67D4-FA47-BF77-8F3349B71B3B}" destId="{01A5AE71-63D0-6441-A6DF-D686CA4D1FEA}" srcOrd="0" destOrd="0" presId="urn:microsoft.com/office/officeart/2005/8/layout/process1"/>
    <dgm:cxn modelId="{62C2149E-92AD-1440-8208-DD0B1B61ADFD}" srcId="{8212D5B0-38EB-2344-9934-8C8707F39D3B}" destId="{0A92CD94-9582-0D47-928F-2554D2E448C1}" srcOrd="2" destOrd="0" parTransId="{0AA9AE13-8AE6-FD41-9CA0-619C07306A10}" sibTransId="{E75112F5-EBB8-C14E-8CEA-AA80B11F8FF1}"/>
    <dgm:cxn modelId="{99275537-F325-C74C-BB5B-E6F4849C8D65}" type="presParOf" srcId="{F923D633-62D1-2849-B57A-9A9102454864}" destId="{117C2BD9-2A18-9947-936E-D27CB2E27863}" srcOrd="0" destOrd="0" presId="urn:microsoft.com/office/officeart/2005/8/layout/process1"/>
    <dgm:cxn modelId="{35E286E7-9F2E-D44F-8EDA-A955A4ADFEE7}" type="presParOf" srcId="{F923D633-62D1-2849-B57A-9A9102454864}" destId="{01A5AE71-63D0-6441-A6DF-D686CA4D1FEA}" srcOrd="1" destOrd="0" presId="urn:microsoft.com/office/officeart/2005/8/layout/process1"/>
    <dgm:cxn modelId="{9AD673FF-BE16-ED4E-B747-11D95AF186B3}" type="presParOf" srcId="{01A5AE71-63D0-6441-A6DF-D686CA4D1FEA}" destId="{830F940B-5D28-3546-9628-87BBD26A1162}" srcOrd="0" destOrd="0" presId="urn:microsoft.com/office/officeart/2005/8/layout/process1"/>
    <dgm:cxn modelId="{C8EC782F-2F9C-1F42-8B85-48C60CBF38FA}" type="presParOf" srcId="{F923D633-62D1-2849-B57A-9A9102454864}" destId="{C8873A7C-5D5B-894E-B725-4DB134C0E917}" srcOrd="2" destOrd="0" presId="urn:microsoft.com/office/officeart/2005/8/layout/process1"/>
    <dgm:cxn modelId="{176A4032-1AA8-4B46-B56E-CD97793B602C}" type="presParOf" srcId="{F923D633-62D1-2849-B57A-9A9102454864}" destId="{D3E56EA6-005A-6048-94B4-714F6DA7693E}" srcOrd="3" destOrd="0" presId="urn:microsoft.com/office/officeart/2005/8/layout/process1"/>
    <dgm:cxn modelId="{1C8F41CF-1065-FD49-884F-DB6A9B39314A}" type="presParOf" srcId="{D3E56EA6-005A-6048-94B4-714F6DA7693E}" destId="{3E7DAEFE-4174-9640-8B26-82B6C0F82A27}" srcOrd="0" destOrd="0" presId="urn:microsoft.com/office/officeart/2005/8/layout/process1"/>
    <dgm:cxn modelId="{3185630E-46E9-D142-916A-2BB14B5214D2}" type="presParOf" srcId="{F923D633-62D1-2849-B57A-9A9102454864}" destId="{D3A8F5D1-04B1-9C45-9428-0CC430731948}"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12D5B0-38EB-2344-9934-8C8707F39D3B}" type="doc">
      <dgm:prSet loTypeId="urn:microsoft.com/office/officeart/2005/8/layout/process1" loCatId="" qsTypeId="urn:microsoft.com/office/officeart/2005/8/quickstyle/simple4" qsCatId="simple" csTypeId="urn:microsoft.com/office/officeart/2005/8/colors/accent1_2" csCatId="accent1" phldr="1"/>
      <dgm:spPr/>
    </dgm:pt>
    <dgm:pt modelId="{DCF2D69C-2DC9-3F4B-94A9-9607AF77CD9D}">
      <dgm:prSet phldrT="[Text]"/>
      <dgm:spPr>
        <a:solidFill>
          <a:schemeClr val="accent5"/>
        </a:solidFill>
      </dgm:spPr>
      <dgm:t>
        <a:bodyPr/>
        <a:lstStyle/>
        <a:p>
          <a:r>
            <a:rPr lang="en-US" dirty="0" smtClean="0"/>
            <a:t>SART</a:t>
          </a:r>
          <a:endParaRPr lang="en-US" dirty="0"/>
        </a:p>
      </dgm:t>
    </dgm:pt>
    <dgm:pt modelId="{2C134B50-830A-AD48-81FF-641A76B4399D}" type="parTrans" cxnId="{051DCAD7-DC2C-F348-9F32-11F785D99DE7}">
      <dgm:prSet/>
      <dgm:spPr/>
      <dgm:t>
        <a:bodyPr/>
        <a:lstStyle/>
        <a:p>
          <a:endParaRPr lang="en-US"/>
        </a:p>
      </dgm:t>
    </dgm:pt>
    <dgm:pt modelId="{1CF0489A-67D4-FA47-BF77-8F3349B71B3B}" type="sibTrans" cxnId="{051DCAD7-DC2C-F348-9F32-11F785D99DE7}">
      <dgm:prSet/>
      <dgm:spPr>
        <a:solidFill>
          <a:schemeClr val="tx1"/>
        </a:solidFill>
      </dgm:spPr>
      <dgm:t>
        <a:bodyPr/>
        <a:lstStyle/>
        <a:p>
          <a:endParaRPr lang="en-US"/>
        </a:p>
      </dgm:t>
    </dgm:pt>
    <dgm:pt modelId="{F21BE536-D39E-184E-BAB2-F210105F4D15}">
      <dgm:prSet phldrT="[Text]"/>
      <dgm:spPr>
        <a:solidFill>
          <a:schemeClr val="accent4"/>
        </a:solidFill>
      </dgm:spPr>
      <dgm:t>
        <a:bodyPr/>
        <a:lstStyle/>
        <a:p>
          <a:r>
            <a:rPr lang="en-US" dirty="0" smtClean="0"/>
            <a:t>Intervention</a:t>
          </a:r>
          <a:endParaRPr lang="en-US" dirty="0"/>
        </a:p>
      </dgm:t>
    </dgm:pt>
    <dgm:pt modelId="{A7300A6B-0D32-1142-BBE9-5370AF7D11D0}" type="parTrans" cxnId="{986A878A-8AF0-7047-BFDB-79E5357982FD}">
      <dgm:prSet/>
      <dgm:spPr/>
      <dgm:t>
        <a:bodyPr/>
        <a:lstStyle/>
        <a:p>
          <a:endParaRPr lang="en-US"/>
        </a:p>
      </dgm:t>
    </dgm:pt>
    <dgm:pt modelId="{1286A593-A190-8F43-9AEC-BD44BE575B91}" type="sibTrans" cxnId="{986A878A-8AF0-7047-BFDB-79E5357982FD}">
      <dgm:prSet/>
      <dgm:spPr>
        <a:solidFill>
          <a:schemeClr val="tx1"/>
        </a:solidFill>
      </dgm:spPr>
      <dgm:t>
        <a:bodyPr/>
        <a:lstStyle/>
        <a:p>
          <a:endParaRPr lang="en-US"/>
        </a:p>
      </dgm:t>
    </dgm:pt>
    <dgm:pt modelId="{0A92CD94-9582-0D47-928F-2554D2E448C1}">
      <dgm:prSet phldrT="[Text]"/>
      <dgm:spPr>
        <a:solidFill>
          <a:schemeClr val="accent5"/>
        </a:solidFill>
      </dgm:spPr>
      <dgm:t>
        <a:bodyPr/>
        <a:lstStyle/>
        <a:p>
          <a:r>
            <a:rPr lang="en-US" dirty="0" smtClean="0"/>
            <a:t>SART</a:t>
          </a:r>
          <a:endParaRPr lang="en-US" dirty="0"/>
        </a:p>
      </dgm:t>
    </dgm:pt>
    <dgm:pt modelId="{0AA9AE13-8AE6-FD41-9CA0-619C07306A10}" type="parTrans" cxnId="{62C2149E-92AD-1440-8208-DD0B1B61ADFD}">
      <dgm:prSet/>
      <dgm:spPr/>
      <dgm:t>
        <a:bodyPr/>
        <a:lstStyle/>
        <a:p>
          <a:endParaRPr lang="en-US"/>
        </a:p>
      </dgm:t>
    </dgm:pt>
    <dgm:pt modelId="{E75112F5-EBB8-C14E-8CEA-AA80B11F8FF1}" type="sibTrans" cxnId="{62C2149E-92AD-1440-8208-DD0B1B61ADFD}">
      <dgm:prSet/>
      <dgm:spPr/>
      <dgm:t>
        <a:bodyPr/>
        <a:lstStyle/>
        <a:p>
          <a:endParaRPr lang="en-US"/>
        </a:p>
      </dgm:t>
    </dgm:pt>
    <dgm:pt modelId="{F923D633-62D1-2849-B57A-9A9102454864}" type="pres">
      <dgm:prSet presAssocID="{8212D5B0-38EB-2344-9934-8C8707F39D3B}" presName="Name0" presStyleCnt="0">
        <dgm:presLayoutVars>
          <dgm:dir/>
          <dgm:resizeHandles val="exact"/>
        </dgm:presLayoutVars>
      </dgm:prSet>
      <dgm:spPr/>
    </dgm:pt>
    <dgm:pt modelId="{117C2BD9-2A18-9947-936E-D27CB2E27863}" type="pres">
      <dgm:prSet presAssocID="{DCF2D69C-2DC9-3F4B-94A9-9607AF77CD9D}" presName="node" presStyleLbl="node1" presStyleIdx="0" presStyleCnt="3">
        <dgm:presLayoutVars>
          <dgm:bulletEnabled val="1"/>
        </dgm:presLayoutVars>
      </dgm:prSet>
      <dgm:spPr/>
      <dgm:t>
        <a:bodyPr/>
        <a:lstStyle/>
        <a:p>
          <a:endParaRPr lang="en-US"/>
        </a:p>
      </dgm:t>
    </dgm:pt>
    <dgm:pt modelId="{01A5AE71-63D0-6441-A6DF-D686CA4D1FEA}" type="pres">
      <dgm:prSet presAssocID="{1CF0489A-67D4-FA47-BF77-8F3349B71B3B}" presName="sibTrans" presStyleLbl="sibTrans2D1" presStyleIdx="0" presStyleCnt="2"/>
      <dgm:spPr/>
      <dgm:t>
        <a:bodyPr/>
        <a:lstStyle/>
        <a:p>
          <a:endParaRPr lang="en-US"/>
        </a:p>
      </dgm:t>
    </dgm:pt>
    <dgm:pt modelId="{830F940B-5D28-3546-9628-87BBD26A1162}" type="pres">
      <dgm:prSet presAssocID="{1CF0489A-67D4-FA47-BF77-8F3349B71B3B}" presName="connectorText" presStyleLbl="sibTrans2D1" presStyleIdx="0" presStyleCnt="2"/>
      <dgm:spPr/>
      <dgm:t>
        <a:bodyPr/>
        <a:lstStyle/>
        <a:p>
          <a:endParaRPr lang="en-US"/>
        </a:p>
      </dgm:t>
    </dgm:pt>
    <dgm:pt modelId="{C8873A7C-5D5B-894E-B725-4DB134C0E917}" type="pres">
      <dgm:prSet presAssocID="{F21BE536-D39E-184E-BAB2-F210105F4D15}" presName="node" presStyleLbl="node1" presStyleIdx="1" presStyleCnt="3" custLinFactNeighborX="-3387" custLinFactNeighborY="0">
        <dgm:presLayoutVars>
          <dgm:bulletEnabled val="1"/>
        </dgm:presLayoutVars>
      </dgm:prSet>
      <dgm:spPr/>
      <dgm:t>
        <a:bodyPr/>
        <a:lstStyle/>
        <a:p>
          <a:endParaRPr lang="en-US"/>
        </a:p>
      </dgm:t>
    </dgm:pt>
    <dgm:pt modelId="{D3E56EA6-005A-6048-94B4-714F6DA7693E}" type="pres">
      <dgm:prSet presAssocID="{1286A593-A190-8F43-9AEC-BD44BE575B91}" presName="sibTrans" presStyleLbl="sibTrans2D1" presStyleIdx="1" presStyleCnt="2"/>
      <dgm:spPr/>
      <dgm:t>
        <a:bodyPr/>
        <a:lstStyle/>
        <a:p>
          <a:endParaRPr lang="en-US"/>
        </a:p>
      </dgm:t>
    </dgm:pt>
    <dgm:pt modelId="{3E7DAEFE-4174-9640-8B26-82B6C0F82A27}" type="pres">
      <dgm:prSet presAssocID="{1286A593-A190-8F43-9AEC-BD44BE575B91}" presName="connectorText" presStyleLbl="sibTrans2D1" presStyleIdx="1" presStyleCnt="2"/>
      <dgm:spPr/>
      <dgm:t>
        <a:bodyPr/>
        <a:lstStyle/>
        <a:p>
          <a:endParaRPr lang="en-US"/>
        </a:p>
      </dgm:t>
    </dgm:pt>
    <dgm:pt modelId="{D3A8F5D1-04B1-9C45-9428-0CC430731948}" type="pres">
      <dgm:prSet presAssocID="{0A92CD94-9582-0D47-928F-2554D2E448C1}" presName="node" presStyleLbl="node1" presStyleIdx="2" presStyleCnt="3">
        <dgm:presLayoutVars>
          <dgm:bulletEnabled val="1"/>
        </dgm:presLayoutVars>
      </dgm:prSet>
      <dgm:spPr/>
      <dgm:t>
        <a:bodyPr/>
        <a:lstStyle/>
        <a:p>
          <a:endParaRPr lang="en-US"/>
        </a:p>
      </dgm:t>
    </dgm:pt>
  </dgm:ptLst>
  <dgm:cxnLst>
    <dgm:cxn modelId="{9908A23B-AFB6-7647-BDC8-B2244642E536}" type="presOf" srcId="{1286A593-A190-8F43-9AEC-BD44BE575B91}" destId="{D3E56EA6-005A-6048-94B4-714F6DA7693E}" srcOrd="0" destOrd="0" presId="urn:microsoft.com/office/officeart/2005/8/layout/process1"/>
    <dgm:cxn modelId="{2CCBCFB3-C8BC-434F-9F55-B1708877E707}" type="presOf" srcId="{1286A593-A190-8F43-9AEC-BD44BE575B91}" destId="{3E7DAEFE-4174-9640-8B26-82B6C0F82A27}" srcOrd="1" destOrd="0" presId="urn:microsoft.com/office/officeart/2005/8/layout/process1"/>
    <dgm:cxn modelId="{1876BC6F-EBE8-8F43-BC6B-042EF32E3F38}" type="presOf" srcId="{1CF0489A-67D4-FA47-BF77-8F3349B71B3B}" destId="{830F940B-5D28-3546-9628-87BBD26A1162}" srcOrd="1" destOrd="0" presId="urn:microsoft.com/office/officeart/2005/8/layout/process1"/>
    <dgm:cxn modelId="{051DCAD7-DC2C-F348-9F32-11F785D99DE7}" srcId="{8212D5B0-38EB-2344-9934-8C8707F39D3B}" destId="{DCF2D69C-2DC9-3F4B-94A9-9607AF77CD9D}" srcOrd="0" destOrd="0" parTransId="{2C134B50-830A-AD48-81FF-641A76B4399D}" sibTransId="{1CF0489A-67D4-FA47-BF77-8F3349B71B3B}"/>
    <dgm:cxn modelId="{D3ECF735-F42A-C148-B142-16629EAD7855}" type="presOf" srcId="{1CF0489A-67D4-FA47-BF77-8F3349B71B3B}" destId="{01A5AE71-63D0-6441-A6DF-D686CA4D1FEA}" srcOrd="0" destOrd="0" presId="urn:microsoft.com/office/officeart/2005/8/layout/process1"/>
    <dgm:cxn modelId="{986A878A-8AF0-7047-BFDB-79E5357982FD}" srcId="{8212D5B0-38EB-2344-9934-8C8707F39D3B}" destId="{F21BE536-D39E-184E-BAB2-F210105F4D15}" srcOrd="1" destOrd="0" parTransId="{A7300A6B-0D32-1142-BBE9-5370AF7D11D0}" sibTransId="{1286A593-A190-8F43-9AEC-BD44BE575B91}"/>
    <dgm:cxn modelId="{A7C23A60-FFBD-2B46-9F39-A1B1402A4AC2}" type="presOf" srcId="{DCF2D69C-2DC9-3F4B-94A9-9607AF77CD9D}" destId="{117C2BD9-2A18-9947-936E-D27CB2E27863}" srcOrd="0" destOrd="0" presId="urn:microsoft.com/office/officeart/2005/8/layout/process1"/>
    <dgm:cxn modelId="{62C2149E-92AD-1440-8208-DD0B1B61ADFD}" srcId="{8212D5B0-38EB-2344-9934-8C8707F39D3B}" destId="{0A92CD94-9582-0D47-928F-2554D2E448C1}" srcOrd="2" destOrd="0" parTransId="{0AA9AE13-8AE6-FD41-9CA0-619C07306A10}" sibTransId="{E75112F5-EBB8-C14E-8CEA-AA80B11F8FF1}"/>
    <dgm:cxn modelId="{AC797C63-540A-B04B-947B-14784B57C076}" type="presOf" srcId="{F21BE536-D39E-184E-BAB2-F210105F4D15}" destId="{C8873A7C-5D5B-894E-B725-4DB134C0E917}" srcOrd="0" destOrd="0" presId="urn:microsoft.com/office/officeart/2005/8/layout/process1"/>
    <dgm:cxn modelId="{1B1CEAB1-4608-E149-87B9-95D085278B0E}" type="presOf" srcId="{0A92CD94-9582-0D47-928F-2554D2E448C1}" destId="{D3A8F5D1-04B1-9C45-9428-0CC430731948}" srcOrd="0" destOrd="0" presId="urn:microsoft.com/office/officeart/2005/8/layout/process1"/>
    <dgm:cxn modelId="{54BC73B9-1967-BC4B-9E1C-D8D2B3F6632E}" type="presOf" srcId="{8212D5B0-38EB-2344-9934-8C8707F39D3B}" destId="{F923D633-62D1-2849-B57A-9A9102454864}" srcOrd="0" destOrd="0" presId="urn:microsoft.com/office/officeart/2005/8/layout/process1"/>
    <dgm:cxn modelId="{E5A221D6-AE42-6C49-AB88-380D227510D2}" type="presParOf" srcId="{F923D633-62D1-2849-B57A-9A9102454864}" destId="{117C2BD9-2A18-9947-936E-D27CB2E27863}" srcOrd="0" destOrd="0" presId="urn:microsoft.com/office/officeart/2005/8/layout/process1"/>
    <dgm:cxn modelId="{B6E2F42B-8DAC-094F-A1F6-C3CCC42EDABB}" type="presParOf" srcId="{F923D633-62D1-2849-B57A-9A9102454864}" destId="{01A5AE71-63D0-6441-A6DF-D686CA4D1FEA}" srcOrd="1" destOrd="0" presId="urn:microsoft.com/office/officeart/2005/8/layout/process1"/>
    <dgm:cxn modelId="{FE7AB91D-6AC6-E745-A7A3-8CE7D109E7E1}" type="presParOf" srcId="{01A5AE71-63D0-6441-A6DF-D686CA4D1FEA}" destId="{830F940B-5D28-3546-9628-87BBD26A1162}" srcOrd="0" destOrd="0" presId="urn:microsoft.com/office/officeart/2005/8/layout/process1"/>
    <dgm:cxn modelId="{3938EF28-EAB6-EE45-A08E-03B3D8D7CE07}" type="presParOf" srcId="{F923D633-62D1-2849-B57A-9A9102454864}" destId="{C8873A7C-5D5B-894E-B725-4DB134C0E917}" srcOrd="2" destOrd="0" presId="urn:microsoft.com/office/officeart/2005/8/layout/process1"/>
    <dgm:cxn modelId="{9D480EE2-6305-5C4F-836F-6B9D2C1EE174}" type="presParOf" srcId="{F923D633-62D1-2849-B57A-9A9102454864}" destId="{D3E56EA6-005A-6048-94B4-714F6DA7693E}" srcOrd="3" destOrd="0" presId="urn:microsoft.com/office/officeart/2005/8/layout/process1"/>
    <dgm:cxn modelId="{1DD40F92-4E8C-6048-882E-DB8046B53AB4}" type="presParOf" srcId="{D3E56EA6-005A-6048-94B4-714F6DA7693E}" destId="{3E7DAEFE-4174-9640-8B26-82B6C0F82A27}" srcOrd="0" destOrd="0" presId="urn:microsoft.com/office/officeart/2005/8/layout/process1"/>
    <dgm:cxn modelId="{65D005E4-EDBB-B447-90DB-30F8594A3943}" type="presParOf" srcId="{F923D633-62D1-2849-B57A-9A9102454864}" destId="{D3A8F5D1-04B1-9C45-9428-0CC430731948}"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12D5B0-38EB-2344-9934-8C8707F39D3B}" type="doc">
      <dgm:prSet loTypeId="urn:microsoft.com/office/officeart/2005/8/layout/process1" loCatId="" qsTypeId="urn:microsoft.com/office/officeart/2005/8/quickstyle/simple4" qsCatId="simple" csTypeId="urn:microsoft.com/office/officeart/2005/8/colors/accent1_2" csCatId="accent1" phldr="1"/>
      <dgm:spPr/>
    </dgm:pt>
    <dgm:pt modelId="{DCF2D69C-2DC9-3F4B-94A9-9607AF77CD9D}">
      <dgm:prSet phldrT="[Text]"/>
      <dgm:spPr>
        <a:solidFill>
          <a:schemeClr val="accent5"/>
        </a:solidFill>
      </dgm:spPr>
      <dgm:t>
        <a:bodyPr/>
        <a:lstStyle/>
        <a:p>
          <a:r>
            <a:rPr lang="en-US" dirty="0" smtClean="0"/>
            <a:t>SART</a:t>
          </a:r>
          <a:endParaRPr lang="en-US" dirty="0"/>
        </a:p>
      </dgm:t>
    </dgm:pt>
    <dgm:pt modelId="{2C134B50-830A-AD48-81FF-641A76B4399D}" type="parTrans" cxnId="{051DCAD7-DC2C-F348-9F32-11F785D99DE7}">
      <dgm:prSet/>
      <dgm:spPr/>
      <dgm:t>
        <a:bodyPr/>
        <a:lstStyle/>
        <a:p>
          <a:endParaRPr lang="en-US"/>
        </a:p>
      </dgm:t>
    </dgm:pt>
    <dgm:pt modelId="{1CF0489A-67D4-FA47-BF77-8F3349B71B3B}" type="sibTrans" cxnId="{051DCAD7-DC2C-F348-9F32-11F785D99DE7}">
      <dgm:prSet/>
      <dgm:spPr>
        <a:solidFill>
          <a:schemeClr val="tx1"/>
        </a:solidFill>
      </dgm:spPr>
      <dgm:t>
        <a:bodyPr/>
        <a:lstStyle/>
        <a:p>
          <a:endParaRPr lang="en-US"/>
        </a:p>
      </dgm:t>
    </dgm:pt>
    <dgm:pt modelId="{F21BE536-D39E-184E-BAB2-F210105F4D15}">
      <dgm:prSet phldrT="[Text]"/>
      <dgm:spPr>
        <a:solidFill>
          <a:schemeClr val="accent4"/>
        </a:solidFill>
      </dgm:spPr>
      <dgm:t>
        <a:bodyPr/>
        <a:lstStyle/>
        <a:p>
          <a:r>
            <a:rPr lang="en-US" dirty="0" smtClean="0"/>
            <a:t>Intervention</a:t>
          </a:r>
          <a:endParaRPr lang="en-US" dirty="0"/>
        </a:p>
      </dgm:t>
    </dgm:pt>
    <dgm:pt modelId="{A7300A6B-0D32-1142-BBE9-5370AF7D11D0}" type="parTrans" cxnId="{986A878A-8AF0-7047-BFDB-79E5357982FD}">
      <dgm:prSet/>
      <dgm:spPr/>
      <dgm:t>
        <a:bodyPr/>
        <a:lstStyle/>
        <a:p>
          <a:endParaRPr lang="en-US"/>
        </a:p>
      </dgm:t>
    </dgm:pt>
    <dgm:pt modelId="{1286A593-A190-8F43-9AEC-BD44BE575B91}" type="sibTrans" cxnId="{986A878A-8AF0-7047-BFDB-79E5357982FD}">
      <dgm:prSet/>
      <dgm:spPr>
        <a:solidFill>
          <a:schemeClr val="tx1"/>
        </a:solidFill>
      </dgm:spPr>
      <dgm:t>
        <a:bodyPr/>
        <a:lstStyle/>
        <a:p>
          <a:endParaRPr lang="en-US"/>
        </a:p>
      </dgm:t>
    </dgm:pt>
    <dgm:pt modelId="{0A92CD94-9582-0D47-928F-2554D2E448C1}">
      <dgm:prSet phldrT="[Text]"/>
      <dgm:spPr>
        <a:solidFill>
          <a:schemeClr val="accent5"/>
        </a:solidFill>
      </dgm:spPr>
      <dgm:t>
        <a:bodyPr/>
        <a:lstStyle/>
        <a:p>
          <a:r>
            <a:rPr lang="en-US" dirty="0" smtClean="0"/>
            <a:t>SART</a:t>
          </a:r>
          <a:endParaRPr lang="en-US" dirty="0"/>
        </a:p>
      </dgm:t>
    </dgm:pt>
    <dgm:pt modelId="{0AA9AE13-8AE6-FD41-9CA0-619C07306A10}" type="parTrans" cxnId="{62C2149E-92AD-1440-8208-DD0B1B61ADFD}">
      <dgm:prSet/>
      <dgm:spPr/>
      <dgm:t>
        <a:bodyPr/>
        <a:lstStyle/>
        <a:p>
          <a:endParaRPr lang="en-US"/>
        </a:p>
      </dgm:t>
    </dgm:pt>
    <dgm:pt modelId="{E75112F5-EBB8-C14E-8CEA-AA80B11F8FF1}" type="sibTrans" cxnId="{62C2149E-92AD-1440-8208-DD0B1B61ADFD}">
      <dgm:prSet/>
      <dgm:spPr/>
      <dgm:t>
        <a:bodyPr/>
        <a:lstStyle/>
        <a:p>
          <a:endParaRPr lang="en-US"/>
        </a:p>
      </dgm:t>
    </dgm:pt>
    <dgm:pt modelId="{F923D633-62D1-2849-B57A-9A9102454864}" type="pres">
      <dgm:prSet presAssocID="{8212D5B0-38EB-2344-9934-8C8707F39D3B}" presName="Name0" presStyleCnt="0">
        <dgm:presLayoutVars>
          <dgm:dir/>
          <dgm:resizeHandles val="exact"/>
        </dgm:presLayoutVars>
      </dgm:prSet>
      <dgm:spPr/>
    </dgm:pt>
    <dgm:pt modelId="{117C2BD9-2A18-9947-936E-D27CB2E27863}" type="pres">
      <dgm:prSet presAssocID="{DCF2D69C-2DC9-3F4B-94A9-9607AF77CD9D}" presName="node" presStyleLbl="node1" presStyleIdx="0" presStyleCnt="3">
        <dgm:presLayoutVars>
          <dgm:bulletEnabled val="1"/>
        </dgm:presLayoutVars>
      </dgm:prSet>
      <dgm:spPr/>
      <dgm:t>
        <a:bodyPr/>
        <a:lstStyle/>
        <a:p>
          <a:endParaRPr lang="en-US"/>
        </a:p>
      </dgm:t>
    </dgm:pt>
    <dgm:pt modelId="{01A5AE71-63D0-6441-A6DF-D686CA4D1FEA}" type="pres">
      <dgm:prSet presAssocID="{1CF0489A-67D4-FA47-BF77-8F3349B71B3B}" presName="sibTrans" presStyleLbl="sibTrans2D1" presStyleIdx="0" presStyleCnt="2"/>
      <dgm:spPr/>
      <dgm:t>
        <a:bodyPr/>
        <a:lstStyle/>
        <a:p>
          <a:endParaRPr lang="en-US"/>
        </a:p>
      </dgm:t>
    </dgm:pt>
    <dgm:pt modelId="{830F940B-5D28-3546-9628-87BBD26A1162}" type="pres">
      <dgm:prSet presAssocID="{1CF0489A-67D4-FA47-BF77-8F3349B71B3B}" presName="connectorText" presStyleLbl="sibTrans2D1" presStyleIdx="0" presStyleCnt="2"/>
      <dgm:spPr/>
      <dgm:t>
        <a:bodyPr/>
        <a:lstStyle/>
        <a:p>
          <a:endParaRPr lang="en-US"/>
        </a:p>
      </dgm:t>
    </dgm:pt>
    <dgm:pt modelId="{C8873A7C-5D5B-894E-B725-4DB134C0E917}" type="pres">
      <dgm:prSet presAssocID="{F21BE536-D39E-184E-BAB2-F210105F4D15}" presName="node" presStyleLbl="node1" presStyleIdx="1" presStyleCnt="3" custLinFactNeighborX="-5265" custLinFactNeighborY="-2469">
        <dgm:presLayoutVars>
          <dgm:bulletEnabled val="1"/>
        </dgm:presLayoutVars>
      </dgm:prSet>
      <dgm:spPr/>
      <dgm:t>
        <a:bodyPr/>
        <a:lstStyle/>
        <a:p>
          <a:endParaRPr lang="en-US"/>
        </a:p>
      </dgm:t>
    </dgm:pt>
    <dgm:pt modelId="{D3E56EA6-005A-6048-94B4-714F6DA7693E}" type="pres">
      <dgm:prSet presAssocID="{1286A593-A190-8F43-9AEC-BD44BE575B91}" presName="sibTrans" presStyleLbl="sibTrans2D1" presStyleIdx="1" presStyleCnt="2"/>
      <dgm:spPr/>
      <dgm:t>
        <a:bodyPr/>
        <a:lstStyle/>
        <a:p>
          <a:endParaRPr lang="en-US"/>
        </a:p>
      </dgm:t>
    </dgm:pt>
    <dgm:pt modelId="{3E7DAEFE-4174-9640-8B26-82B6C0F82A27}" type="pres">
      <dgm:prSet presAssocID="{1286A593-A190-8F43-9AEC-BD44BE575B91}" presName="connectorText" presStyleLbl="sibTrans2D1" presStyleIdx="1" presStyleCnt="2"/>
      <dgm:spPr/>
      <dgm:t>
        <a:bodyPr/>
        <a:lstStyle/>
        <a:p>
          <a:endParaRPr lang="en-US"/>
        </a:p>
      </dgm:t>
    </dgm:pt>
    <dgm:pt modelId="{D3A8F5D1-04B1-9C45-9428-0CC430731948}" type="pres">
      <dgm:prSet presAssocID="{0A92CD94-9582-0D47-928F-2554D2E448C1}" presName="node" presStyleLbl="node1" presStyleIdx="2" presStyleCnt="3">
        <dgm:presLayoutVars>
          <dgm:bulletEnabled val="1"/>
        </dgm:presLayoutVars>
      </dgm:prSet>
      <dgm:spPr/>
      <dgm:t>
        <a:bodyPr/>
        <a:lstStyle/>
        <a:p>
          <a:endParaRPr lang="en-US"/>
        </a:p>
      </dgm:t>
    </dgm:pt>
  </dgm:ptLst>
  <dgm:cxnLst>
    <dgm:cxn modelId="{5FB15864-EB30-754A-9479-02824F647B0D}" type="presOf" srcId="{F21BE536-D39E-184E-BAB2-F210105F4D15}" destId="{C8873A7C-5D5B-894E-B725-4DB134C0E917}" srcOrd="0" destOrd="0" presId="urn:microsoft.com/office/officeart/2005/8/layout/process1"/>
    <dgm:cxn modelId="{6829A766-AC82-B34A-9727-B3B4869C77A4}" type="presOf" srcId="{1286A593-A190-8F43-9AEC-BD44BE575B91}" destId="{3E7DAEFE-4174-9640-8B26-82B6C0F82A27}" srcOrd="1" destOrd="0" presId="urn:microsoft.com/office/officeart/2005/8/layout/process1"/>
    <dgm:cxn modelId="{501A6466-0F7C-A041-955E-21A28C5E23F7}" type="presOf" srcId="{1CF0489A-67D4-FA47-BF77-8F3349B71B3B}" destId="{830F940B-5D28-3546-9628-87BBD26A1162}" srcOrd="1" destOrd="0" presId="urn:microsoft.com/office/officeart/2005/8/layout/process1"/>
    <dgm:cxn modelId="{6CCF9558-BD79-944D-AADA-38B55CA8B228}" type="presOf" srcId="{8212D5B0-38EB-2344-9934-8C8707F39D3B}" destId="{F923D633-62D1-2849-B57A-9A9102454864}" srcOrd="0" destOrd="0" presId="urn:microsoft.com/office/officeart/2005/8/layout/process1"/>
    <dgm:cxn modelId="{051DCAD7-DC2C-F348-9F32-11F785D99DE7}" srcId="{8212D5B0-38EB-2344-9934-8C8707F39D3B}" destId="{DCF2D69C-2DC9-3F4B-94A9-9607AF77CD9D}" srcOrd="0" destOrd="0" parTransId="{2C134B50-830A-AD48-81FF-641A76B4399D}" sibTransId="{1CF0489A-67D4-FA47-BF77-8F3349B71B3B}"/>
    <dgm:cxn modelId="{4F2047BD-32DA-264A-A3CA-186F9EDD875D}" type="presOf" srcId="{DCF2D69C-2DC9-3F4B-94A9-9607AF77CD9D}" destId="{117C2BD9-2A18-9947-936E-D27CB2E27863}" srcOrd="0" destOrd="0" presId="urn:microsoft.com/office/officeart/2005/8/layout/process1"/>
    <dgm:cxn modelId="{986A878A-8AF0-7047-BFDB-79E5357982FD}" srcId="{8212D5B0-38EB-2344-9934-8C8707F39D3B}" destId="{F21BE536-D39E-184E-BAB2-F210105F4D15}" srcOrd="1" destOrd="0" parTransId="{A7300A6B-0D32-1142-BBE9-5370AF7D11D0}" sibTransId="{1286A593-A190-8F43-9AEC-BD44BE575B91}"/>
    <dgm:cxn modelId="{62C2149E-92AD-1440-8208-DD0B1B61ADFD}" srcId="{8212D5B0-38EB-2344-9934-8C8707F39D3B}" destId="{0A92CD94-9582-0D47-928F-2554D2E448C1}" srcOrd="2" destOrd="0" parTransId="{0AA9AE13-8AE6-FD41-9CA0-619C07306A10}" sibTransId="{E75112F5-EBB8-C14E-8CEA-AA80B11F8FF1}"/>
    <dgm:cxn modelId="{4F544A51-A614-3B46-AB8D-61039D82E801}" type="presOf" srcId="{1CF0489A-67D4-FA47-BF77-8F3349B71B3B}" destId="{01A5AE71-63D0-6441-A6DF-D686CA4D1FEA}" srcOrd="0" destOrd="0" presId="urn:microsoft.com/office/officeart/2005/8/layout/process1"/>
    <dgm:cxn modelId="{24FA7EB2-5FFB-0945-BD39-FE353AEC7AAB}" type="presOf" srcId="{0A92CD94-9582-0D47-928F-2554D2E448C1}" destId="{D3A8F5D1-04B1-9C45-9428-0CC430731948}" srcOrd="0" destOrd="0" presId="urn:microsoft.com/office/officeart/2005/8/layout/process1"/>
    <dgm:cxn modelId="{F8DFD562-9510-DD46-A713-70F00E881479}" type="presOf" srcId="{1286A593-A190-8F43-9AEC-BD44BE575B91}" destId="{D3E56EA6-005A-6048-94B4-714F6DA7693E}" srcOrd="0" destOrd="0" presId="urn:microsoft.com/office/officeart/2005/8/layout/process1"/>
    <dgm:cxn modelId="{C77B0C76-74F4-B14B-A389-027E5CCAC90C}" type="presParOf" srcId="{F923D633-62D1-2849-B57A-9A9102454864}" destId="{117C2BD9-2A18-9947-936E-D27CB2E27863}" srcOrd="0" destOrd="0" presId="urn:microsoft.com/office/officeart/2005/8/layout/process1"/>
    <dgm:cxn modelId="{6F29C047-5DD1-EA43-97AA-07528A2770D6}" type="presParOf" srcId="{F923D633-62D1-2849-B57A-9A9102454864}" destId="{01A5AE71-63D0-6441-A6DF-D686CA4D1FEA}" srcOrd="1" destOrd="0" presId="urn:microsoft.com/office/officeart/2005/8/layout/process1"/>
    <dgm:cxn modelId="{8A1DF05A-5F91-8547-95B7-011069533722}" type="presParOf" srcId="{01A5AE71-63D0-6441-A6DF-D686CA4D1FEA}" destId="{830F940B-5D28-3546-9628-87BBD26A1162}" srcOrd="0" destOrd="0" presId="urn:microsoft.com/office/officeart/2005/8/layout/process1"/>
    <dgm:cxn modelId="{EF9C220F-E94A-2848-A717-4FA343F70D5F}" type="presParOf" srcId="{F923D633-62D1-2849-B57A-9A9102454864}" destId="{C8873A7C-5D5B-894E-B725-4DB134C0E917}" srcOrd="2" destOrd="0" presId="urn:microsoft.com/office/officeart/2005/8/layout/process1"/>
    <dgm:cxn modelId="{85D10818-E86E-8C49-8913-F69044109576}" type="presParOf" srcId="{F923D633-62D1-2849-B57A-9A9102454864}" destId="{D3E56EA6-005A-6048-94B4-714F6DA7693E}" srcOrd="3" destOrd="0" presId="urn:microsoft.com/office/officeart/2005/8/layout/process1"/>
    <dgm:cxn modelId="{14A86127-95C1-B543-8DBE-5C10E5854996}" type="presParOf" srcId="{D3E56EA6-005A-6048-94B4-714F6DA7693E}" destId="{3E7DAEFE-4174-9640-8B26-82B6C0F82A27}" srcOrd="0" destOrd="0" presId="urn:microsoft.com/office/officeart/2005/8/layout/process1"/>
    <dgm:cxn modelId="{B1B7E991-9DD8-2A45-A832-4481D38869D0}" type="presParOf" srcId="{F923D633-62D1-2849-B57A-9A9102454864}" destId="{D3A8F5D1-04B1-9C45-9428-0CC430731948}"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C79A0-8145-6141-95A2-4E6F46964ED3}">
      <dsp:nvSpPr>
        <dsp:cNvPr id="0" name=""/>
        <dsp:cNvSpPr/>
      </dsp:nvSpPr>
      <dsp:spPr>
        <a:xfrm>
          <a:off x="3227" y="15060"/>
          <a:ext cx="3146329" cy="345600"/>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w="6350" cap="flat" cmpd="sng" algn="in">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smtClean="0"/>
            <a:t>Experiment 1</a:t>
          </a:r>
          <a:endParaRPr lang="en-US" sz="1200" kern="1200" dirty="0"/>
        </a:p>
      </dsp:txBody>
      <dsp:txXfrm>
        <a:off x="3227" y="15060"/>
        <a:ext cx="3146329" cy="345600"/>
      </dsp:txXfrm>
    </dsp:sp>
    <dsp:sp modelId="{D46BCC93-149F-E243-8183-EC055BA52AF6}">
      <dsp:nvSpPr>
        <dsp:cNvPr id="0" name=""/>
        <dsp:cNvSpPr/>
      </dsp:nvSpPr>
      <dsp:spPr>
        <a:xfrm>
          <a:off x="3227" y="360660"/>
          <a:ext cx="3146329" cy="4669244"/>
        </a:xfrm>
        <a:prstGeom prst="rect">
          <a:avLst/>
        </a:prstGeom>
        <a:solidFill>
          <a:schemeClr val="accent5">
            <a:alpha val="90000"/>
            <a:tint val="40000"/>
            <a:hueOff val="0"/>
            <a:satOff val="0"/>
            <a:lumOff val="0"/>
            <a:alphaOff val="0"/>
          </a:schemeClr>
        </a:solidFill>
        <a:ln w="6350" cap="flat" cmpd="sng" algn="in">
          <a:solidFill>
            <a:schemeClr val="accent5">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Verify if restorative environments could improve performance on an attention task</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i="1" kern="1200" dirty="0" smtClean="0"/>
            <a:t>Finding: Nature improved reaction time compared to urban.</a:t>
          </a:r>
          <a:endParaRPr lang="en-US" sz="2400" kern="1200" dirty="0"/>
        </a:p>
      </dsp:txBody>
      <dsp:txXfrm>
        <a:off x="3227" y="360660"/>
        <a:ext cx="3146329" cy="4669244"/>
      </dsp:txXfrm>
    </dsp:sp>
    <dsp:sp modelId="{7CC1A008-AB5E-1341-BD28-F73810C3428E}">
      <dsp:nvSpPr>
        <dsp:cNvPr id="0" name=""/>
        <dsp:cNvSpPr/>
      </dsp:nvSpPr>
      <dsp:spPr>
        <a:xfrm>
          <a:off x="3590042" y="15060"/>
          <a:ext cx="3146329" cy="345600"/>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w="6350" cap="flat" cmpd="sng" algn="in">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smtClean="0"/>
            <a:t>Experiment 2</a:t>
          </a:r>
          <a:endParaRPr lang="en-US" sz="1200" kern="1200" dirty="0"/>
        </a:p>
      </dsp:txBody>
      <dsp:txXfrm>
        <a:off x="3590042" y="15060"/>
        <a:ext cx="3146329" cy="345600"/>
      </dsp:txXfrm>
    </dsp:sp>
    <dsp:sp modelId="{B34E5B35-EE6B-0E4F-A5A1-09D26C8642FD}">
      <dsp:nvSpPr>
        <dsp:cNvPr id="0" name=""/>
        <dsp:cNvSpPr/>
      </dsp:nvSpPr>
      <dsp:spPr>
        <a:xfrm>
          <a:off x="3590042" y="360660"/>
          <a:ext cx="3146329" cy="4669244"/>
        </a:xfrm>
        <a:prstGeom prst="rect">
          <a:avLst/>
        </a:prstGeom>
        <a:solidFill>
          <a:schemeClr val="accent5">
            <a:alpha val="90000"/>
            <a:tint val="40000"/>
            <a:hueOff val="0"/>
            <a:satOff val="0"/>
            <a:lumOff val="0"/>
            <a:alphaOff val="0"/>
          </a:schemeClr>
        </a:solidFill>
        <a:ln w="6350" cap="flat" cmpd="sng" algn="in">
          <a:solidFill>
            <a:schemeClr val="accent5">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Determine whether and how geometric shapes will effect performance</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i="1" kern="1200" dirty="0" smtClean="0"/>
            <a:t>Finding: Geometric shapes did not have any performance effects</a:t>
          </a:r>
          <a:endParaRPr lang="en-US" sz="2400" kern="1200" dirty="0"/>
        </a:p>
      </dsp:txBody>
      <dsp:txXfrm>
        <a:off x="3590042" y="360660"/>
        <a:ext cx="3146329" cy="4669244"/>
      </dsp:txXfrm>
    </dsp:sp>
    <dsp:sp modelId="{2C65F4DE-41D9-424C-908C-1851D36C1CDF}">
      <dsp:nvSpPr>
        <dsp:cNvPr id="0" name=""/>
        <dsp:cNvSpPr/>
      </dsp:nvSpPr>
      <dsp:spPr>
        <a:xfrm>
          <a:off x="7176857" y="15060"/>
          <a:ext cx="3146329" cy="345600"/>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w="6350" cap="flat" cmpd="sng" algn="in">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dirty="0" smtClean="0"/>
            <a:t>Experiment 3</a:t>
          </a:r>
          <a:endParaRPr lang="en-US" sz="1200" kern="1200" dirty="0"/>
        </a:p>
      </dsp:txBody>
      <dsp:txXfrm>
        <a:off x="7176857" y="15060"/>
        <a:ext cx="3146329" cy="345600"/>
      </dsp:txXfrm>
    </dsp:sp>
    <dsp:sp modelId="{42DA0667-83B9-9848-8516-0A283A516D69}">
      <dsp:nvSpPr>
        <dsp:cNvPr id="0" name=""/>
        <dsp:cNvSpPr/>
      </dsp:nvSpPr>
      <dsp:spPr>
        <a:xfrm>
          <a:off x="7176857" y="360660"/>
          <a:ext cx="3146329" cy="4669244"/>
        </a:xfrm>
        <a:prstGeom prst="rect">
          <a:avLst/>
        </a:prstGeom>
        <a:solidFill>
          <a:schemeClr val="accent5">
            <a:alpha val="90000"/>
            <a:tint val="40000"/>
            <a:hueOff val="0"/>
            <a:satOff val="0"/>
            <a:lumOff val="0"/>
            <a:alphaOff val="0"/>
          </a:schemeClr>
        </a:solidFill>
        <a:ln w="6350" cap="flat" cmpd="sng" algn="in">
          <a:solidFill>
            <a:schemeClr val="accent5">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Replication of experiment 1, but participants determined how long they would view the images</a:t>
          </a:r>
          <a:endParaRPr lang="en-US" sz="2200" kern="1200" dirty="0"/>
        </a:p>
        <a:p>
          <a:pPr marL="228600" lvl="1" indent="-228600" algn="l" defTabSz="977900">
            <a:lnSpc>
              <a:spcPct val="90000"/>
            </a:lnSpc>
            <a:spcBef>
              <a:spcPct val="0"/>
            </a:spcBef>
            <a:spcAft>
              <a:spcPct val="15000"/>
            </a:spcAft>
            <a:buChar char="••"/>
          </a:pPr>
          <a:r>
            <a:rPr lang="en-US" sz="2200" i="1" kern="1200" dirty="0" smtClean="0"/>
            <a:t>Finding: performance was not significantly different between nature and urban which was due to participants choosing to not view the pictures as long as in experiment 1.</a:t>
          </a:r>
          <a:endParaRPr lang="en-US" sz="2200" kern="1200" dirty="0"/>
        </a:p>
      </dsp:txBody>
      <dsp:txXfrm>
        <a:off x="7176857" y="360660"/>
        <a:ext cx="3146329" cy="46692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C2BD9-2A18-9947-936E-D27CB2E27863}">
      <dsp:nvSpPr>
        <dsp:cNvPr id="0" name=""/>
        <dsp:cNvSpPr/>
      </dsp:nvSpPr>
      <dsp:spPr>
        <a:xfrm>
          <a:off x="0" y="0"/>
          <a:ext cx="2135187" cy="1214065"/>
        </a:xfrm>
        <a:prstGeom prst="roundRect">
          <a:avLst>
            <a:gd name="adj" fmla="val 10000"/>
          </a:avLst>
        </a:prstGeom>
        <a:solidFill>
          <a:schemeClr val="accent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SART</a:t>
          </a:r>
          <a:endParaRPr lang="en-US" sz="2800" kern="1200" dirty="0"/>
        </a:p>
      </dsp:txBody>
      <dsp:txXfrm>
        <a:off x="35559" y="35559"/>
        <a:ext cx="2064069" cy="1142947"/>
      </dsp:txXfrm>
    </dsp:sp>
    <dsp:sp modelId="{01A5AE71-63D0-6441-A6DF-D686CA4D1FEA}">
      <dsp:nvSpPr>
        <dsp:cNvPr id="0" name=""/>
        <dsp:cNvSpPr/>
      </dsp:nvSpPr>
      <dsp:spPr>
        <a:xfrm>
          <a:off x="2339250" y="342269"/>
          <a:ext cx="432613" cy="529526"/>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339250" y="448174"/>
        <a:ext cx="302829" cy="317716"/>
      </dsp:txXfrm>
    </dsp:sp>
    <dsp:sp modelId="{C8873A7C-5D5B-894E-B725-4DB134C0E917}">
      <dsp:nvSpPr>
        <dsp:cNvPr id="0" name=""/>
        <dsp:cNvSpPr/>
      </dsp:nvSpPr>
      <dsp:spPr>
        <a:xfrm>
          <a:off x="2951439" y="0"/>
          <a:ext cx="2135187" cy="1214065"/>
        </a:xfrm>
        <a:prstGeom prst="roundRect">
          <a:avLst>
            <a:gd name="adj" fmla="val 10000"/>
          </a:avLst>
        </a:prstGeom>
        <a:solidFill>
          <a:schemeClr val="accent4"/>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Intervention</a:t>
          </a:r>
          <a:endParaRPr lang="en-US" sz="2800" kern="1200" dirty="0"/>
        </a:p>
      </dsp:txBody>
      <dsp:txXfrm>
        <a:off x="2986998" y="35559"/>
        <a:ext cx="2064069" cy="1142947"/>
      </dsp:txXfrm>
    </dsp:sp>
    <dsp:sp modelId="{D3E56EA6-005A-6048-94B4-714F6DA7693E}">
      <dsp:nvSpPr>
        <dsp:cNvPr id="0" name=""/>
        <dsp:cNvSpPr/>
      </dsp:nvSpPr>
      <dsp:spPr>
        <a:xfrm>
          <a:off x="5311387" y="342269"/>
          <a:ext cx="476492" cy="529526"/>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311387" y="448174"/>
        <a:ext cx="333544" cy="317716"/>
      </dsp:txXfrm>
    </dsp:sp>
    <dsp:sp modelId="{D3A8F5D1-04B1-9C45-9428-0CC430731948}">
      <dsp:nvSpPr>
        <dsp:cNvPr id="0" name=""/>
        <dsp:cNvSpPr/>
      </dsp:nvSpPr>
      <dsp:spPr>
        <a:xfrm>
          <a:off x="5985668" y="0"/>
          <a:ext cx="2135187" cy="1214065"/>
        </a:xfrm>
        <a:prstGeom prst="roundRect">
          <a:avLst>
            <a:gd name="adj" fmla="val 10000"/>
          </a:avLst>
        </a:prstGeom>
        <a:solidFill>
          <a:schemeClr val="accent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SART</a:t>
          </a:r>
          <a:endParaRPr lang="en-US" sz="2800" kern="1200" dirty="0"/>
        </a:p>
      </dsp:txBody>
      <dsp:txXfrm>
        <a:off x="6021227" y="35559"/>
        <a:ext cx="2064069" cy="11429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C2BD9-2A18-9947-936E-D27CB2E27863}">
      <dsp:nvSpPr>
        <dsp:cNvPr id="0" name=""/>
        <dsp:cNvSpPr/>
      </dsp:nvSpPr>
      <dsp:spPr>
        <a:xfrm>
          <a:off x="7080" y="0"/>
          <a:ext cx="2116373" cy="1262142"/>
        </a:xfrm>
        <a:prstGeom prst="roundRect">
          <a:avLst>
            <a:gd name="adj" fmla="val 10000"/>
          </a:avLst>
        </a:prstGeom>
        <a:solidFill>
          <a:schemeClr val="accent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SART</a:t>
          </a:r>
          <a:endParaRPr lang="en-US" sz="2800" kern="1200" dirty="0"/>
        </a:p>
      </dsp:txBody>
      <dsp:txXfrm>
        <a:off x="44047" y="36967"/>
        <a:ext cx="2042439" cy="1188208"/>
      </dsp:txXfrm>
    </dsp:sp>
    <dsp:sp modelId="{01A5AE71-63D0-6441-A6DF-D686CA4D1FEA}">
      <dsp:nvSpPr>
        <dsp:cNvPr id="0" name=""/>
        <dsp:cNvSpPr/>
      </dsp:nvSpPr>
      <dsp:spPr>
        <a:xfrm>
          <a:off x="2323948" y="368640"/>
          <a:ext cx="425048" cy="524860"/>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323948" y="473612"/>
        <a:ext cx="297534" cy="314916"/>
      </dsp:txXfrm>
    </dsp:sp>
    <dsp:sp modelId="{C8873A7C-5D5B-894E-B725-4DB134C0E917}">
      <dsp:nvSpPr>
        <dsp:cNvPr id="0" name=""/>
        <dsp:cNvSpPr/>
      </dsp:nvSpPr>
      <dsp:spPr>
        <a:xfrm>
          <a:off x="2925432" y="0"/>
          <a:ext cx="2116373" cy="1262142"/>
        </a:xfrm>
        <a:prstGeom prst="roundRect">
          <a:avLst>
            <a:gd name="adj" fmla="val 10000"/>
          </a:avLst>
        </a:prstGeom>
        <a:solidFill>
          <a:schemeClr val="accent4"/>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Intervention</a:t>
          </a:r>
          <a:endParaRPr lang="en-US" sz="2800" kern="1200" dirty="0"/>
        </a:p>
      </dsp:txBody>
      <dsp:txXfrm>
        <a:off x="2962399" y="36967"/>
        <a:ext cx="2042439" cy="1188208"/>
      </dsp:txXfrm>
    </dsp:sp>
    <dsp:sp modelId="{D3E56EA6-005A-6048-94B4-714F6DA7693E}">
      <dsp:nvSpPr>
        <dsp:cNvPr id="0" name=""/>
        <dsp:cNvSpPr/>
      </dsp:nvSpPr>
      <dsp:spPr>
        <a:xfrm>
          <a:off x="5264585" y="368640"/>
          <a:ext cx="472293" cy="524860"/>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264585" y="473612"/>
        <a:ext cx="330605" cy="314916"/>
      </dsp:txXfrm>
    </dsp:sp>
    <dsp:sp modelId="{D3A8F5D1-04B1-9C45-9428-0CC430731948}">
      <dsp:nvSpPr>
        <dsp:cNvPr id="0" name=""/>
        <dsp:cNvSpPr/>
      </dsp:nvSpPr>
      <dsp:spPr>
        <a:xfrm>
          <a:off x="5932925" y="0"/>
          <a:ext cx="2116373" cy="1262142"/>
        </a:xfrm>
        <a:prstGeom prst="roundRect">
          <a:avLst>
            <a:gd name="adj" fmla="val 10000"/>
          </a:avLst>
        </a:prstGeom>
        <a:solidFill>
          <a:schemeClr val="accent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SART</a:t>
          </a:r>
          <a:endParaRPr lang="en-US" sz="2800" kern="1200" dirty="0"/>
        </a:p>
      </dsp:txBody>
      <dsp:txXfrm>
        <a:off x="5969892" y="36967"/>
        <a:ext cx="2042439" cy="11882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C2BD9-2A18-9947-936E-D27CB2E27863}">
      <dsp:nvSpPr>
        <dsp:cNvPr id="0" name=""/>
        <dsp:cNvSpPr/>
      </dsp:nvSpPr>
      <dsp:spPr>
        <a:xfrm>
          <a:off x="7143" y="0"/>
          <a:ext cx="2135187" cy="1214065"/>
        </a:xfrm>
        <a:prstGeom prst="roundRect">
          <a:avLst>
            <a:gd name="adj" fmla="val 10000"/>
          </a:avLst>
        </a:prstGeom>
        <a:solidFill>
          <a:schemeClr val="accent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SART</a:t>
          </a:r>
          <a:endParaRPr lang="en-US" sz="2800" kern="1200" dirty="0"/>
        </a:p>
      </dsp:txBody>
      <dsp:txXfrm>
        <a:off x="42702" y="35559"/>
        <a:ext cx="2064069" cy="1142947"/>
      </dsp:txXfrm>
    </dsp:sp>
    <dsp:sp modelId="{01A5AE71-63D0-6441-A6DF-D686CA4D1FEA}">
      <dsp:nvSpPr>
        <dsp:cNvPr id="0" name=""/>
        <dsp:cNvSpPr/>
      </dsp:nvSpPr>
      <dsp:spPr>
        <a:xfrm>
          <a:off x="2348618" y="342269"/>
          <a:ext cx="437328" cy="529526"/>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348618" y="448174"/>
        <a:ext cx="306130" cy="317716"/>
      </dsp:txXfrm>
    </dsp:sp>
    <dsp:sp modelId="{C8873A7C-5D5B-894E-B725-4DB134C0E917}">
      <dsp:nvSpPr>
        <dsp:cNvPr id="0" name=""/>
        <dsp:cNvSpPr/>
      </dsp:nvSpPr>
      <dsp:spPr>
        <a:xfrm>
          <a:off x="2967478" y="0"/>
          <a:ext cx="2135187" cy="1214065"/>
        </a:xfrm>
        <a:prstGeom prst="roundRect">
          <a:avLst>
            <a:gd name="adj" fmla="val 10000"/>
          </a:avLst>
        </a:prstGeom>
        <a:solidFill>
          <a:schemeClr val="accent4"/>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Intervention</a:t>
          </a:r>
          <a:endParaRPr lang="en-US" sz="2800" kern="1200" dirty="0"/>
        </a:p>
      </dsp:txBody>
      <dsp:txXfrm>
        <a:off x="3003037" y="35559"/>
        <a:ext cx="2064069" cy="1142947"/>
      </dsp:txXfrm>
    </dsp:sp>
    <dsp:sp modelId="{D3E56EA6-005A-6048-94B4-714F6DA7693E}">
      <dsp:nvSpPr>
        <dsp:cNvPr id="0" name=""/>
        <dsp:cNvSpPr/>
      </dsp:nvSpPr>
      <dsp:spPr>
        <a:xfrm>
          <a:off x="5323416" y="342269"/>
          <a:ext cx="467991" cy="529526"/>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323416" y="448174"/>
        <a:ext cx="327594" cy="317716"/>
      </dsp:txXfrm>
    </dsp:sp>
    <dsp:sp modelId="{D3A8F5D1-04B1-9C45-9428-0CC430731948}">
      <dsp:nvSpPr>
        <dsp:cNvPr id="0" name=""/>
        <dsp:cNvSpPr/>
      </dsp:nvSpPr>
      <dsp:spPr>
        <a:xfrm>
          <a:off x="5985668" y="0"/>
          <a:ext cx="2135187" cy="1214065"/>
        </a:xfrm>
        <a:prstGeom prst="roundRect">
          <a:avLst>
            <a:gd name="adj" fmla="val 10000"/>
          </a:avLst>
        </a:prstGeom>
        <a:solidFill>
          <a:schemeClr val="accent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SART</a:t>
          </a:r>
          <a:endParaRPr lang="en-US" sz="2800" kern="1200" dirty="0"/>
        </a:p>
      </dsp:txBody>
      <dsp:txXfrm>
        <a:off x="6021227" y="35559"/>
        <a:ext cx="2064069" cy="11429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C2BD9-2A18-9947-936E-D27CB2E27863}">
      <dsp:nvSpPr>
        <dsp:cNvPr id="0" name=""/>
        <dsp:cNvSpPr/>
      </dsp:nvSpPr>
      <dsp:spPr>
        <a:xfrm>
          <a:off x="7143" y="0"/>
          <a:ext cx="2135187" cy="1214065"/>
        </a:xfrm>
        <a:prstGeom prst="roundRect">
          <a:avLst>
            <a:gd name="adj" fmla="val 10000"/>
          </a:avLst>
        </a:prstGeom>
        <a:solidFill>
          <a:schemeClr val="accent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SART</a:t>
          </a:r>
          <a:endParaRPr lang="en-US" sz="2800" kern="1200" dirty="0"/>
        </a:p>
      </dsp:txBody>
      <dsp:txXfrm>
        <a:off x="42702" y="35559"/>
        <a:ext cx="2064069" cy="1142947"/>
      </dsp:txXfrm>
    </dsp:sp>
    <dsp:sp modelId="{01A5AE71-63D0-6441-A6DF-D686CA4D1FEA}">
      <dsp:nvSpPr>
        <dsp:cNvPr id="0" name=""/>
        <dsp:cNvSpPr/>
      </dsp:nvSpPr>
      <dsp:spPr>
        <a:xfrm>
          <a:off x="2344608" y="342269"/>
          <a:ext cx="428827" cy="529526"/>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344608" y="448174"/>
        <a:ext cx="300179" cy="317716"/>
      </dsp:txXfrm>
    </dsp:sp>
    <dsp:sp modelId="{C8873A7C-5D5B-894E-B725-4DB134C0E917}">
      <dsp:nvSpPr>
        <dsp:cNvPr id="0" name=""/>
        <dsp:cNvSpPr/>
      </dsp:nvSpPr>
      <dsp:spPr>
        <a:xfrm>
          <a:off x="2951439" y="0"/>
          <a:ext cx="2135187" cy="1214065"/>
        </a:xfrm>
        <a:prstGeom prst="roundRect">
          <a:avLst>
            <a:gd name="adj" fmla="val 10000"/>
          </a:avLst>
        </a:prstGeom>
        <a:solidFill>
          <a:schemeClr val="accent4"/>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Intervention</a:t>
          </a:r>
          <a:endParaRPr lang="en-US" sz="2800" kern="1200" dirty="0"/>
        </a:p>
      </dsp:txBody>
      <dsp:txXfrm>
        <a:off x="2986998" y="35559"/>
        <a:ext cx="2064069" cy="1142947"/>
      </dsp:txXfrm>
    </dsp:sp>
    <dsp:sp modelId="{D3E56EA6-005A-6048-94B4-714F6DA7693E}">
      <dsp:nvSpPr>
        <dsp:cNvPr id="0" name=""/>
        <dsp:cNvSpPr/>
      </dsp:nvSpPr>
      <dsp:spPr>
        <a:xfrm>
          <a:off x="5311387" y="342269"/>
          <a:ext cx="476492" cy="529526"/>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311387" y="448174"/>
        <a:ext cx="333544" cy="317716"/>
      </dsp:txXfrm>
    </dsp:sp>
    <dsp:sp modelId="{D3A8F5D1-04B1-9C45-9428-0CC430731948}">
      <dsp:nvSpPr>
        <dsp:cNvPr id="0" name=""/>
        <dsp:cNvSpPr/>
      </dsp:nvSpPr>
      <dsp:spPr>
        <a:xfrm>
          <a:off x="5985668" y="0"/>
          <a:ext cx="2135187" cy="1214065"/>
        </a:xfrm>
        <a:prstGeom prst="roundRect">
          <a:avLst>
            <a:gd name="adj" fmla="val 10000"/>
          </a:avLst>
        </a:prstGeom>
        <a:solidFill>
          <a:schemeClr val="accent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SART</a:t>
          </a:r>
          <a:endParaRPr lang="en-US" sz="2800" kern="1200" dirty="0"/>
        </a:p>
      </dsp:txBody>
      <dsp:txXfrm>
        <a:off x="6021227" y="35559"/>
        <a:ext cx="2064069" cy="114294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E71F85-9CBC-F845-8EBA-4D959DDD3CA3}" type="datetimeFigureOut">
              <a:rPr lang="en-US" smtClean="0"/>
              <a:t>6/21/17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07751D-2E0D-4446-A8AE-7E4BF63A34A0}" type="slidenum">
              <a:rPr lang="en-US" smtClean="0"/>
              <a:t>‹#›</a:t>
            </a:fld>
            <a:endParaRPr lang="en-US"/>
          </a:p>
        </p:txBody>
      </p:sp>
    </p:spTree>
    <p:extLst>
      <p:ext uri="{BB962C8B-B14F-4D97-AF65-F5344CB8AC3E}">
        <p14:creationId xmlns:p14="http://schemas.microsoft.com/office/powerpoint/2010/main" val="1889322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Natures importance to humans – build parks, invest in landscaping, fight to preserve natural settings, the focus of artwork, when you go on vacation to “get away” think of a natural location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Empirical</a:t>
            </a:r>
            <a:r>
              <a:rPr lang="en-US" sz="1200" b="0" kern="1200" baseline="0" dirty="0" smtClean="0">
                <a:solidFill>
                  <a:schemeClr val="tx1"/>
                </a:solidFill>
                <a:effectLst/>
                <a:latin typeface="+mn-lt"/>
                <a:ea typeface="+mn-ea"/>
                <a:cs typeface="+mn-cs"/>
              </a:rPr>
              <a:t> evidence has shown that</a:t>
            </a:r>
            <a:r>
              <a:rPr lang="mr-IN" sz="1200" b="0" kern="1200" baseline="0" dirty="0" smtClean="0">
                <a:solidFill>
                  <a:schemeClr val="tx1"/>
                </a:solidFill>
                <a:effectLst/>
                <a:latin typeface="+mn-lt"/>
                <a:ea typeface="+mn-ea"/>
                <a:cs typeface="+mn-cs"/>
              </a:rPr>
              <a:t>…</a:t>
            </a:r>
            <a:endParaRPr lang="en-US"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err="1" smtClean="0">
                <a:solidFill>
                  <a:schemeClr val="tx1"/>
                </a:solidFill>
                <a:effectLst/>
                <a:latin typeface="+mn-lt"/>
                <a:ea typeface="+mn-ea"/>
                <a:cs typeface="+mn-cs"/>
              </a:rPr>
              <a:t>Berto</a:t>
            </a: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907751D-2E0D-4446-A8AE-7E4BF63A34A0}" type="slidenum">
              <a:rPr lang="en-US" smtClean="0"/>
              <a:t>2</a:t>
            </a:fld>
            <a:endParaRPr lang="en-US"/>
          </a:p>
        </p:txBody>
      </p:sp>
    </p:spTree>
    <p:extLst>
      <p:ext uri="{BB962C8B-B14F-4D97-AF65-F5344CB8AC3E}">
        <p14:creationId xmlns:p14="http://schemas.microsoft.com/office/powerpoint/2010/main" val="1154355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Operationally define – Kaplan has his theory and came up with 4 components that are necessary for an environment to be restorative &amp; restoration – nature is innately captivating our indirect attention which frees up our direct attention and that results in improved cognition &amp; there are alternative </a:t>
            </a:r>
            <a:r>
              <a:rPr lang="en-US" sz="1200" b="1" kern="1200" smtClean="0">
                <a:solidFill>
                  <a:schemeClr val="tx1"/>
                </a:solidFill>
                <a:effectLst/>
                <a:latin typeface="+mn-lt"/>
                <a:ea typeface="+mn-ea"/>
                <a:cs typeface="+mn-cs"/>
              </a:rPr>
              <a:t>theories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Underlying mechanism – 1. evolutionary response- evolved to have a preference for nature because it has what we need to survive 2. Learned preference because vacations are typically in naturally environments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907751D-2E0D-4446-A8AE-7E4BF63A34A0}" type="slidenum">
              <a:rPr lang="en-US" smtClean="0"/>
              <a:t>12</a:t>
            </a:fld>
            <a:endParaRPr lang="en-US"/>
          </a:p>
        </p:txBody>
      </p:sp>
    </p:spTree>
    <p:extLst>
      <p:ext uri="{BB962C8B-B14F-4D97-AF65-F5344CB8AC3E}">
        <p14:creationId xmlns:p14="http://schemas.microsoft.com/office/powerpoint/2010/main" val="1275098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lvl="2" indent="-171450">
              <a:buFont typeface="Arial" charset="0"/>
              <a:buChar char="•"/>
            </a:pPr>
            <a:r>
              <a:rPr lang="en-US" sz="1200" kern="1200" dirty="0" smtClean="0">
                <a:solidFill>
                  <a:schemeClr val="tx1"/>
                </a:solidFill>
                <a:effectLst/>
                <a:latin typeface="+mn-lt"/>
                <a:ea typeface="+mn-ea"/>
                <a:cs typeface="+mn-cs"/>
              </a:rPr>
              <a:t>Completed three difference experiments one verifying if restorative environments could improve performance on an attention task, one determining whether and how geometric shapes will affect performance and one allowing participants to determine how long they would view the images.</a:t>
            </a:r>
          </a:p>
          <a:p>
            <a:pPr marL="1085850" lvl="2" indent="-171450">
              <a:buFont typeface="Arial" charset="0"/>
              <a:buChar char="•"/>
            </a:pPr>
            <a:r>
              <a:rPr lang="en-US" sz="1200" kern="1200" dirty="0" smtClean="0">
                <a:solidFill>
                  <a:schemeClr val="tx1"/>
                </a:solidFill>
                <a:effectLst/>
                <a:latin typeface="+mn-lt"/>
                <a:ea typeface="+mn-ea"/>
                <a:cs typeface="+mn-cs"/>
              </a:rPr>
              <a:t>She found that reaction time was improved in the first experiment, geometric shapes had no effect on performance, and when participants viewed images for less than 15 seconds no performance effects occurred.</a:t>
            </a:r>
          </a:p>
          <a:p>
            <a:endParaRPr lang="en-US" dirty="0"/>
          </a:p>
        </p:txBody>
      </p:sp>
      <p:sp>
        <p:nvSpPr>
          <p:cNvPr id="4" name="Slide Number Placeholder 3"/>
          <p:cNvSpPr>
            <a:spLocks noGrp="1"/>
          </p:cNvSpPr>
          <p:nvPr>
            <p:ph type="sldNum" sz="quarter" idx="10"/>
          </p:nvPr>
        </p:nvSpPr>
        <p:spPr/>
        <p:txBody>
          <a:bodyPr/>
          <a:lstStyle/>
          <a:p>
            <a:fld id="{F907751D-2E0D-4446-A8AE-7E4BF63A34A0}" type="slidenum">
              <a:rPr lang="en-US" smtClean="0"/>
              <a:t>3</a:t>
            </a:fld>
            <a:endParaRPr lang="en-US"/>
          </a:p>
        </p:txBody>
      </p:sp>
    </p:spTree>
    <p:extLst>
      <p:ext uri="{BB962C8B-B14F-4D97-AF65-F5344CB8AC3E}">
        <p14:creationId xmlns:p14="http://schemas.microsoft.com/office/powerpoint/2010/main" val="1299888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charset="0"/>
              <a:buChar char="•"/>
            </a:pPr>
            <a:r>
              <a:rPr lang="en-US" sz="1200" kern="1200" dirty="0" smtClean="0">
                <a:solidFill>
                  <a:schemeClr val="tx1"/>
                </a:solidFill>
                <a:effectLst/>
                <a:latin typeface="+mn-lt"/>
                <a:ea typeface="+mn-ea"/>
                <a:cs typeface="+mn-cs"/>
              </a:rPr>
              <a:t>Statistical flaws – Multiple t-test did not use an alpha correction to reduce an increase in family wise error</a:t>
            </a:r>
          </a:p>
          <a:p>
            <a:pPr marL="1085850" lvl="2" indent="-171450">
              <a:buFont typeface="Arial" charset="0"/>
              <a:buChar char="•"/>
            </a:pPr>
            <a:r>
              <a:rPr lang="en-US" sz="1200" kern="1200" dirty="0" smtClean="0">
                <a:solidFill>
                  <a:schemeClr val="tx1"/>
                </a:solidFill>
                <a:effectLst/>
                <a:latin typeface="+mn-lt"/>
                <a:ea typeface="+mn-ea"/>
                <a:cs typeface="+mn-cs"/>
              </a:rPr>
              <a:t>ANOVA instead</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Reaction time was the only variable that expressed a difference between the nature and urban in experiment 1 but during experiment 3 that</a:t>
            </a:r>
            <a:r>
              <a:rPr lang="en-US" sz="1200" kern="1200" baseline="0" dirty="0" smtClean="0">
                <a:solidFill>
                  <a:schemeClr val="tx1"/>
                </a:solidFill>
                <a:effectLst/>
                <a:latin typeface="+mn-lt"/>
                <a:ea typeface="+mn-ea"/>
                <a:cs typeface="+mn-cs"/>
              </a:rPr>
              <a:t> affect disappeared</a:t>
            </a:r>
            <a:r>
              <a:rPr lang="en-US" sz="1200" kern="1200" dirty="0" smtClean="0">
                <a:solidFill>
                  <a:schemeClr val="tx1"/>
                </a:solidFill>
                <a:effectLst/>
                <a:latin typeface="+mn-lt"/>
                <a:ea typeface="+mn-ea"/>
                <a:cs typeface="+mn-cs"/>
              </a:rPr>
              <a:t> that so was that due to chance or the restorative</a:t>
            </a:r>
            <a:r>
              <a:rPr lang="en-US" sz="1200" kern="1200" baseline="0" dirty="0" smtClean="0">
                <a:solidFill>
                  <a:schemeClr val="tx1"/>
                </a:solidFill>
                <a:effectLst/>
                <a:latin typeface="+mn-lt"/>
                <a:ea typeface="+mn-ea"/>
                <a:cs typeface="+mn-cs"/>
              </a:rPr>
              <a:t> effect</a:t>
            </a:r>
            <a:r>
              <a:rPr lang="en-US" sz="1200" kern="1200" dirty="0" smtClean="0">
                <a:solidFill>
                  <a:schemeClr val="tx1"/>
                </a:solidFill>
                <a:effectLst/>
                <a:latin typeface="+mn-lt"/>
                <a:ea typeface="+mn-ea"/>
                <a:cs typeface="+mn-cs"/>
              </a:rPr>
              <a:t>?</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endParaRPr lang="en-US"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Large body of research on the impact color may have on emotions and large inconsistencies within that body of research so we are interested so this is very exploratory and if we do find an effect we will want to try to replicate it  </a:t>
            </a:r>
          </a:p>
          <a:p>
            <a:pPr marL="628650" lvl="1" indent="-171450">
              <a:buFont typeface="Arial" charset="0"/>
              <a:buChar cha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907751D-2E0D-4446-A8AE-7E4BF63A34A0}" type="slidenum">
              <a:rPr lang="en-US" smtClean="0"/>
              <a:t>4</a:t>
            </a:fld>
            <a:endParaRPr lang="en-US"/>
          </a:p>
        </p:txBody>
      </p:sp>
    </p:spTree>
    <p:extLst>
      <p:ext uri="{BB962C8B-B14F-4D97-AF65-F5344CB8AC3E}">
        <p14:creationId xmlns:p14="http://schemas.microsoft.com/office/powerpoint/2010/main" val="1996230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explain what a SART is shortly</a:t>
            </a:r>
            <a:endParaRPr lang="en-US" dirty="0"/>
          </a:p>
        </p:txBody>
      </p:sp>
      <p:sp>
        <p:nvSpPr>
          <p:cNvPr id="4" name="Slide Number Placeholder 3"/>
          <p:cNvSpPr>
            <a:spLocks noGrp="1"/>
          </p:cNvSpPr>
          <p:nvPr>
            <p:ph type="sldNum" sz="quarter" idx="10"/>
          </p:nvPr>
        </p:nvSpPr>
        <p:spPr/>
        <p:txBody>
          <a:bodyPr/>
          <a:lstStyle/>
          <a:p>
            <a:fld id="{F907751D-2E0D-4446-A8AE-7E4BF63A34A0}" type="slidenum">
              <a:rPr lang="en-US" smtClean="0"/>
              <a:t>5</a:t>
            </a:fld>
            <a:endParaRPr lang="en-US"/>
          </a:p>
        </p:txBody>
      </p:sp>
    </p:spTree>
    <p:extLst>
      <p:ext uri="{BB962C8B-B14F-4D97-AF65-F5344CB8AC3E}">
        <p14:creationId xmlns:p14="http://schemas.microsoft.com/office/powerpoint/2010/main" val="1307430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SART (Sustained Attention to Response Test) –Requires participants to abstain from responding to the target which is the number 3 while rapidly responding to the non-target which are numbers 1-9. This is done over a 4.3 min period.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907751D-2E0D-4446-A8AE-7E4BF63A34A0}" type="slidenum">
              <a:rPr lang="en-US" smtClean="0"/>
              <a:t>6</a:t>
            </a:fld>
            <a:endParaRPr lang="en-US"/>
          </a:p>
        </p:txBody>
      </p:sp>
    </p:spTree>
    <p:extLst>
      <p:ext uri="{BB962C8B-B14F-4D97-AF65-F5344CB8AC3E}">
        <p14:creationId xmlns:p14="http://schemas.microsoft.com/office/powerpoint/2010/main" val="1971823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a:t>
            </a:r>
            <a:r>
              <a:rPr lang="en-US" baseline="0" dirty="0" smtClean="0"/>
              <a:t> at our procedure you can see</a:t>
            </a:r>
            <a:r>
              <a:rPr lang="mr-IN" baseline="0" dirty="0" smtClean="0"/>
              <a:t>…</a:t>
            </a:r>
            <a:r>
              <a:rPr lang="en-US" baseline="0" dirty="0" smtClean="0"/>
              <a:t> and then going into our experimental design we can see our IV’s</a:t>
            </a:r>
            <a:r>
              <a:rPr lang="en-US" dirty="0" smtClean="0"/>
              <a:t> </a:t>
            </a:r>
            <a:r>
              <a:rPr lang="mr-IN" dirty="0" smtClean="0"/>
              <a:t>–</a:t>
            </a:r>
            <a:r>
              <a:rPr lang="en-US" dirty="0" smtClean="0"/>
              <a:t> image type &amp; color and then our </a:t>
            </a:r>
            <a:r>
              <a:rPr lang="en-US" dirty="0" err="1" smtClean="0"/>
              <a:t>dv’s</a:t>
            </a:r>
            <a:r>
              <a:rPr lang="en-US" dirty="0" smtClean="0"/>
              <a:t> are based</a:t>
            </a:r>
            <a:r>
              <a:rPr lang="en-US" baseline="0" dirty="0" smtClean="0"/>
              <a:t> on the SART performance so</a:t>
            </a:r>
            <a:endParaRPr lang="en-US" dirty="0" smtClean="0"/>
          </a:p>
          <a:p>
            <a:r>
              <a:rPr lang="en-US" dirty="0" smtClean="0"/>
              <a:t>DV </a:t>
            </a:r>
            <a:r>
              <a:rPr lang="mr-IN" dirty="0" smtClean="0"/>
              <a:t>–</a:t>
            </a:r>
            <a:r>
              <a:rPr lang="en-US" dirty="0" smtClean="0"/>
              <a:t> d-prime, RT, IR, CR</a:t>
            </a:r>
            <a:endParaRPr lang="en-US" dirty="0"/>
          </a:p>
        </p:txBody>
      </p:sp>
      <p:sp>
        <p:nvSpPr>
          <p:cNvPr id="4" name="Slide Number Placeholder 3"/>
          <p:cNvSpPr>
            <a:spLocks noGrp="1"/>
          </p:cNvSpPr>
          <p:nvPr>
            <p:ph type="sldNum" sz="quarter" idx="10"/>
          </p:nvPr>
        </p:nvSpPr>
        <p:spPr/>
        <p:txBody>
          <a:bodyPr/>
          <a:lstStyle/>
          <a:p>
            <a:fld id="{F907751D-2E0D-4446-A8AE-7E4BF63A34A0}" type="slidenum">
              <a:rPr lang="en-US" smtClean="0"/>
              <a:t>7</a:t>
            </a:fld>
            <a:endParaRPr lang="en-US"/>
          </a:p>
        </p:txBody>
      </p:sp>
    </p:spTree>
    <p:extLst>
      <p:ext uri="{BB962C8B-B14F-4D97-AF65-F5344CB8AC3E}">
        <p14:creationId xmlns:p14="http://schemas.microsoft.com/office/powerpoint/2010/main" val="551334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just at image</a:t>
            </a:r>
            <a:r>
              <a:rPr lang="en-US" baseline="0" dirty="0" smtClean="0"/>
              <a:t> type these are our expected results </a:t>
            </a:r>
            <a:r>
              <a:rPr lang="mr-IN" baseline="0" dirty="0" smtClean="0"/>
              <a:t>–</a:t>
            </a:r>
            <a:r>
              <a:rPr lang="en-US" baseline="0" dirty="0" smtClean="0"/>
              <a:t> participants will perform better after the nature images and there will be no effect on performance following the urban or geometric images</a:t>
            </a:r>
          </a:p>
          <a:p>
            <a:endParaRPr lang="en-US" dirty="0" smtClean="0"/>
          </a:p>
          <a:p>
            <a:r>
              <a:rPr lang="en-US" dirty="0" smtClean="0"/>
              <a:t>Improved performance is defined by </a:t>
            </a:r>
            <a:r>
              <a:rPr lang="mr-IN" dirty="0" smtClean="0"/>
              <a:t>…</a:t>
            </a:r>
            <a:r>
              <a:rPr lang="en-US" dirty="0" smtClean="0"/>
              <a:t> </a:t>
            </a:r>
            <a:endParaRPr lang="en-US" dirty="0"/>
          </a:p>
        </p:txBody>
      </p:sp>
      <p:sp>
        <p:nvSpPr>
          <p:cNvPr id="4" name="Slide Number Placeholder 3"/>
          <p:cNvSpPr>
            <a:spLocks noGrp="1"/>
          </p:cNvSpPr>
          <p:nvPr>
            <p:ph type="sldNum" sz="quarter" idx="10"/>
          </p:nvPr>
        </p:nvSpPr>
        <p:spPr/>
        <p:txBody>
          <a:bodyPr/>
          <a:lstStyle/>
          <a:p>
            <a:fld id="{F907751D-2E0D-4446-A8AE-7E4BF63A34A0}" type="slidenum">
              <a:rPr lang="en-US" smtClean="0"/>
              <a:t>8</a:t>
            </a:fld>
            <a:endParaRPr lang="en-US"/>
          </a:p>
        </p:txBody>
      </p:sp>
    </p:spTree>
    <p:extLst>
      <p:ext uri="{BB962C8B-B14F-4D97-AF65-F5344CB8AC3E}">
        <p14:creationId xmlns:p14="http://schemas.microsoft.com/office/powerpoint/2010/main" val="559273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Looking just at color with color</a:t>
            </a:r>
            <a:r>
              <a:rPr lang="en-US" baseline="0" dirty="0" smtClean="0"/>
              <a:t> is basically the replication of </a:t>
            </a:r>
            <a:r>
              <a:rPr lang="en-US" baseline="0" dirty="0" err="1" smtClean="0"/>
              <a:t>Berto</a:t>
            </a:r>
            <a:r>
              <a:rPr lang="en-US" baseline="0" dirty="0" smtClean="0"/>
              <a:t> so our expected results are the same as the previous slide</a:t>
            </a:r>
          </a:p>
          <a:p>
            <a:endParaRPr lang="en-US" baseline="0" dirty="0" smtClean="0"/>
          </a:p>
          <a:p>
            <a:pPr marL="171450" lvl="0" indent="-171450">
              <a:buFont typeface="Arial" charset="0"/>
              <a:buChar char="•"/>
            </a:pPr>
            <a:r>
              <a:rPr lang="en-US" sz="1200" kern="1200" dirty="0" smtClean="0">
                <a:solidFill>
                  <a:schemeClr val="tx1"/>
                </a:solidFill>
                <a:effectLst/>
                <a:latin typeface="+mn-lt"/>
                <a:ea typeface="+mn-ea"/>
                <a:cs typeface="+mn-cs"/>
              </a:rPr>
              <a:t>But</a:t>
            </a:r>
            <a:r>
              <a:rPr lang="en-US" sz="1200" kern="1200" baseline="0" dirty="0" smtClean="0">
                <a:solidFill>
                  <a:schemeClr val="tx1"/>
                </a:solidFill>
                <a:effectLst/>
                <a:latin typeface="+mn-lt"/>
                <a:ea typeface="+mn-ea"/>
                <a:cs typeface="+mn-cs"/>
              </a:rPr>
              <a:t> w</a:t>
            </a:r>
            <a:r>
              <a:rPr lang="en-US" sz="1200" kern="1200" dirty="0" smtClean="0">
                <a:solidFill>
                  <a:schemeClr val="tx1"/>
                </a:solidFill>
                <a:effectLst/>
                <a:latin typeface="+mn-lt"/>
                <a:ea typeface="+mn-ea"/>
                <a:cs typeface="+mn-cs"/>
              </a:rPr>
              <a:t>ithout color</a:t>
            </a:r>
            <a:r>
              <a:rPr lang="en-US" sz="1200" kern="1200" baseline="0" dirty="0" smtClean="0">
                <a:solidFill>
                  <a:schemeClr val="tx1"/>
                </a:solidFill>
                <a:effectLst/>
                <a:latin typeface="+mn-lt"/>
                <a:ea typeface="+mn-ea"/>
                <a:cs typeface="+mn-cs"/>
              </a:rPr>
              <a:t> is what we are exploring so will the</a:t>
            </a:r>
            <a:r>
              <a:rPr lang="en-US" sz="1200" kern="1200" dirty="0" smtClean="0">
                <a:solidFill>
                  <a:schemeClr val="tx1"/>
                </a:solidFill>
                <a:effectLst/>
                <a:latin typeface="+mn-lt"/>
                <a:ea typeface="+mn-ea"/>
                <a:cs typeface="+mn-cs"/>
              </a:rPr>
              <a:t> restorative affect be lost or can participants still imagine the color and attention performance</a:t>
            </a:r>
            <a:r>
              <a:rPr lang="en-US" sz="1200" kern="1200" baseline="0" dirty="0" smtClean="0">
                <a:solidFill>
                  <a:schemeClr val="tx1"/>
                </a:solidFill>
                <a:effectLst/>
                <a:latin typeface="+mn-lt"/>
                <a:ea typeface="+mn-ea"/>
                <a:cs typeface="+mn-cs"/>
              </a:rPr>
              <a:t> still improve?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07751D-2E0D-4446-A8AE-7E4BF63A34A0}" type="slidenum">
              <a:rPr lang="en-US" smtClean="0"/>
              <a:t>9</a:t>
            </a:fld>
            <a:endParaRPr lang="en-US"/>
          </a:p>
        </p:txBody>
      </p:sp>
    </p:spTree>
    <p:extLst>
      <p:ext uri="{BB962C8B-B14F-4D97-AF65-F5344CB8AC3E}">
        <p14:creationId xmlns:p14="http://schemas.microsoft.com/office/powerpoint/2010/main" val="1960076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200" b="1" i="0" kern="1200" dirty="0" smtClean="0">
                <a:solidFill>
                  <a:schemeClr val="tx1"/>
                </a:solidFill>
                <a:effectLst/>
                <a:latin typeface="+mn-lt"/>
                <a:ea typeface="+mn-ea"/>
                <a:cs typeface="+mn-cs"/>
              </a:rPr>
              <a:t>When we look at both image type and color</a:t>
            </a:r>
          </a:p>
          <a:p>
            <a:pPr marL="171450" indent="-171450">
              <a:buFont typeface="Arial" charset="0"/>
              <a:buChar char="•"/>
            </a:pPr>
            <a:r>
              <a:rPr lang="en-US" sz="1200" b="1" i="0" kern="1200" dirty="0" smtClean="0">
                <a:solidFill>
                  <a:schemeClr val="tx1"/>
                </a:solidFill>
                <a:effectLst/>
                <a:latin typeface="+mn-lt"/>
                <a:ea typeface="+mn-ea"/>
                <a:cs typeface="+mn-cs"/>
              </a:rPr>
              <a:t>If color enhances restoration, then we would expect nature with color to result in the most improvements and urban without color to result in the least improvements.</a:t>
            </a:r>
          </a:p>
          <a:p>
            <a:pPr marL="171450" indent="-171450">
              <a:buFont typeface="Arial" charset="0"/>
              <a:buChar char="•"/>
            </a:pPr>
            <a:endParaRPr lang="en-US" sz="1200" b="1" i="0" kern="1200" baseline="0" dirty="0" smtClean="0">
              <a:solidFill>
                <a:schemeClr val="tx1"/>
              </a:solidFill>
              <a:effectLst/>
              <a:latin typeface="+mn-lt"/>
              <a:ea typeface="+mn-ea"/>
              <a:cs typeface="+mn-cs"/>
            </a:endParaRPr>
          </a:p>
          <a:p>
            <a:pPr marL="171450" indent="-171450">
              <a:buFont typeface="Arial" charset="0"/>
              <a:buChar char="•"/>
            </a:pPr>
            <a:r>
              <a:rPr lang="en-US" baseline="0" dirty="0" smtClean="0"/>
              <a:t>But still exploratory unsure of what will occur without color</a:t>
            </a:r>
            <a:endParaRPr lang="en-US" dirty="0"/>
          </a:p>
        </p:txBody>
      </p:sp>
      <p:sp>
        <p:nvSpPr>
          <p:cNvPr id="4" name="Slide Number Placeholder 3"/>
          <p:cNvSpPr>
            <a:spLocks noGrp="1"/>
          </p:cNvSpPr>
          <p:nvPr>
            <p:ph type="sldNum" sz="quarter" idx="10"/>
          </p:nvPr>
        </p:nvSpPr>
        <p:spPr/>
        <p:txBody>
          <a:bodyPr/>
          <a:lstStyle/>
          <a:p>
            <a:fld id="{F907751D-2E0D-4446-A8AE-7E4BF63A34A0}" type="slidenum">
              <a:rPr lang="en-US" smtClean="0"/>
              <a:t>10</a:t>
            </a:fld>
            <a:endParaRPr lang="en-US"/>
          </a:p>
        </p:txBody>
      </p:sp>
    </p:spTree>
    <p:extLst>
      <p:ext uri="{BB962C8B-B14F-4D97-AF65-F5344CB8AC3E}">
        <p14:creationId xmlns:p14="http://schemas.microsoft.com/office/powerpoint/2010/main" val="1586861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AB73BC-B049-4115-A692-8D63A059BFB8}"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3473732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328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5457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597901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0485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4524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3573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0577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56484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28357777"/>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72562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57403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6468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15338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153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586B75A-687E-405C-8A0B-8D00578BA2C3}" type="datetimeFigureOut">
              <a:rPr lang="en-US" smtClean="0"/>
              <a:pPr/>
              <a:t>6/21/17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4351843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07433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1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23940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6/21/17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45664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86B75A-687E-405C-8A0B-8D00578BA2C3}" type="datetimeFigureOut">
              <a:rPr lang="en-US" smtClean="0"/>
              <a:pPr/>
              <a:t>6/21/17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624107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586B75A-687E-405C-8A0B-8D00578BA2C3}" type="datetimeFigureOut">
              <a:rPr lang="en-US" smtClean="0"/>
              <a:pPr/>
              <a:t>6/21/17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58055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586B75A-687E-405C-8A0B-8D00578BA2C3}" type="datetimeFigureOut">
              <a:rPr lang="en-US" smtClean="0"/>
              <a:pPr/>
              <a:t>6/21/17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AB73BC-B049-4115-A692-8D63A059BFB8}"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312083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6/21/17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562290"/>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18.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8.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18.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The effect of restorative environments on sustained attention: a Replication and extension of </a:t>
            </a:r>
            <a:r>
              <a:rPr lang="en-US" sz="4000" dirty="0" err="1" smtClean="0"/>
              <a:t>berto</a:t>
            </a:r>
            <a:r>
              <a:rPr lang="en-US" sz="4000" dirty="0" smtClean="0"/>
              <a:t> (2005)</a:t>
            </a:r>
            <a:endParaRPr lang="en-US" sz="4000" dirty="0"/>
          </a:p>
        </p:txBody>
      </p:sp>
      <p:sp>
        <p:nvSpPr>
          <p:cNvPr id="3" name="Subtitle 2"/>
          <p:cNvSpPr>
            <a:spLocks noGrp="1"/>
          </p:cNvSpPr>
          <p:nvPr>
            <p:ph type="subTitle" idx="1"/>
          </p:nvPr>
        </p:nvSpPr>
        <p:spPr/>
        <p:txBody>
          <a:bodyPr/>
          <a:lstStyle/>
          <a:p>
            <a:r>
              <a:rPr lang="en-US" dirty="0" smtClean="0"/>
              <a:t>Cooper Rodriguez</a:t>
            </a:r>
            <a:endParaRPr lang="en-US" dirty="0"/>
          </a:p>
        </p:txBody>
      </p:sp>
    </p:spTree>
    <p:extLst>
      <p:ext uri="{BB962C8B-B14F-4D97-AF65-F5344CB8AC3E}">
        <p14:creationId xmlns:p14="http://schemas.microsoft.com/office/powerpoint/2010/main" val="747909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4246999"/>
              </p:ext>
            </p:extLst>
          </p:nvPr>
        </p:nvGraphicFramePr>
        <p:xfrm>
          <a:off x="2126149" y="814341"/>
          <a:ext cx="8128000" cy="1214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998731" y="2946982"/>
            <a:ext cx="7047043" cy="1538883"/>
          </a:xfrm>
          <a:prstGeom prst="rect">
            <a:avLst/>
          </a:prstGeom>
          <a:noFill/>
        </p:spPr>
        <p:txBody>
          <a:bodyPr wrap="square" rtlCol="0">
            <a:spAutoFit/>
          </a:bodyPr>
          <a:lstStyle/>
          <a:p>
            <a:pPr algn="ctr"/>
            <a:r>
              <a:rPr lang="en-US" sz="3000" u="sng" dirty="0" smtClean="0">
                <a:latin typeface="Franklin Gothic Book" charset="0"/>
                <a:ea typeface="Franklin Gothic Book" charset="0"/>
                <a:cs typeface="Franklin Gothic Book" charset="0"/>
              </a:rPr>
              <a:t>Image Type</a:t>
            </a:r>
          </a:p>
          <a:p>
            <a:pPr algn="ctr"/>
            <a:r>
              <a:rPr lang="en-US" sz="2800" dirty="0" smtClean="0">
                <a:latin typeface="Franklin Gothic Book" charset="0"/>
                <a:ea typeface="Franklin Gothic Book" charset="0"/>
                <a:cs typeface="Franklin Gothic Book" charset="0"/>
              </a:rPr>
              <a:t>Nature		Urban			Geometric</a:t>
            </a:r>
          </a:p>
          <a:p>
            <a:pPr algn="ctr"/>
            <a:endParaRPr lang="en-US" dirty="0" smtClean="0"/>
          </a:p>
          <a:p>
            <a:pPr algn="ctr"/>
            <a:endParaRPr lang="en-US" dirty="0"/>
          </a:p>
        </p:txBody>
      </p:sp>
      <p:sp>
        <p:nvSpPr>
          <p:cNvPr id="8" name="TextBox 7"/>
          <p:cNvSpPr txBox="1"/>
          <p:nvPr/>
        </p:nvSpPr>
        <p:spPr>
          <a:xfrm>
            <a:off x="1250058" y="4371899"/>
            <a:ext cx="599606" cy="2308324"/>
          </a:xfrm>
          <a:prstGeom prst="rect">
            <a:avLst/>
          </a:prstGeom>
          <a:noFill/>
        </p:spPr>
        <p:txBody>
          <a:bodyPr wrap="square" rtlCol="0">
            <a:spAutoFit/>
          </a:bodyPr>
          <a:lstStyle/>
          <a:p>
            <a:pPr algn="ctr"/>
            <a:r>
              <a:rPr lang="en-US" sz="2400" dirty="0" smtClean="0">
                <a:latin typeface="Franklin Gothic Book" charset="0"/>
                <a:ea typeface="Franklin Gothic Book" charset="0"/>
                <a:cs typeface="Franklin Gothic Book" charset="0"/>
              </a:rPr>
              <a:t>C</a:t>
            </a:r>
          </a:p>
          <a:p>
            <a:pPr algn="ctr"/>
            <a:r>
              <a:rPr lang="en-US" sz="2400" dirty="0" smtClean="0">
                <a:latin typeface="Franklin Gothic Book" charset="0"/>
                <a:ea typeface="Franklin Gothic Book" charset="0"/>
                <a:cs typeface="Franklin Gothic Book" charset="0"/>
              </a:rPr>
              <a:t>O</a:t>
            </a:r>
          </a:p>
          <a:p>
            <a:pPr algn="ctr"/>
            <a:r>
              <a:rPr lang="en-US" sz="2400" dirty="0" smtClean="0">
                <a:latin typeface="Franklin Gothic Book" charset="0"/>
                <a:ea typeface="Franklin Gothic Book" charset="0"/>
                <a:cs typeface="Franklin Gothic Book" charset="0"/>
              </a:rPr>
              <a:t>L</a:t>
            </a:r>
          </a:p>
          <a:p>
            <a:pPr algn="ctr"/>
            <a:r>
              <a:rPr lang="en-US" sz="2400" dirty="0" smtClean="0">
                <a:latin typeface="Franklin Gothic Book" charset="0"/>
                <a:ea typeface="Franklin Gothic Book" charset="0"/>
                <a:cs typeface="Franklin Gothic Book" charset="0"/>
              </a:rPr>
              <a:t>O</a:t>
            </a:r>
          </a:p>
          <a:p>
            <a:pPr algn="ctr"/>
            <a:r>
              <a:rPr lang="en-US" sz="2400" dirty="0" smtClean="0">
                <a:latin typeface="Franklin Gothic Book" charset="0"/>
                <a:ea typeface="Franklin Gothic Book" charset="0"/>
                <a:cs typeface="Franklin Gothic Book" charset="0"/>
              </a:rPr>
              <a:t>R</a:t>
            </a:r>
          </a:p>
          <a:p>
            <a:pPr algn="ctr"/>
            <a:endParaRPr lang="en-US" sz="2400" dirty="0" smtClean="0"/>
          </a:p>
        </p:txBody>
      </p:sp>
      <p:sp>
        <p:nvSpPr>
          <p:cNvPr id="9" name="TextBox 8"/>
          <p:cNvSpPr txBox="1"/>
          <p:nvPr/>
        </p:nvSpPr>
        <p:spPr>
          <a:xfrm>
            <a:off x="1670617" y="4566330"/>
            <a:ext cx="1129258" cy="1569660"/>
          </a:xfrm>
          <a:prstGeom prst="rect">
            <a:avLst/>
          </a:prstGeom>
          <a:noFill/>
        </p:spPr>
        <p:txBody>
          <a:bodyPr wrap="square" rtlCol="0">
            <a:spAutoFit/>
          </a:bodyPr>
          <a:lstStyle/>
          <a:p>
            <a:pPr algn="ctr"/>
            <a:r>
              <a:rPr lang="en-US" sz="2400" dirty="0" smtClean="0">
                <a:latin typeface="Franklin Gothic Book" charset="0"/>
                <a:ea typeface="Franklin Gothic Book" charset="0"/>
                <a:cs typeface="Franklin Gothic Book" charset="0"/>
              </a:rPr>
              <a:t>YES</a:t>
            </a:r>
          </a:p>
          <a:p>
            <a:pPr algn="ctr"/>
            <a:endParaRPr lang="en-US" sz="2400" dirty="0">
              <a:latin typeface="Franklin Gothic Book" charset="0"/>
              <a:ea typeface="Franklin Gothic Book" charset="0"/>
              <a:cs typeface="Franklin Gothic Book" charset="0"/>
            </a:endParaRPr>
          </a:p>
          <a:p>
            <a:pPr algn="ctr"/>
            <a:endParaRPr lang="en-US" sz="2400" dirty="0" smtClean="0">
              <a:latin typeface="Franklin Gothic Book" charset="0"/>
              <a:ea typeface="Franklin Gothic Book" charset="0"/>
              <a:cs typeface="Franklin Gothic Book" charset="0"/>
            </a:endParaRPr>
          </a:p>
          <a:p>
            <a:pPr algn="ctr"/>
            <a:r>
              <a:rPr lang="en-US" sz="2400" dirty="0" smtClean="0">
                <a:latin typeface="Franklin Gothic Book" charset="0"/>
                <a:ea typeface="Franklin Gothic Book" charset="0"/>
                <a:cs typeface="Franklin Gothic Book" charset="0"/>
              </a:rPr>
              <a:t>NO</a:t>
            </a:r>
            <a:endParaRPr lang="en-US" sz="2400" dirty="0">
              <a:latin typeface="Franklin Gothic Book" charset="0"/>
              <a:ea typeface="Franklin Gothic Book" charset="0"/>
              <a:cs typeface="Franklin Gothic Book" charset="0"/>
            </a:endParaRPr>
          </a:p>
        </p:txBody>
      </p:sp>
      <p:sp>
        <p:nvSpPr>
          <p:cNvPr id="11" name="TextBox 10"/>
          <p:cNvSpPr txBox="1"/>
          <p:nvPr/>
        </p:nvSpPr>
        <p:spPr>
          <a:xfrm>
            <a:off x="8878386" y="2130100"/>
            <a:ext cx="3043003" cy="4924425"/>
          </a:xfrm>
          <a:prstGeom prst="rect">
            <a:avLst/>
          </a:prstGeom>
          <a:noFill/>
        </p:spPr>
        <p:txBody>
          <a:bodyPr wrap="square" rtlCol="0">
            <a:spAutoFit/>
          </a:bodyPr>
          <a:lstStyle/>
          <a:p>
            <a:r>
              <a:rPr lang="en-US" sz="2800" dirty="0">
                <a:solidFill>
                  <a:schemeClr val="accent1"/>
                </a:solidFill>
                <a:latin typeface="Franklin Gothic Book" charset="0"/>
                <a:ea typeface="Franklin Gothic Book" charset="0"/>
                <a:cs typeface="Franklin Gothic Book" charset="0"/>
              </a:rPr>
              <a:t>Improved performance defined by</a:t>
            </a:r>
          </a:p>
          <a:p>
            <a:pPr marL="342900" indent="-342900">
              <a:buFont typeface="+mj-lt"/>
              <a:buAutoNum type="arabicPeriod"/>
            </a:pPr>
            <a:r>
              <a:rPr lang="en-US" sz="2100" dirty="0">
                <a:solidFill>
                  <a:schemeClr val="accent1"/>
                </a:solidFill>
                <a:latin typeface="Franklin Gothic Book" charset="0"/>
                <a:ea typeface="Franklin Gothic Book" charset="0"/>
                <a:cs typeface="Franklin Gothic Book" charset="0"/>
              </a:rPr>
              <a:t>INCREASE d-prime </a:t>
            </a:r>
            <a:r>
              <a:rPr lang="mr-IN" sz="2100" dirty="0">
                <a:solidFill>
                  <a:schemeClr val="accent1"/>
                </a:solidFill>
                <a:latin typeface="Franklin Gothic Book" charset="0"/>
                <a:ea typeface="Franklin Gothic Book" charset="0"/>
                <a:cs typeface="Franklin Gothic Book" charset="0"/>
              </a:rPr>
              <a:t>–</a:t>
            </a:r>
            <a:r>
              <a:rPr lang="en-US" sz="2100" dirty="0">
                <a:solidFill>
                  <a:schemeClr val="accent1"/>
                </a:solidFill>
                <a:latin typeface="Franklin Gothic Book" charset="0"/>
                <a:ea typeface="Franklin Gothic Book" charset="0"/>
                <a:cs typeface="Franklin Gothic Book" charset="0"/>
              </a:rPr>
              <a:t> participant's sensitivity in the detection of the target</a:t>
            </a:r>
          </a:p>
          <a:p>
            <a:pPr marL="342900" indent="-342900">
              <a:buFont typeface="+mj-lt"/>
              <a:buAutoNum type="arabicPeriod"/>
            </a:pPr>
            <a:r>
              <a:rPr lang="en-US" sz="2100" dirty="0">
                <a:solidFill>
                  <a:schemeClr val="accent1"/>
                </a:solidFill>
                <a:latin typeface="Franklin Gothic Book" charset="0"/>
                <a:ea typeface="Franklin Gothic Book" charset="0"/>
                <a:cs typeface="Franklin Gothic Book" charset="0"/>
              </a:rPr>
              <a:t>DECREASE Reaction time</a:t>
            </a:r>
          </a:p>
          <a:p>
            <a:pPr marL="342900" indent="-342900">
              <a:buFont typeface="+mj-lt"/>
              <a:buAutoNum type="arabicPeriod"/>
            </a:pPr>
            <a:r>
              <a:rPr lang="en-US" sz="2100" dirty="0">
                <a:solidFill>
                  <a:schemeClr val="accent1"/>
                </a:solidFill>
                <a:latin typeface="Franklin Gothic Book" charset="0"/>
                <a:ea typeface="Franklin Gothic Book" charset="0"/>
                <a:cs typeface="Franklin Gothic Book" charset="0"/>
              </a:rPr>
              <a:t>INCREASE Number of correct responses</a:t>
            </a:r>
          </a:p>
          <a:p>
            <a:pPr marL="342900" indent="-342900">
              <a:buFont typeface="+mj-lt"/>
              <a:buAutoNum type="arabicPeriod"/>
            </a:pPr>
            <a:r>
              <a:rPr lang="en-US" sz="2100" dirty="0">
                <a:solidFill>
                  <a:schemeClr val="accent1"/>
                </a:solidFill>
                <a:latin typeface="Franklin Gothic Book" charset="0"/>
                <a:ea typeface="Franklin Gothic Book" charset="0"/>
                <a:cs typeface="Franklin Gothic Book" charset="0"/>
              </a:rPr>
              <a:t>DECREASE Number of incorrect responses</a:t>
            </a:r>
          </a:p>
          <a:p>
            <a:endParaRPr lang="en-US" sz="2000" dirty="0"/>
          </a:p>
        </p:txBody>
      </p:sp>
      <p:sp>
        <p:nvSpPr>
          <p:cNvPr id="2" name="TextBox 1"/>
          <p:cNvSpPr txBox="1"/>
          <p:nvPr/>
        </p:nvSpPr>
        <p:spPr>
          <a:xfrm>
            <a:off x="599746" y="2436567"/>
            <a:ext cx="2808514" cy="954107"/>
          </a:xfrm>
          <a:prstGeom prst="rect">
            <a:avLst/>
          </a:prstGeom>
          <a:noFill/>
        </p:spPr>
        <p:txBody>
          <a:bodyPr wrap="square" rtlCol="0">
            <a:spAutoFit/>
          </a:bodyPr>
          <a:lstStyle/>
          <a:p>
            <a:r>
              <a:rPr lang="en-US" sz="2800" dirty="0">
                <a:solidFill>
                  <a:schemeClr val="accent5"/>
                </a:solidFill>
                <a:latin typeface="Franklin Gothic Book" charset="0"/>
                <a:ea typeface="Franklin Gothic Book" charset="0"/>
                <a:cs typeface="Franklin Gothic Book" charset="0"/>
              </a:rPr>
              <a:t>Dependent Variable </a:t>
            </a:r>
          </a:p>
        </p:txBody>
      </p:sp>
      <p:sp>
        <p:nvSpPr>
          <p:cNvPr id="3" name="Right Brace 2"/>
          <p:cNvSpPr/>
          <p:nvPr/>
        </p:nvSpPr>
        <p:spPr>
          <a:xfrm rot="16200000">
            <a:off x="5074181" y="253631"/>
            <a:ext cx="929779" cy="4476171"/>
          </a:xfrm>
          <a:prstGeom prst="rightBrace">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flipH="1">
            <a:off x="1398294" y="1421373"/>
            <a:ext cx="600437" cy="1015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476649" y="2123059"/>
            <a:ext cx="401737" cy="67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ext uri="{D42A27DB-BD31-4B8C-83A1-F6EECF244321}">
                <p14:modId xmlns:p14="http://schemas.microsoft.com/office/powerpoint/2010/main" val="534168753"/>
              </p:ext>
            </p:extLst>
          </p:nvPr>
        </p:nvGraphicFramePr>
        <p:xfrm>
          <a:off x="2799874" y="4566330"/>
          <a:ext cx="5676774" cy="1569660"/>
        </p:xfrm>
        <a:graphic>
          <a:graphicData uri="http://schemas.openxmlformats.org/drawingml/2006/table">
            <a:tbl>
              <a:tblPr firstRow="1" bandRow="1">
                <a:tableStyleId>{5C22544A-7EE6-4342-B048-85BDC9FD1C3A}</a:tableStyleId>
              </a:tblPr>
              <a:tblGrid>
                <a:gridCol w="1892258"/>
                <a:gridCol w="1892258"/>
                <a:gridCol w="1892258"/>
              </a:tblGrid>
              <a:tr h="784830">
                <a:tc>
                  <a:txBody>
                    <a:bodyPr/>
                    <a:lstStyle/>
                    <a:p>
                      <a:pPr algn="ctr"/>
                      <a:r>
                        <a:rPr lang="en-US" b="1" i="0" dirty="0" smtClean="0">
                          <a:solidFill>
                            <a:schemeClr val="tx1"/>
                          </a:solidFill>
                        </a:rPr>
                        <a:t>Performed </a:t>
                      </a:r>
                    </a:p>
                    <a:p>
                      <a:pPr algn="ctr"/>
                      <a:r>
                        <a:rPr lang="en-US" b="1" i="0" dirty="0" smtClean="0">
                          <a:solidFill>
                            <a:schemeClr val="tx1"/>
                          </a:solidFill>
                        </a:rPr>
                        <a:t>better</a:t>
                      </a:r>
                      <a:endParaRPr lang="en-US" b="1" i="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i="0" dirty="0" smtClean="0">
                          <a:solidFill>
                            <a:schemeClr val="tx1"/>
                          </a:solidFill>
                        </a:rPr>
                        <a:t>No</a:t>
                      </a:r>
                    </a:p>
                    <a:p>
                      <a:pPr algn="ctr"/>
                      <a:r>
                        <a:rPr lang="en-US" b="1" i="0" dirty="0" smtClean="0">
                          <a:solidFill>
                            <a:schemeClr val="tx1"/>
                          </a:solidFill>
                        </a:rPr>
                        <a:t>effect</a:t>
                      </a:r>
                      <a:endParaRPr lang="en-US" b="1"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i="0" dirty="0" smtClean="0">
                          <a:solidFill>
                            <a:schemeClr val="tx1"/>
                          </a:solidFill>
                        </a:rPr>
                        <a:t>No</a:t>
                      </a:r>
                    </a:p>
                    <a:p>
                      <a:pPr algn="ctr"/>
                      <a:r>
                        <a:rPr lang="en-US" b="1" i="0" dirty="0" smtClean="0">
                          <a:solidFill>
                            <a:schemeClr val="tx1"/>
                          </a:solidFill>
                        </a:rPr>
                        <a:t>effect</a:t>
                      </a:r>
                      <a:endParaRPr lang="en-US" b="1" i="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r h="784830">
                <a:tc>
                  <a:txBody>
                    <a:bodyPr/>
                    <a:lstStyle/>
                    <a:p>
                      <a:pPr algn="ctr"/>
                      <a:r>
                        <a:rPr lang="en-US" b="1" i="0" dirty="0" smtClean="0">
                          <a:solidFill>
                            <a:schemeClr val="tx1"/>
                          </a:solidFill>
                        </a:rPr>
                        <a:t>Exploratory</a:t>
                      </a:r>
                      <a:endParaRPr lang="en-US" b="1" i="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b="1" i="0" dirty="0" smtClean="0">
                          <a:solidFill>
                            <a:schemeClr val="tx1"/>
                          </a:solidFill>
                        </a:rPr>
                        <a:t>Exploratory</a:t>
                      </a:r>
                      <a:endParaRPr lang="en-US" b="1"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b="1" i="0" dirty="0" smtClean="0">
                          <a:solidFill>
                            <a:schemeClr val="tx1"/>
                          </a:solidFill>
                        </a:rPr>
                        <a:t>Exploratory</a:t>
                      </a:r>
                      <a:endParaRPr lang="en-US" b="1" i="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
        <p:nvSpPr>
          <p:cNvPr id="12" name="TextBox 11"/>
          <p:cNvSpPr txBox="1"/>
          <p:nvPr/>
        </p:nvSpPr>
        <p:spPr>
          <a:xfrm>
            <a:off x="302269" y="127872"/>
            <a:ext cx="2950832" cy="584775"/>
          </a:xfrm>
          <a:prstGeom prst="rect">
            <a:avLst/>
          </a:prstGeom>
          <a:noFill/>
        </p:spPr>
        <p:txBody>
          <a:bodyPr wrap="square" rtlCol="0">
            <a:spAutoFit/>
          </a:bodyPr>
          <a:lstStyle/>
          <a:p>
            <a:r>
              <a:rPr lang="en-US" sz="3200" b="1" dirty="0" smtClean="0">
                <a:latin typeface="Franklin Gothic Book" charset="0"/>
                <a:ea typeface="Franklin Gothic Book" charset="0"/>
                <a:cs typeface="Franklin Gothic Book" charset="0"/>
              </a:rPr>
              <a:t>Procedure</a:t>
            </a:r>
            <a:endParaRPr lang="en-US" sz="3200" b="1" dirty="0">
              <a:latin typeface="Franklin Gothic Book" charset="0"/>
              <a:ea typeface="Franklin Gothic Book" charset="0"/>
              <a:cs typeface="Franklin Gothic Book" charset="0"/>
            </a:endParaRPr>
          </a:p>
        </p:txBody>
      </p:sp>
      <p:sp>
        <p:nvSpPr>
          <p:cNvPr id="14" name="TextBox 13"/>
          <p:cNvSpPr txBox="1"/>
          <p:nvPr/>
        </p:nvSpPr>
        <p:spPr>
          <a:xfrm>
            <a:off x="3388952" y="2552492"/>
            <a:ext cx="4300236" cy="523220"/>
          </a:xfrm>
          <a:prstGeom prst="rect">
            <a:avLst/>
          </a:prstGeom>
          <a:noFill/>
        </p:spPr>
        <p:txBody>
          <a:bodyPr wrap="square" rtlCol="0">
            <a:spAutoFit/>
          </a:bodyPr>
          <a:lstStyle/>
          <a:p>
            <a:pPr algn="ctr"/>
            <a:r>
              <a:rPr lang="en-US" sz="2800" b="1" dirty="0" smtClean="0">
                <a:solidFill>
                  <a:schemeClr val="accent4"/>
                </a:solidFill>
                <a:latin typeface="Franklin Gothic Book" charset="0"/>
                <a:ea typeface="Franklin Gothic Book" charset="0"/>
                <a:cs typeface="Franklin Gothic Book" charset="0"/>
              </a:rPr>
              <a:t>Experimental Design</a:t>
            </a:r>
            <a:endParaRPr lang="en-US" sz="2800" b="1" dirty="0">
              <a:solidFill>
                <a:schemeClr val="accent4"/>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1124131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Practical Application	</a:t>
            </a:r>
            <a:endParaRPr lang="en-US" sz="4800" dirty="0"/>
          </a:p>
        </p:txBody>
      </p:sp>
      <p:sp>
        <p:nvSpPr>
          <p:cNvPr id="3" name="Content Placeholder 2"/>
          <p:cNvSpPr>
            <a:spLocks noGrp="1"/>
          </p:cNvSpPr>
          <p:nvPr>
            <p:ph idx="1"/>
          </p:nvPr>
        </p:nvSpPr>
        <p:spPr/>
        <p:txBody>
          <a:bodyPr/>
          <a:lstStyle/>
          <a:p>
            <a:r>
              <a:rPr lang="en-US" sz="2600" dirty="0" smtClean="0"/>
              <a:t>UN predicts by 2050 70% of the worlds population will live in an urban setting</a:t>
            </a:r>
          </a:p>
          <a:p>
            <a:r>
              <a:rPr lang="en-US" sz="2600" dirty="0" smtClean="0"/>
              <a:t>Study breaks on campus (Felsten, 2009)</a:t>
            </a:r>
          </a:p>
          <a:p>
            <a:r>
              <a:rPr lang="en-US" sz="2600" dirty="0" smtClean="0"/>
              <a:t>Recovery from surgery (Ulrich, 1984)</a:t>
            </a:r>
          </a:p>
          <a:p>
            <a:r>
              <a:rPr lang="en-US" sz="2600" dirty="0" smtClean="0"/>
              <a:t>Interior design for improving wellness (Ulrich, 1991)</a:t>
            </a:r>
          </a:p>
          <a:p>
            <a:r>
              <a:rPr lang="en-US" sz="2600" dirty="0" smtClean="0"/>
              <a:t>Baggage screening, air traffic controller, </a:t>
            </a:r>
            <a:r>
              <a:rPr lang="en-US" sz="2800" dirty="0"/>
              <a:t>and additional applied vigilance tasks</a:t>
            </a:r>
            <a:endParaRPr lang="en-US" dirty="0"/>
          </a:p>
        </p:txBody>
      </p:sp>
    </p:spTree>
    <p:extLst>
      <p:ext uri="{BB962C8B-B14F-4D97-AF65-F5344CB8AC3E}">
        <p14:creationId xmlns:p14="http://schemas.microsoft.com/office/powerpoint/2010/main" val="102648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5841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Background</a:t>
            </a:r>
            <a:endParaRPr lang="en-US" sz="4800" dirty="0"/>
          </a:p>
        </p:txBody>
      </p:sp>
      <p:sp>
        <p:nvSpPr>
          <p:cNvPr id="3" name="Content Placeholder 2"/>
          <p:cNvSpPr>
            <a:spLocks noGrp="1"/>
          </p:cNvSpPr>
          <p:nvPr>
            <p:ph idx="1"/>
          </p:nvPr>
        </p:nvSpPr>
        <p:spPr>
          <a:xfrm>
            <a:off x="1371599" y="2285998"/>
            <a:ext cx="10002253" cy="4162927"/>
          </a:xfrm>
        </p:spPr>
        <p:txBody>
          <a:bodyPr>
            <a:normAutofit/>
          </a:bodyPr>
          <a:lstStyle/>
          <a:p>
            <a:r>
              <a:rPr lang="en-US" sz="3200" dirty="0" smtClean="0"/>
              <a:t>Nature’s importance to humans</a:t>
            </a:r>
          </a:p>
          <a:p>
            <a:r>
              <a:rPr lang="en-US" sz="3200" dirty="0" smtClean="0"/>
              <a:t>Nature can:</a:t>
            </a:r>
          </a:p>
          <a:p>
            <a:pPr lvl="1"/>
            <a:r>
              <a:rPr lang="en-US" sz="3200" dirty="0" smtClean="0"/>
              <a:t>Improve affect/mood (</a:t>
            </a:r>
            <a:r>
              <a:rPr lang="en-US" sz="3200" dirty="0" err="1" smtClean="0"/>
              <a:t>Hartig</a:t>
            </a:r>
            <a:r>
              <a:rPr lang="en-US" sz="3200" dirty="0" smtClean="0"/>
              <a:t> et. al., 2003)</a:t>
            </a:r>
          </a:p>
          <a:p>
            <a:pPr lvl="1"/>
            <a:r>
              <a:rPr lang="en-US" sz="3200" dirty="0" smtClean="0"/>
              <a:t>Reduce physiological and psychological stress (Ulrich et al., 1991)</a:t>
            </a:r>
          </a:p>
          <a:p>
            <a:pPr lvl="1"/>
            <a:r>
              <a:rPr lang="en-US" sz="3200" dirty="0" smtClean="0"/>
              <a:t>Improve attention (Kaplan, 1995; Berman, </a:t>
            </a:r>
            <a:r>
              <a:rPr lang="en-US" sz="3200" dirty="0" err="1" smtClean="0"/>
              <a:t>Jonides</a:t>
            </a:r>
            <a:r>
              <a:rPr lang="en-US" sz="3200" dirty="0" smtClean="0"/>
              <a:t>, &amp; Kaplan 2008; Berto, 2005)</a:t>
            </a:r>
          </a:p>
          <a:p>
            <a:endParaRPr lang="en-US" dirty="0"/>
          </a:p>
        </p:txBody>
      </p:sp>
    </p:spTree>
    <p:extLst>
      <p:ext uri="{BB962C8B-B14F-4D97-AF65-F5344CB8AC3E}">
        <p14:creationId xmlns:p14="http://schemas.microsoft.com/office/powerpoint/2010/main" val="29432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353445"/>
            <a:ext cx="9601200" cy="1485900"/>
          </a:xfrm>
        </p:spPr>
        <p:txBody>
          <a:bodyPr>
            <a:normAutofit/>
          </a:bodyPr>
          <a:lstStyle/>
          <a:p>
            <a:r>
              <a:rPr lang="en-US" sz="4800" dirty="0" smtClean="0"/>
              <a:t>Berto,2005</a:t>
            </a:r>
            <a:endParaRPr lang="en-US" sz="4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30358648"/>
              </p:ext>
            </p:extLst>
          </p:nvPr>
        </p:nvGraphicFramePr>
        <p:xfrm>
          <a:off x="1371600" y="1513489"/>
          <a:ext cx="10326414" cy="50449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375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Purpose</a:t>
            </a:r>
            <a:endParaRPr lang="en-US" sz="4800" dirty="0"/>
          </a:p>
        </p:txBody>
      </p:sp>
      <p:sp>
        <p:nvSpPr>
          <p:cNvPr id="3" name="Content Placeholder 2"/>
          <p:cNvSpPr>
            <a:spLocks noGrp="1"/>
          </p:cNvSpPr>
          <p:nvPr>
            <p:ph idx="1"/>
          </p:nvPr>
        </p:nvSpPr>
        <p:spPr/>
        <p:txBody>
          <a:bodyPr>
            <a:normAutofit/>
          </a:bodyPr>
          <a:lstStyle/>
          <a:p>
            <a:r>
              <a:rPr lang="en-US" sz="3200" dirty="0" smtClean="0"/>
              <a:t>Replicate and extend </a:t>
            </a:r>
            <a:r>
              <a:rPr lang="en-US" sz="3200" dirty="0" err="1" smtClean="0"/>
              <a:t>Berto</a:t>
            </a:r>
            <a:r>
              <a:rPr lang="en-US" sz="3200" dirty="0" smtClean="0"/>
              <a:t> (2005)</a:t>
            </a:r>
          </a:p>
          <a:p>
            <a:pPr lvl="1"/>
            <a:endParaRPr lang="en-US" sz="3200" dirty="0" smtClean="0"/>
          </a:p>
          <a:p>
            <a:r>
              <a:rPr lang="en-US" sz="3200" dirty="0" smtClean="0"/>
              <a:t>Can we find the same restorative effects if we remove color from the image?</a:t>
            </a:r>
            <a:endParaRPr lang="en-US" sz="3200" dirty="0"/>
          </a:p>
        </p:txBody>
      </p:sp>
    </p:spTree>
    <p:extLst>
      <p:ext uri="{BB962C8B-B14F-4D97-AF65-F5344CB8AC3E}">
        <p14:creationId xmlns:p14="http://schemas.microsoft.com/office/powerpoint/2010/main" val="173600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Question</a:t>
            </a:r>
            <a:endParaRPr lang="en-US" sz="4800" dirty="0"/>
          </a:p>
        </p:txBody>
      </p:sp>
      <p:sp>
        <p:nvSpPr>
          <p:cNvPr id="3" name="Content Placeholder 2"/>
          <p:cNvSpPr>
            <a:spLocks noGrp="1"/>
          </p:cNvSpPr>
          <p:nvPr>
            <p:ph idx="1"/>
          </p:nvPr>
        </p:nvSpPr>
        <p:spPr/>
        <p:txBody>
          <a:bodyPr>
            <a:normAutofit/>
          </a:bodyPr>
          <a:lstStyle/>
          <a:p>
            <a:r>
              <a:rPr lang="en-US" sz="3200" dirty="0" smtClean="0"/>
              <a:t>How will participants’ attention performance on the SART </a:t>
            </a:r>
            <a:r>
              <a:rPr lang="en-US" sz="3200" dirty="0"/>
              <a:t>(Sustained Attention to Response </a:t>
            </a:r>
            <a:r>
              <a:rPr lang="en-US" sz="3200" dirty="0" smtClean="0"/>
              <a:t>Test) change if we greyscale the images presented to participants? Will nature still have a restorative effect on attention performance?</a:t>
            </a:r>
            <a:endParaRPr lang="en-US" sz="3200" dirty="0"/>
          </a:p>
        </p:txBody>
      </p:sp>
    </p:spTree>
    <p:extLst>
      <p:ext uri="{BB962C8B-B14F-4D97-AF65-F5344CB8AC3E}">
        <p14:creationId xmlns:p14="http://schemas.microsoft.com/office/powerpoint/2010/main" val="38442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8407" y="510564"/>
            <a:ext cx="9601200" cy="1485900"/>
          </a:xfrm>
        </p:spPr>
        <p:txBody>
          <a:bodyPr>
            <a:normAutofit/>
          </a:bodyPr>
          <a:lstStyle/>
          <a:p>
            <a:r>
              <a:rPr lang="en-US" sz="4800" dirty="0" smtClean="0"/>
              <a:t>Method</a:t>
            </a:r>
            <a:endParaRPr lang="en-US" sz="4800" dirty="0"/>
          </a:p>
        </p:txBody>
      </p:sp>
      <p:sp>
        <p:nvSpPr>
          <p:cNvPr id="3" name="Content Placeholder 2"/>
          <p:cNvSpPr>
            <a:spLocks noGrp="1"/>
          </p:cNvSpPr>
          <p:nvPr>
            <p:ph sz="half" idx="1"/>
          </p:nvPr>
        </p:nvSpPr>
        <p:spPr>
          <a:xfrm>
            <a:off x="1345213" y="1428750"/>
            <a:ext cx="5057141" cy="5106085"/>
          </a:xfrm>
        </p:spPr>
        <p:txBody>
          <a:bodyPr>
            <a:noAutofit/>
          </a:bodyPr>
          <a:lstStyle/>
          <a:p>
            <a:r>
              <a:rPr lang="en-US" sz="2700" dirty="0" smtClean="0"/>
              <a:t>Pre-test post-test</a:t>
            </a:r>
          </a:p>
          <a:p>
            <a:r>
              <a:rPr lang="en-US" sz="2700" dirty="0" smtClean="0"/>
              <a:t>SART (Sustained Attention to Response Test)</a:t>
            </a:r>
          </a:p>
          <a:p>
            <a:r>
              <a:rPr lang="en-US" sz="2700" dirty="0" smtClean="0"/>
              <a:t>Restorative or nonrestorative exposure</a:t>
            </a:r>
          </a:p>
          <a:p>
            <a:pPr lvl="1"/>
            <a:r>
              <a:rPr lang="en-US" sz="2700" dirty="0" smtClean="0"/>
              <a:t>Urban original or greyscale</a:t>
            </a:r>
          </a:p>
          <a:p>
            <a:pPr lvl="1"/>
            <a:r>
              <a:rPr lang="en-US" sz="2700" dirty="0" smtClean="0"/>
              <a:t>Nature original or greyscale</a:t>
            </a:r>
          </a:p>
          <a:p>
            <a:pPr lvl="1"/>
            <a:r>
              <a:rPr lang="en-US" sz="2700" dirty="0" smtClean="0"/>
              <a:t>Control (geometric shapes) original or greyscale</a:t>
            </a:r>
          </a:p>
          <a:p>
            <a:pPr lvl="1"/>
            <a:endParaRPr lang="en-US" sz="2700" dirty="0" smtClean="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24625" y="1428750"/>
            <a:ext cx="4448175" cy="3307617"/>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5548" y="4736367"/>
            <a:ext cx="4544059" cy="1775435"/>
          </a:xfrm>
          <a:prstGeom prst="rect">
            <a:avLst/>
          </a:prstGeom>
        </p:spPr>
      </p:pic>
      <p:sp>
        <p:nvSpPr>
          <p:cNvPr id="7" name="TextBox 6"/>
          <p:cNvSpPr txBox="1"/>
          <p:nvPr/>
        </p:nvSpPr>
        <p:spPr>
          <a:xfrm>
            <a:off x="6948631" y="6534835"/>
            <a:ext cx="3600162" cy="323165"/>
          </a:xfrm>
          <a:prstGeom prst="rect">
            <a:avLst/>
          </a:prstGeom>
          <a:noFill/>
        </p:spPr>
        <p:txBody>
          <a:bodyPr wrap="square" rtlCol="0">
            <a:spAutoFit/>
          </a:bodyPr>
          <a:lstStyle/>
          <a:p>
            <a:pPr algn="ctr"/>
            <a:r>
              <a:rPr lang="en-US" sz="1500" dirty="0" smtClean="0">
                <a:latin typeface="Times New Roman" charset="0"/>
                <a:ea typeface="Times New Roman" charset="0"/>
                <a:cs typeface="Times New Roman" charset="0"/>
              </a:rPr>
              <a:t>Berto, 2005.</a:t>
            </a:r>
            <a:endParaRPr lang="en-US" sz="15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44137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8240421"/>
              </p:ext>
            </p:extLst>
          </p:nvPr>
        </p:nvGraphicFramePr>
        <p:xfrm>
          <a:off x="2015154" y="702683"/>
          <a:ext cx="8128000" cy="1214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751861" y="3039303"/>
            <a:ext cx="5660620" cy="1538883"/>
          </a:xfrm>
          <a:prstGeom prst="rect">
            <a:avLst/>
          </a:prstGeom>
          <a:noFill/>
        </p:spPr>
        <p:txBody>
          <a:bodyPr wrap="square" rtlCol="0">
            <a:spAutoFit/>
          </a:bodyPr>
          <a:lstStyle/>
          <a:p>
            <a:pPr algn="ctr"/>
            <a:r>
              <a:rPr lang="en-US" sz="3000" u="sng" dirty="0" smtClean="0">
                <a:latin typeface="Franklin Gothic Book" charset="0"/>
                <a:ea typeface="Franklin Gothic Book" charset="0"/>
                <a:cs typeface="Franklin Gothic Book" charset="0"/>
              </a:rPr>
              <a:t>Image Type</a:t>
            </a:r>
          </a:p>
          <a:p>
            <a:pPr algn="ctr"/>
            <a:r>
              <a:rPr lang="en-US" sz="2800" dirty="0" smtClean="0">
                <a:latin typeface="Franklin Gothic Book" charset="0"/>
                <a:ea typeface="Franklin Gothic Book" charset="0"/>
                <a:cs typeface="Franklin Gothic Book" charset="0"/>
              </a:rPr>
              <a:t>Nature		Urban			Geometric</a:t>
            </a:r>
          </a:p>
          <a:p>
            <a:pPr algn="ctr"/>
            <a:endParaRPr lang="en-US" dirty="0" smtClean="0"/>
          </a:p>
          <a:p>
            <a:pPr algn="ctr"/>
            <a:endParaRPr lang="en-US" dirty="0"/>
          </a:p>
        </p:txBody>
      </p:sp>
      <p:sp>
        <p:nvSpPr>
          <p:cNvPr id="8" name="TextBox 7"/>
          <p:cNvSpPr txBox="1"/>
          <p:nvPr/>
        </p:nvSpPr>
        <p:spPr>
          <a:xfrm>
            <a:off x="1178079" y="4352967"/>
            <a:ext cx="599606" cy="2308324"/>
          </a:xfrm>
          <a:prstGeom prst="rect">
            <a:avLst/>
          </a:prstGeom>
          <a:noFill/>
        </p:spPr>
        <p:txBody>
          <a:bodyPr wrap="square" rtlCol="0">
            <a:spAutoFit/>
          </a:bodyPr>
          <a:lstStyle/>
          <a:p>
            <a:pPr algn="ctr"/>
            <a:r>
              <a:rPr lang="en-US" sz="2400" dirty="0" smtClean="0">
                <a:latin typeface="Franklin Gothic Book" charset="0"/>
                <a:ea typeface="Franklin Gothic Book" charset="0"/>
                <a:cs typeface="Franklin Gothic Book" charset="0"/>
              </a:rPr>
              <a:t>C</a:t>
            </a:r>
          </a:p>
          <a:p>
            <a:pPr algn="ctr"/>
            <a:r>
              <a:rPr lang="en-US" sz="2400" dirty="0" smtClean="0">
                <a:latin typeface="Franklin Gothic Book" charset="0"/>
                <a:ea typeface="Franklin Gothic Book" charset="0"/>
                <a:cs typeface="Franklin Gothic Book" charset="0"/>
              </a:rPr>
              <a:t>O</a:t>
            </a:r>
          </a:p>
          <a:p>
            <a:pPr algn="ctr"/>
            <a:r>
              <a:rPr lang="en-US" sz="2400" dirty="0" smtClean="0">
                <a:latin typeface="Franklin Gothic Book" charset="0"/>
                <a:ea typeface="Franklin Gothic Book" charset="0"/>
                <a:cs typeface="Franklin Gothic Book" charset="0"/>
              </a:rPr>
              <a:t>L</a:t>
            </a:r>
          </a:p>
          <a:p>
            <a:pPr algn="ctr"/>
            <a:r>
              <a:rPr lang="en-US" sz="2400" dirty="0" smtClean="0">
                <a:latin typeface="Franklin Gothic Book" charset="0"/>
                <a:ea typeface="Franklin Gothic Book" charset="0"/>
                <a:cs typeface="Franklin Gothic Book" charset="0"/>
              </a:rPr>
              <a:t>O</a:t>
            </a:r>
          </a:p>
          <a:p>
            <a:pPr algn="ctr"/>
            <a:r>
              <a:rPr lang="en-US" sz="2400" dirty="0" smtClean="0">
                <a:latin typeface="Franklin Gothic Book" charset="0"/>
                <a:ea typeface="Franklin Gothic Book" charset="0"/>
                <a:cs typeface="Franklin Gothic Book" charset="0"/>
              </a:rPr>
              <a:t>R</a:t>
            </a:r>
          </a:p>
          <a:p>
            <a:pPr algn="ctr"/>
            <a:endParaRPr lang="en-US" sz="2400" dirty="0" smtClean="0"/>
          </a:p>
        </p:txBody>
      </p:sp>
      <p:sp>
        <p:nvSpPr>
          <p:cNvPr id="9" name="TextBox 8"/>
          <p:cNvSpPr txBox="1"/>
          <p:nvPr/>
        </p:nvSpPr>
        <p:spPr>
          <a:xfrm>
            <a:off x="1622603" y="4626436"/>
            <a:ext cx="1129258" cy="1569660"/>
          </a:xfrm>
          <a:prstGeom prst="rect">
            <a:avLst/>
          </a:prstGeom>
          <a:noFill/>
        </p:spPr>
        <p:txBody>
          <a:bodyPr wrap="square" rtlCol="0">
            <a:spAutoFit/>
          </a:bodyPr>
          <a:lstStyle/>
          <a:p>
            <a:pPr algn="ctr"/>
            <a:r>
              <a:rPr lang="en-US" sz="2400" dirty="0" smtClean="0">
                <a:latin typeface="Franklin Gothic Book" charset="0"/>
                <a:ea typeface="Franklin Gothic Book" charset="0"/>
                <a:cs typeface="Franklin Gothic Book" charset="0"/>
              </a:rPr>
              <a:t>YES</a:t>
            </a:r>
          </a:p>
          <a:p>
            <a:pPr algn="ctr"/>
            <a:endParaRPr lang="en-US" sz="2400" dirty="0">
              <a:latin typeface="Franklin Gothic Book" charset="0"/>
              <a:ea typeface="Franklin Gothic Book" charset="0"/>
              <a:cs typeface="Franklin Gothic Book" charset="0"/>
            </a:endParaRPr>
          </a:p>
          <a:p>
            <a:pPr algn="ctr"/>
            <a:endParaRPr lang="en-US" sz="2400" dirty="0" smtClean="0">
              <a:latin typeface="Franklin Gothic Book" charset="0"/>
              <a:ea typeface="Franklin Gothic Book" charset="0"/>
              <a:cs typeface="Franklin Gothic Book" charset="0"/>
            </a:endParaRPr>
          </a:p>
          <a:p>
            <a:pPr algn="ctr"/>
            <a:r>
              <a:rPr lang="en-US" sz="2400" dirty="0" smtClean="0">
                <a:latin typeface="Franklin Gothic Book" charset="0"/>
                <a:ea typeface="Franklin Gothic Book" charset="0"/>
                <a:cs typeface="Franklin Gothic Book" charset="0"/>
              </a:rPr>
              <a:t>NO</a:t>
            </a:r>
            <a:endParaRPr lang="en-US" sz="2400" dirty="0">
              <a:latin typeface="Franklin Gothic Book" charset="0"/>
              <a:ea typeface="Franklin Gothic Book" charset="0"/>
              <a:cs typeface="Franklin Gothic Book" charset="0"/>
            </a:endParaRPr>
          </a:p>
        </p:txBody>
      </p:sp>
      <p:sp>
        <p:nvSpPr>
          <p:cNvPr id="11" name="TextBox 10"/>
          <p:cNvSpPr txBox="1"/>
          <p:nvPr/>
        </p:nvSpPr>
        <p:spPr>
          <a:xfrm>
            <a:off x="8864358" y="2303149"/>
            <a:ext cx="3043003" cy="4616648"/>
          </a:xfrm>
          <a:prstGeom prst="rect">
            <a:avLst/>
          </a:prstGeom>
          <a:noFill/>
        </p:spPr>
        <p:txBody>
          <a:bodyPr wrap="square" rtlCol="0">
            <a:spAutoFit/>
          </a:bodyPr>
          <a:lstStyle/>
          <a:p>
            <a:pPr algn="r"/>
            <a:r>
              <a:rPr lang="en-US" sz="2800" dirty="0" smtClean="0">
                <a:solidFill>
                  <a:schemeClr val="accent5"/>
                </a:solidFill>
                <a:latin typeface="Franklin Gothic Book" charset="0"/>
                <a:ea typeface="Franklin Gothic Book" charset="0"/>
                <a:cs typeface="Franklin Gothic Book" charset="0"/>
              </a:rPr>
              <a:t>Dependent Variable </a:t>
            </a:r>
          </a:p>
          <a:p>
            <a:pPr marL="342900" indent="-342900">
              <a:buFont typeface="+mj-lt"/>
              <a:buAutoNum type="arabicPeriod"/>
            </a:pPr>
            <a:r>
              <a:rPr lang="en-US" sz="2200" dirty="0" smtClean="0">
                <a:solidFill>
                  <a:schemeClr val="accent5"/>
                </a:solidFill>
                <a:latin typeface="Franklin Gothic Book" charset="0"/>
                <a:ea typeface="Franklin Gothic Book" charset="0"/>
                <a:cs typeface="Franklin Gothic Book" charset="0"/>
              </a:rPr>
              <a:t>d-prime </a:t>
            </a:r>
            <a:r>
              <a:rPr lang="mr-IN" sz="2200" dirty="0">
                <a:solidFill>
                  <a:schemeClr val="accent5"/>
                </a:solidFill>
                <a:latin typeface="Franklin Gothic Book" charset="0"/>
                <a:ea typeface="Franklin Gothic Book" charset="0"/>
                <a:cs typeface="Franklin Gothic Book" charset="0"/>
              </a:rPr>
              <a:t>–</a:t>
            </a:r>
            <a:r>
              <a:rPr lang="en-US" sz="2200" dirty="0">
                <a:solidFill>
                  <a:schemeClr val="accent5"/>
                </a:solidFill>
                <a:latin typeface="Franklin Gothic Book" charset="0"/>
                <a:ea typeface="Franklin Gothic Book" charset="0"/>
                <a:cs typeface="Franklin Gothic Book" charset="0"/>
              </a:rPr>
              <a:t> participant's sensitivity in the detection of the target</a:t>
            </a:r>
          </a:p>
          <a:p>
            <a:pPr marL="342900" indent="-342900">
              <a:buFont typeface="+mj-lt"/>
              <a:buAutoNum type="arabicPeriod"/>
            </a:pPr>
            <a:r>
              <a:rPr lang="en-US" sz="2200" dirty="0">
                <a:solidFill>
                  <a:schemeClr val="accent5"/>
                </a:solidFill>
                <a:latin typeface="Franklin Gothic Book" charset="0"/>
                <a:ea typeface="Franklin Gothic Book" charset="0"/>
                <a:cs typeface="Franklin Gothic Book" charset="0"/>
              </a:rPr>
              <a:t>Reaction time</a:t>
            </a:r>
          </a:p>
          <a:p>
            <a:pPr marL="342900" indent="-342900">
              <a:buFont typeface="+mj-lt"/>
              <a:buAutoNum type="arabicPeriod"/>
            </a:pPr>
            <a:r>
              <a:rPr lang="en-US" sz="2200" dirty="0">
                <a:solidFill>
                  <a:schemeClr val="accent5"/>
                </a:solidFill>
                <a:latin typeface="Franklin Gothic Book" charset="0"/>
                <a:ea typeface="Franklin Gothic Book" charset="0"/>
                <a:cs typeface="Franklin Gothic Book" charset="0"/>
              </a:rPr>
              <a:t>Number of correct responses</a:t>
            </a:r>
          </a:p>
          <a:p>
            <a:pPr marL="342900" indent="-342900">
              <a:buFont typeface="+mj-lt"/>
              <a:buAutoNum type="arabicPeriod"/>
            </a:pPr>
            <a:r>
              <a:rPr lang="en-US" sz="2200" dirty="0">
                <a:solidFill>
                  <a:schemeClr val="accent5"/>
                </a:solidFill>
                <a:latin typeface="Franklin Gothic Book" charset="0"/>
                <a:ea typeface="Franklin Gothic Book" charset="0"/>
                <a:cs typeface="Franklin Gothic Book" charset="0"/>
              </a:rPr>
              <a:t>Number of incorrect responses</a:t>
            </a:r>
          </a:p>
          <a:p>
            <a:endParaRPr lang="en-US" dirty="0"/>
          </a:p>
        </p:txBody>
      </p:sp>
      <p:sp>
        <p:nvSpPr>
          <p:cNvPr id="2" name="TextBox 1"/>
          <p:cNvSpPr txBox="1"/>
          <p:nvPr/>
        </p:nvSpPr>
        <p:spPr>
          <a:xfrm>
            <a:off x="0" y="2085196"/>
            <a:ext cx="2808514" cy="954107"/>
          </a:xfrm>
          <a:prstGeom prst="rect">
            <a:avLst/>
          </a:prstGeom>
          <a:noFill/>
        </p:spPr>
        <p:txBody>
          <a:bodyPr wrap="square" rtlCol="0">
            <a:spAutoFit/>
          </a:bodyPr>
          <a:lstStyle/>
          <a:p>
            <a:r>
              <a:rPr lang="en-US" sz="2800" dirty="0">
                <a:solidFill>
                  <a:schemeClr val="accent5"/>
                </a:solidFill>
                <a:latin typeface="Franklin Gothic Book" charset="0"/>
                <a:ea typeface="Franklin Gothic Book" charset="0"/>
                <a:cs typeface="Franklin Gothic Book" charset="0"/>
              </a:rPr>
              <a:t>Dependent Variable </a:t>
            </a:r>
          </a:p>
        </p:txBody>
      </p:sp>
      <p:sp>
        <p:nvSpPr>
          <p:cNvPr id="3" name="Right Brace 2"/>
          <p:cNvSpPr/>
          <p:nvPr/>
        </p:nvSpPr>
        <p:spPr>
          <a:xfrm rot="16200000">
            <a:off x="4993192" y="103727"/>
            <a:ext cx="929779" cy="4476171"/>
          </a:xfrm>
          <a:prstGeom prst="rightBrace">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flipH="1">
            <a:off x="1427122" y="1122720"/>
            <a:ext cx="562962" cy="1015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0193295" y="1630317"/>
            <a:ext cx="401737" cy="67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ext uri="{D42A27DB-BD31-4B8C-83A1-F6EECF244321}">
                <p14:modId xmlns:p14="http://schemas.microsoft.com/office/powerpoint/2010/main" val="393068643"/>
              </p:ext>
            </p:extLst>
          </p:nvPr>
        </p:nvGraphicFramePr>
        <p:xfrm>
          <a:off x="2735706" y="4627954"/>
          <a:ext cx="5676774" cy="1569660"/>
        </p:xfrm>
        <a:graphic>
          <a:graphicData uri="http://schemas.openxmlformats.org/drawingml/2006/table">
            <a:tbl>
              <a:tblPr firstRow="1" bandRow="1">
                <a:tableStyleId>{5C22544A-7EE6-4342-B048-85BDC9FD1C3A}</a:tableStyleId>
              </a:tblPr>
              <a:tblGrid>
                <a:gridCol w="1892258"/>
                <a:gridCol w="1892258"/>
                <a:gridCol w="1892258"/>
              </a:tblGrid>
              <a:tr h="784830">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r h="784830">
                <a:tc>
                  <a:txBody>
                    <a:bodyPr/>
                    <a:lstStyle/>
                    <a:p>
                      <a:endParaRPr 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
        <p:nvSpPr>
          <p:cNvPr id="7" name="TextBox 6"/>
          <p:cNvSpPr txBox="1"/>
          <p:nvPr/>
        </p:nvSpPr>
        <p:spPr>
          <a:xfrm>
            <a:off x="302269" y="127872"/>
            <a:ext cx="2950832" cy="584775"/>
          </a:xfrm>
          <a:prstGeom prst="rect">
            <a:avLst/>
          </a:prstGeom>
          <a:noFill/>
        </p:spPr>
        <p:txBody>
          <a:bodyPr wrap="square" rtlCol="0">
            <a:spAutoFit/>
          </a:bodyPr>
          <a:lstStyle/>
          <a:p>
            <a:r>
              <a:rPr lang="en-US" sz="3200" b="1" dirty="0" smtClean="0">
                <a:latin typeface="Franklin Gothic Book" charset="0"/>
                <a:ea typeface="Franklin Gothic Book" charset="0"/>
                <a:cs typeface="Franklin Gothic Book" charset="0"/>
              </a:rPr>
              <a:t>Procedure</a:t>
            </a:r>
            <a:endParaRPr lang="en-US" sz="3200" b="1" dirty="0">
              <a:latin typeface="Franklin Gothic Book" charset="0"/>
              <a:ea typeface="Franklin Gothic Book" charset="0"/>
              <a:cs typeface="Franklin Gothic Book" charset="0"/>
            </a:endParaRPr>
          </a:p>
        </p:txBody>
      </p:sp>
      <p:sp>
        <p:nvSpPr>
          <p:cNvPr id="14" name="TextBox 13"/>
          <p:cNvSpPr txBox="1"/>
          <p:nvPr/>
        </p:nvSpPr>
        <p:spPr>
          <a:xfrm>
            <a:off x="3307964" y="2409616"/>
            <a:ext cx="4300236" cy="523220"/>
          </a:xfrm>
          <a:prstGeom prst="rect">
            <a:avLst/>
          </a:prstGeom>
          <a:noFill/>
        </p:spPr>
        <p:txBody>
          <a:bodyPr wrap="square" rtlCol="0">
            <a:spAutoFit/>
          </a:bodyPr>
          <a:lstStyle/>
          <a:p>
            <a:pPr algn="ctr"/>
            <a:r>
              <a:rPr lang="en-US" sz="2800" b="1" dirty="0" smtClean="0">
                <a:solidFill>
                  <a:schemeClr val="accent4"/>
                </a:solidFill>
                <a:latin typeface="Franklin Gothic Book" charset="0"/>
                <a:ea typeface="Franklin Gothic Book" charset="0"/>
                <a:cs typeface="Franklin Gothic Book" charset="0"/>
              </a:rPr>
              <a:t>Experimental Design</a:t>
            </a:r>
            <a:endParaRPr lang="en-US" sz="2800" b="1" dirty="0">
              <a:solidFill>
                <a:schemeClr val="accent4"/>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153975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8" grpId="0"/>
      <p:bldP spid="9" grpId="0"/>
      <p:bldP spid="11" grpId="0"/>
      <p:bldP spid="2" grpId="0"/>
      <p:bldP spid="3" grpId="0" animBg="1"/>
      <p:bldP spid="7"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12133135"/>
              </p:ext>
            </p:extLst>
          </p:nvPr>
        </p:nvGraphicFramePr>
        <p:xfrm>
          <a:off x="2245895" y="637878"/>
          <a:ext cx="8056380" cy="12621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127067" y="2975991"/>
            <a:ext cx="7047043" cy="1538883"/>
          </a:xfrm>
          <a:prstGeom prst="rect">
            <a:avLst/>
          </a:prstGeom>
          <a:noFill/>
        </p:spPr>
        <p:txBody>
          <a:bodyPr wrap="square" rtlCol="0">
            <a:spAutoFit/>
          </a:bodyPr>
          <a:lstStyle/>
          <a:p>
            <a:pPr algn="ctr"/>
            <a:r>
              <a:rPr lang="en-US" sz="3000" u="sng" dirty="0" smtClean="0">
                <a:latin typeface="Franklin Gothic Book" charset="0"/>
                <a:ea typeface="Franklin Gothic Book" charset="0"/>
                <a:cs typeface="Franklin Gothic Book" charset="0"/>
              </a:rPr>
              <a:t>Image Type</a:t>
            </a:r>
          </a:p>
          <a:p>
            <a:pPr algn="ctr"/>
            <a:r>
              <a:rPr lang="en-US" sz="2800" dirty="0" smtClean="0">
                <a:latin typeface="Franklin Gothic Book" charset="0"/>
                <a:ea typeface="Franklin Gothic Book" charset="0"/>
                <a:cs typeface="Franklin Gothic Book" charset="0"/>
              </a:rPr>
              <a:t>Nature		Urban			Geometric</a:t>
            </a:r>
          </a:p>
          <a:p>
            <a:pPr algn="ctr"/>
            <a:endParaRPr lang="en-US" dirty="0" smtClean="0"/>
          </a:p>
          <a:p>
            <a:pPr algn="ctr"/>
            <a:endParaRPr lang="en-US" dirty="0"/>
          </a:p>
        </p:txBody>
      </p:sp>
      <p:sp>
        <p:nvSpPr>
          <p:cNvPr id="8" name="TextBox 7"/>
          <p:cNvSpPr txBox="1"/>
          <p:nvPr/>
        </p:nvSpPr>
        <p:spPr>
          <a:xfrm>
            <a:off x="1378394" y="4245245"/>
            <a:ext cx="599606" cy="2308324"/>
          </a:xfrm>
          <a:prstGeom prst="rect">
            <a:avLst/>
          </a:prstGeom>
          <a:noFill/>
        </p:spPr>
        <p:txBody>
          <a:bodyPr wrap="square" rtlCol="0">
            <a:spAutoFit/>
          </a:bodyPr>
          <a:lstStyle/>
          <a:p>
            <a:pPr algn="ctr"/>
            <a:r>
              <a:rPr lang="en-US" sz="2400" dirty="0" smtClean="0">
                <a:solidFill>
                  <a:schemeClr val="tx1">
                    <a:alpha val="50000"/>
                  </a:schemeClr>
                </a:solidFill>
                <a:latin typeface="Franklin Gothic Book" charset="0"/>
                <a:ea typeface="Franklin Gothic Book" charset="0"/>
                <a:cs typeface="Franklin Gothic Book" charset="0"/>
              </a:rPr>
              <a:t>C</a:t>
            </a:r>
          </a:p>
          <a:p>
            <a:pPr algn="ctr"/>
            <a:r>
              <a:rPr lang="en-US" sz="2400" dirty="0" smtClean="0">
                <a:solidFill>
                  <a:schemeClr val="tx1">
                    <a:alpha val="50000"/>
                  </a:schemeClr>
                </a:solidFill>
                <a:latin typeface="Franklin Gothic Book" charset="0"/>
                <a:ea typeface="Franklin Gothic Book" charset="0"/>
                <a:cs typeface="Franklin Gothic Book" charset="0"/>
              </a:rPr>
              <a:t>O</a:t>
            </a:r>
          </a:p>
          <a:p>
            <a:pPr algn="ctr"/>
            <a:r>
              <a:rPr lang="en-US" sz="2400" dirty="0" smtClean="0">
                <a:solidFill>
                  <a:schemeClr val="tx1">
                    <a:alpha val="50000"/>
                  </a:schemeClr>
                </a:solidFill>
                <a:latin typeface="Franklin Gothic Book" charset="0"/>
                <a:ea typeface="Franklin Gothic Book" charset="0"/>
                <a:cs typeface="Franklin Gothic Book" charset="0"/>
              </a:rPr>
              <a:t>L</a:t>
            </a:r>
          </a:p>
          <a:p>
            <a:pPr algn="ctr"/>
            <a:r>
              <a:rPr lang="en-US" sz="2400" dirty="0" smtClean="0">
                <a:solidFill>
                  <a:schemeClr val="tx1">
                    <a:alpha val="50000"/>
                  </a:schemeClr>
                </a:solidFill>
                <a:latin typeface="Franklin Gothic Book" charset="0"/>
                <a:ea typeface="Franklin Gothic Book" charset="0"/>
                <a:cs typeface="Franklin Gothic Book" charset="0"/>
              </a:rPr>
              <a:t>O</a:t>
            </a:r>
          </a:p>
          <a:p>
            <a:pPr algn="ctr"/>
            <a:r>
              <a:rPr lang="en-US" sz="2400" dirty="0" smtClean="0">
                <a:solidFill>
                  <a:schemeClr val="tx1">
                    <a:alpha val="50000"/>
                  </a:schemeClr>
                </a:solidFill>
                <a:latin typeface="Franklin Gothic Book" charset="0"/>
                <a:ea typeface="Franklin Gothic Book" charset="0"/>
                <a:cs typeface="Franklin Gothic Book" charset="0"/>
              </a:rPr>
              <a:t>R</a:t>
            </a:r>
          </a:p>
          <a:p>
            <a:pPr algn="ctr"/>
            <a:endParaRPr lang="en-US" sz="2400" dirty="0" smtClean="0"/>
          </a:p>
        </p:txBody>
      </p:sp>
      <p:sp>
        <p:nvSpPr>
          <p:cNvPr id="9" name="TextBox 8"/>
          <p:cNvSpPr txBox="1"/>
          <p:nvPr/>
        </p:nvSpPr>
        <p:spPr>
          <a:xfrm>
            <a:off x="1798953" y="4439676"/>
            <a:ext cx="1129258" cy="1569660"/>
          </a:xfrm>
          <a:prstGeom prst="rect">
            <a:avLst/>
          </a:prstGeom>
          <a:noFill/>
        </p:spPr>
        <p:txBody>
          <a:bodyPr wrap="square" rtlCol="0">
            <a:spAutoFit/>
          </a:bodyPr>
          <a:lstStyle/>
          <a:p>
            <a:pPr algn="ctr"/>
            <a:r>
              <a:rPr lang="en-US" sz="2400" dirty="0" smtClean="0">
                <a:solidFill>
                  <a:schemeClr val="tx1">
                    <a:alpha val="50000"/>
                  </a:schemeClr>
                </a:solidFill>
                <a:latin typeface="Franklin Gothic Book" charset="0"/>
                <a:ea typeface="Franklin Gothic Book" charset="0"/>
                <a:cs typeface="Franklin Gothic Book" charset="0"/>
              </a:rPr>
              <a:t>YES</a:t>
            </a:r>
          </a:p>
          <a:p>
            <a:pPr algn="ctr"/>
            <a:endParaRPr lang="en-US" sz="2400" dirty="0">
              <a:solidFill>
                <a:schemeClr val="tx1">
                  <a:alpha val="50000"/>
                </a:schemeClr>
              </a:solidFill>
              <a:latin typeface="Franklin Gothic Book" charset="0"/>
              <a:ea typeface="Franklin Gothic Book" charset="0"/>
              <a:cs typeface="Franklin Gothic Book" charset="0"/>
            </a:endParaRPr>
          </a:p>
          <a:p>
            <a:pPr algn="ctr"/>
            <a:endParaRPr lang="en-US" sz="2400" dirty="0" smtClean="0">
              <a:solidFill>
                <a:schemeClr val="tx1">
                  <a:alpha val="50000"/>
                </a:schemeClr>
              </a:solidFill>
              <a:latin typeface="Franklin Gothic Book" charset="0"/>
              <a:ea typeface="Franklin Gothic Book" charset="0"/>
              <a:cs typeface="Franklin Gothic Book" charset="0"/>
            </a:endParaRPr>
          </a:p>
          <a:p>
            <a:pPr algn="ctr"/>
            <a:r>
              <a:rPr lang="en-US" sz="2400" dirty="0" smtClean="0">
                <a:solidFill>
                  <a:schemeClr val="tx1">
                    <a:alpha val="50000"/>
                  </a:schemeClr>
                </a:solidFill>
                <a:latin typeface="Franklin Gothic Book" charset="0"/>
                <a:ea typeface="Franklin Gothic Book" charset="0"/>
                <a:cs typeface="Franklin Gothic Book" charset="0"/>
              </a:rPr>
              <a:t>NO</a:t>
            </a:r>
            <a:endParaRPr lang="en-US" sz="2400" dirty="0">
              <a:solidFill>
                <a:schemeClr val="tx1">
                  <a:alpha val="50000"/>
                </a:schemeClr>
              </a:solidFill>
              <a:latin typeface="Franklin Gothic Book" charset="0"/>
              <a:ea typeface="Franklin Gothic Book" charset="0"/>
              <a:cs typeface="Franklin Gothic Book" charset="0"/>
            </a:endParaRPr>
          </a:p>
        </p:txBody>
      </p:sp>
      <p:sp>
        <p:nvSpPr>
          <p:cNvPr id="11" name="TextBox 10"/>
          <p:cNvSpPr txBox="1"/>
          <p:nvPr/>
        </p:nvSpPr>
        <p:spPr>
          <a:xfrm>
            <a:off x="9005230" y="1996405"/>
            <a:ext cx="3043003" cy="4893647"/>
          </a:xfrm>
          <a:prstGeom prst="rect">
            <a:avLst/>
          </a:prstGeom>
          <a:noFill/>
        </p:spPr>
        <p:txBody>
          <a:bodyPr wrap="square" rtlCol="0">
            <a:spAutoFit/>
          </a:bodyPr>
          <a:lstStyle/>
          <a:p>
            <a:r>
              <a:rPr lang="en-US" sz="2800" dirty="0" smtClean="0">
                <a:solidFill>
                  <a:schemeClr val="accent1"/>
                </a:solidFill>
                <a:latin typeface="Franklin Gothic Book" charset="0"/>
                <a:ea typeface="Franklin Gothic Book" charset="0"/>
                <a:cs typeface="Franklin Gothic Book" charset="0"/>
              </a:rPr>
              <a:t>Improved performance defined by</a:t>
            </a:r>
          </a:p>
          <a:p>
            <a:pPr marL="342900" indent="-342900">
              <a:buFont typeface="+mj-lt"/>
              <a:buAutoNum type="arabicPeriod"/>
            </a:pPr>
            <a:r>
              <a:rPr lang="en-US" sz="2100" dirty="0" smtClean="0">
                <a:solidFill>
                  <a:schemeClr val="accent1"/>
                </a:solidFill>
                <a:latin typeface="Franklin Gothic Book" charset="0"/>
                <a:ea typeface="Franklin Gothic Book" charset="0"/>
                <a:cs typeface="Franklin Gothic Book" charset="0"/>
              </a:rPr>
              <a:t>INCREASE d-prime </a:t>
            </a:r>
            <a:r>
              <a:rPr lang="mr-IN" sz="2100" dirty="0">
                <a:solidFill>
                  <a:schemeClr val="accent1"/>
                </a:solidFill>
                <a:latin typeface="Franklin Gothic Book" charset="0"/>
                <a:ea typeface="Franklin Gothic Book" charset="0"/>
                <a:cs typeface="Franklin Gothic Book" charset="0"/>
              </a:rPr>
              <a:t>–</a:t>
            </a:r>
            <a:r>
              <a:rPr lang="en-US" sz="2100" dirty="0">
                <a:solidFill>
                  <a:schemeClr val="accent1"/>
                </a:solidFill>
                <a:latin typeface="Franklin Gothic Book" charset="0"/>
                <a:ea typeface="Franklin Gothic Book" charset="0"/>
                <a:cs typeface="Franklin Gothic Book" charset="0"/>
              </a:rPr>
              <a:t> participant's sensitivity in the detection of the target</a:t>
            </a:r>
          </a:p>
          <a:p>
            <a:pPr marL="342900" indent="-342900">
              <a:buFont typeface="+mj-lt"/>
              <a:buAutoNum type="arabicPeriod"/>
            </a:pPr>
            <a:r>
              <a:rPr lang="en-US" sz="2100" dirty="0" smtClean="0">
                <a:solidFill>
                  <a:schemeClr val="accent1"/>
                </a:solidFill>
                <a:latin typeface="Franklin Gothic Book" charset="0"/>
                <a:ea typeface="Franklin Gothic Book" charset="0"/>
                <a:cs typeface="Franklin Gothic Book" charset="0"/>
              </a:rPr>
              <a:t>DECREASE Reaction </a:t>
            </a:r>
            <a:r>
              <a:rPr lang="en-US" sz="2100" dirty="0">
                <a:solidFill>
                  <a:schemeClr val="accent1"/>
                </a:solidFill>
                <a:latin typeface="Franklin Gothic Book" charset="0"/>
                <a:ea typeface="Franklin Gothic Book" charset="0"/>
                <a:cs typeface="Franklin Gothic Book" charset="0"/>
              </a:rPr>
              <a:t>time</a:t>
            </a:r>
          </a:p>
          <a:p>
            <a:pPr marL="342900" indent="-342900">
              <a:buFont typeface="+mj-lt"/>
              <a:buAutoNum type="arabicPeriod"/>
            </a:pPr>
            <a:r>
              <a:rPr lang="en-US" sz="2100" dirty="0" smtClean="0">
                <a:solidFill>
                  <a:schemeClr val="accent1"/>
                </a:solidFill>
                <a:latin typeface="Franklin Gothic Book" charset="0"/>
                <a:ea typeface="Franklin Gothic Book" charset="0"/>
                <a:cs typeface="Franklin Gothic Book" charset="0"/>
              </a:rPr>
              <a:t>INCREASE Number </a:t>
            </a:r>
            <a:r>
              <a:rPr lang="en-US" sz="2100" dirty="0">
                <a:solidFill>
                  <a:schemeClr val="accent1"/>
                </a:solidFill>
                <a:latin typeface="Franklin Gothic Book" charset="0"/>
                <a:ea typeface="Franklin Gothic Book" charset="0"/>
                <a:cs typeface="Franklin Gothic Book" charset="0"/>
              </a:rPr>
              <a:t>of correct responses</a:t>
            </a:r>
          </a:p>
          <a:p>
            <a:pPr marL="342900" indent="-342900">
              <a:buFont typeface="+mj-lt"/>
              <a:buAutoNum type="arabicPeriod"/>
            </a:pPr>
            <a:r>
              <a:rPr lang="en-US" sz="2100" dirty="0" smtClean="0">
                <a:solidFill>
                  <a:schemeClr val="accent1"/>
                </a:solidFill>
                <a:latin typeface="Franklin Gothic Book" charset="0"/>
                <a:ea typeface="Franklin Gothic Book" charset="0"/>
                <a:cs typeface="Franklin Gothic Book" charset="0"/>
              </a:rPr>
              <a:t>DECREASE Number </a:t>
            </a:r>
            <a:r>
              <a:rPr lang="en-US" sz="2100" dirty="0">
                <a:solidFill>
                  <a:schemeClr val="accent1"/>
                </a:solidFill>
                <a:latin typeface="Franklin Gothic Book" charset="0"/>
                <a:ea typeface="Franklin Gothic Book" charset="0"/>
                <a:cs typeface="Franklin Gothic Book" charset="0"/>
              </a:rPr>
              <a:t>of incorrect responses</a:t>
            </a:r>
          </a:p>
          <a:p>
            <a:endParaRPr lang="en-US" dirty="0">
              <a:solidFill>
                <a:schemeClr val="accent1">
                  <a:alpha val="75000"/>
                </a:schemeClr>
              </a:solidFill>
            </a:endParaRPr>
          </a:p>
        </p:txBody>
      </p:sp>
      <p:sp>
        <p:nvSpPr>
          <p:cNvPr id="2" name="TextBox 1"/>
          <p:cNvSpPr txBox="1"/>
          <p:nvPr/>
        </p:nvSpPr>
        <p:spPr>
          <a:xfrm>
            <a:off x="491833" y="2461544"/>
            <a:ext cx="2808514" cy="954107"/>
          </a:xfrm>
          <a:prstGeom prst="rect">
            <a:avLst/>
          </a:prstGeom>
          <a:noFill/>
        </p:spPr>
        <p:txBody>
          <a:bodyPr wrap="square" rtlCol="0">
            <a:spAutoFit/>
          </a:bodyPr>
          <a:lstStyle/>
          <a:p>
            <a:r>
              <a:rPr lang="en-US" sz="2800" dirty="0">
                <a:solidFill>
                  <a:schemeClr val="accent5">
                    <a:alpha val="50000"/>
                  </a:schemeClr>
                </a:solidFill>
                <a:latin typeface="Franklin Gothic Book" charset="0"/>
                <a:ea typeface="Franklin Gothic Book" charset="0"/>
                <a:cs typeface="Franklin Gothic Book" charset="0"/>
              </a:rPr>
              <a:t>Dependent Variable </a:t>
            </a:r>
          </a:p>
        </p:txBody>
      </p:sp>
      <p:sp>
        <p:nvSpPr>
          <p:cNvPr id="3" name="Right Brace 2"/>
          <p:cNvSpPr/>
          <p:nvPr/>
        </p:nvSpPr>
        <p:spPr>
          <a:xfrm rot="16200000">
            <a:off x="5185698" y="50386"/>
            <a:ext cx="929779" cy="4476171"/>
          </a:xfrm>
          <a:prstGeom prst="rightBrace">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flipH="1">
            <a:off x="1660969" y="1570864"/>
            <a:ext cx="562962" cy="1015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604985" y="1996405"/>
            <a:ext cx="401737" cy="67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450627046"/>
              </p:ext>
            </p:extLst>
          </p:nvPr>
        </p:nvGraphicFramePr>
        <p:xfrm>
          <a:off x="2733958" y="4439676"/>
          <a:ext cx="5664381" cy="1978963"/>
        </p:xfrm>
        <a:graphic>
          <a:graphicData uri="http://schemas.openxmlformats.org/drawingml/2006/table">
            <a:tbl>
              <a:tblPr firstRow="1" bandRow="1">
                <a:tableStyleId>{5C22544A-7EE6-4342-B048-85BDC9FD1C3A}</a:tableStyleId>
              </a:tblPr>
              <a:tblGrid>
                <a:gridCol w="1888127"/>
                <a:gridCol w="1888127"/>
                <a:gridCol w="1888127"/>
              </a:tblGrid>
              <a:tr h="779417">
                <a:tc>
                  <a:txBody>
                    <a:bodyPr/>
                    <a:lstStyle/>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Performed</a:t>
                      </a:r>
                    </a:p>
                    <a:p>
                      <a:pPr algn="ctr"/>
                      <a:r>
                        <a:rPr lang="en-US" dirty="0" smtClean="0">
                          <a:solidFill>
                            <a:schemeClr val="tx1"/>
                          </a:solidFill>
                        </a:rPr>
                        <a:t>Better</a:t>
                      </a:r>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endParaRPr lang="en-US" dirty="0" smtClean="0"/>
                    </a:p>
                    <a:p>
                      <a:endParaRPr lang="en-US" dirty="0" smtClean="0"/>
                    </a:p>
                    <a:p>
                      <a:pPr algn="ctr"/>
                      <a:r>
                        <a:rPr lang="en-US" dirty="0" smtClean="0">
                          <a:solidFill>
                            <a:schemeClr val="tx1"/>
                          </a:solidFill>
                        </a:rPr>
                        <a:t>No</a:t>
                      </a:r>
                    </a:p>
                    <a:p>
                      <a:pPr algn="ctr"/>
                      <a:r>
                        <a:rPr lang="en-US" dirty="0" smtClean="0">
                          <a:solidFill>
                            <a:schemeClr val="tx1"/>
                          </a:solidFill>
                        </a:rPr>
                        <a:t>Effect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endParaRPr lang="en-US" dirty="0" smtClean="0"/>
                    </a:p>
                    <a:p>
                      <a:endParaRPr lang="en-US" dirty="0" smtClean="0"/>
                    </a:p>
                    <a:p>
                      <a:pPr algn="ctr"/>
                      <a:r>
                        <a:rPr lang="en-US" dirty="0" smtClean="0">
                          <a:solidFill>
                            <a:schemeClr val="tx1"/>
                          </a:solidFill>
                        </a:rPr>
                        <a:t>No</a:t>
                      </a:r>
                    </a:p>
                    <a:p>
                      <a:pPr algn="ctr"/>
                      <a:r>
                        <a:rPr lang="en-US" dirty="0" smtClean="0">
                          <a:solidFill>
                            <a:schemeClr val="tx1"/>
                          </a:solidFill>
                        </a:rPr>
                        <a:t>Effect</a:t>
                      </a:r>
                    </a:p>
                  </a:txBody>
                  <a:tcPr>
                    <a:lnL w="12700" cap="flat" cmpd="sng" algn="ctr">
                      <a:solidFill>
                        <a:schemeClr val="tx1"/>
                      </a:solidFill>
                      <a:prstDash val="solid"/>
                      <a:round/>
                      <a:headEnd type="none" w="med" len="med"/>
                      <a:tailEnd type="none" w="med" len="med"/>
                    </a:lnL>
                    <a:solidFill>
                      <a:schemeClr val="bg1"/>
                    </a:solidFill>
                  </a:tcPr>
                </a:tc>
              </a:tr>
              <a:tr h="790243">
                <a:tc>
                  <a:txBody>
                    <a:bodyPr/>
                    <a:lstStyle/>
                    <a:p>
                      <a:endParaRPr lang="en-US"/>
                    </a:p>
                  </a:txBody>
                  <a:tcPr>
                    <a:lnR w="12700" cap="flat" cmpd="sng" algn="ctr">
                      <a:solidFill>
                        <a:schemeClr val="tx1"/>
                      </a:solidFill>
                      <a:prstDash val="solid"/>
                      <a:round/>
                      <a:headEnd type="none" w="med" len="med"/>
                      <a:tailEnd type="none" w="med" len="med"/>
                    </a:lnR>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12" name="TextBox 11"/>
          <p:cNvSpPr txBox="1"/>
          <p:nvPr/>
        </p:nvSpPr>
        <p:spPr>
          <a:xfrm>
            <a:off x="302269" y="127872"/>
            <a:ext cx="2950832" cy="584775"/>
          </a:xfrm>
          <a:prstGeom prst="rect">
            <a:avLst/>
          </a:prstGeom>
          <a:noFill/>
        </p:spPr>
        <p:txBody>
          <a:bodyPr wrap="square" rtlCol="0">
            <a:spAutoFit/>
          </a:bodyPr>
          <a:lstStyle/>
          <a:p>
            <a:r>
              <a:rPr lang="en-US" sz="3200" b="1" dirty="0" smtClean="0">
                <a:latin typeface="Franklin Gothic Book" charset="0"/>
                <a:ea typeface="Franklin Gothic Book" charset="0"/>
                <a:cs typeface="Franklin Gothic Book" charset="0"/>
              </a:rPr>
              <a:t>Procedure</a:t>
            </a:r>
            <a:endParaRPr lang="en-US" sz="3200" b="1" dirty="0">
              <a:latin typeface="Franklin Gothic Book" charset="0"/>
              <a:ea typeface="Franklin Gothic Book" charset="0"/>
              <a:cs typeface="Franklin Gothic Book" charset="0"/>
            </a:endParaRPr>
          </a:p>
        </p:txBody>
      </p:sp>
      <p:sp>
        <p:nvSpPr>
          <p:cNvPr id="14" name="TextBox 13"/>
          <p:cNvSpPr txBox="1"/>
          <p:nvPr/>
        </p:nvSpPr>
        <p:spPr>
          <a:xfrm>
            <a:off x="3500469" y="2309322"/>
            <a:ext cx="4300236" cy="523220"/>
          </a:xfrm>
          <a:prstGeom prst="rect">
            <a:avLst/>
          </a:prstGeom>
          <a:noFill/>
        </p:spPr>
        <p:txBody>
          <a:bodyPr wrap="square" rtlCol="0">
            <a:spAutoFit/>
          </a:bodyPr>
          <a:lstStyle/>
          <a:p>
            <a:pPr algn="ctr"/>
            <a:r>
              <a:rPr lang="en-US" sz="2800" b="1" dirty="0" smtClean="0">
                <a:solidFill>
                  <a:schemeClr val="accent4"/>
                </a:solidFill>
                <a:latin typeface="Franklin Gothic Book" charset="0"/>
                <a:ea typeface="Franklin Gothic Book" charset="0"/>
                <a:cs typeface="Franklin Gothic Book" charset="0"/>
              </a:rPr>
              <a:t>Experimental Design</a:t>
            </a:r>
            <a:endParaRPr lang="en-US" sz="2800" b="1" dirty="0">
              <a:solidFill>
                <a:schemeClr val="accent4"/>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33481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8" grpId="0"/>
      <p:bldP spid="9" grpId="0"/>
      <p:bldP spid="11" grpId="0"/>
      <p:bldP spid="2" grpId="0"/>
      <p:bldP spid="3" grpId="0" animBg="1"/>
      <p:bldP spid="12"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77869569"/>
              </p:ext>
            </p:extLst>
          </p:nvPr>
        </p:nvGraphicFramePr>
        <p:xfrm>
          <a:off x="2078022" y="846424"/>
          <a:ext cx="8128000" cy="1214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950604" y="3073726"/>
            <a:ext cx="7047043" cy="1538883"/>
          </a:xfrm>
          <a:prstGeom prst="rect">
            <a:avLst/>
          </a:prstGeom>
          <a:noFill/>
        </p:spPr>
        <p:txBody>
          <a:bodyPr wrap="square" rtlCol="0">
            <a:spAutoFit/>
          </a:bodyPr>
          <a:lstStyle/>
          <a:p>
            <a:pPr algn="ctr"/>
            <a:r>
              <a:rPr lang="en-US" sz="3000" u="sng" dirty="0" smtClean="0">
                <a:solidFill>
                  <a:schemeClr val="tx1">
                    <a:alpha val="50000"/>
                  </a:schemeClr>
                </a:solidFill>
                <a:latin typeface="Franklin Gothic Book" charset="0"/>
                <a:ea typeface="Franklin Gothic Book" charset="0"/>
                <a:cs typeface="Franklin Gothic Book" charset="0"/>
              </a:rPr>
              <a:t>Image Type</a:t>
            </a:r>
          </a:p>
          <a:p>
            <a:pPr algn="ctr"/>
            <a:r>
              <a:rPr lang="en-US" sz="2800" dirty="0" smtClean="0">
                <a:solidFill>
                  <a:schemeClr val="tx1">
                    <a:alpha val="50000"/>
                  </a:schemeClr>
                </a:solidFill>
                <a:latin typeface="Franklin Gothic Book" charset="0"/>
                <a:ea typeface="Franklin Gothic Book" charset="0"/>
                <a:cs typeface="Franklin Gothic Book" charset="0"/>
              </a:rPr>
              <a:t>Nature		Urban			Geometric</a:t>
            </a:r>
          </a:p>
          <a:p>
            <a:pPr algn="ctr"/>
            <a:endParaRPr lang="en-US" dirty="0" smtClean="0"/>
          </a:p>
          <a:p>
            <a:pPr algn="ctr"/>
            <a:endParaRPr lang="en-US" dirty="0"/>
          </a:p>
        </p:txBody>
      </p:sp>
      <p:sp>
        <p:nvSpPr>
          <p:cNvPr id="8" name="TextBox 7"/>
          <p:cNvSpPr txBox="1"/>
          <p:nvPr/>
        </p:nvSpPr>
        <p:spPr>
          <a:xfrm>
            <a:off x="1201931" y="4403982"/>
            <a:ext cx="599606" cy="2308324"/>
          </a:xfrm>
          <a:prstGeom prst="rect">
            <a:avLst/>
          </a:prstGeom>
          <a:noFill/>
        </p:spPr>
        <p:txBody>
          <a:bodyPr wrap="square" rtlCol="0">
            <a:spAutoFit/>
          </a:bodyPr>
          <a:lstStyle/>
          <a:p>
            <a:pPr algn="ctr"/>
            <a:r>
              <a:rPr lang="en-US" sz="2400" dirty="0" smtClean="0">
                <a:latin typeface="Franklin Gothic Book" charset="0"/>
                <a:ea typeface="Franklin Gothic Book" charset="0"/>
                <a:cs typeface="Franklin Gothic Book" charset="0"/>
              </a:rPr>
              <a:t>C</a:t>
            </a:r>
          </a:p>
          <a:p>
            <a:pPr algn="ctr"/>
            <a:r>
              <a:rPr lang="en-US" sz="2400" dirty="0" smtClean="0">
                <a:latin typeface="Franklin Gothic Book" charset="0"/>
                <a:ea typeface="Franklin Gothic Book" charset="0"/>
                <a:cs typeface="Franklin Gothic Book" charset="0"/>
              </a:rPr>
              <a:t>O</a:t>
            </a:r>
          </a:p>
          <a:p>
            <a:pPr algn="ctr"/>
            <a:r>
              <a:rPr lang="en-US" sz="2400" dirty="0" smtClean="0">
                <a:latin typeface="Franklin Gothic Book" charset="0"/>
                <a:ea typeface="Franklin Gothic Book" charset="0"/>
                <a:cs typeface="Franklin Gothic Book" charset="0"/>
              </a:rPr>
              <a:t>L</a:t>
            </a:r>
          </a:p>
          <a:p>
            <a:pPr algn="ctr"/>
            <a:r>
              <a:rPr lang="en-US" sz="2400" dirty="0" smtClean="0">
                <a:latin typeface="Franklin Gothic Book" charset="0"/>
                <a:ea typeface="Franklin Gothic Book" charset="0"/>
                <a:cs typeface="Franklin Gothic Book" charset="0"/>
              </a:rPr>
              <a:t>O</a:t>
            </a:r>
          </a:p>
          <a:p>
            <a:pPr algn="ctr"/>
            <a:r>
              <a:rPr lang="en-US" sz="2400" dirty="0" smtClean="0">
                <a:latin typeface="Franklin Gothic Book" charset="0"/>
                <a:ea typeface="Franklin Gothic Book" charset="0"/>
                <a:cs typeface="Franklin Gothic Book" charset="0"/>
              </a:rPr>
              <a:t>R</a:t>
            </a:r>
          </a:p>
          <a:p>
            <a:pPr algn="ctr"/>
            <a:endParaRPr lang="en-US" sz="2400" dirty="0" smtClean="0"/>
          </a:p>
        </p:txBody>
      </p:sp>
      <p:sp>
        <p:nvSpPr>
          <p:cNvPr id="9" name="TextBox 8"/>
          <p:cNvSpPr txBox="1"/>
          <p:nvPr/>
        </p:nvSpPr>
        <p:spPr>
          <a:xfrm>
            <a:off x="1622490" y="4598413"/>
            <a:ext cx="1129258" cy="1569660"/>
          </a:xfrm>
          <a:prstGeom prst="rect">
            <a:avLst/>
          </a:prstGeom>
          <a:noFill/>
        </p:spPr>
        <p:txBody>
          <a:bodyPr wrap="square" rtlCol="0">
            <a:spAutoFit/>
          </a:bodyPr>
          <a:lstStyle/>
          <a:p>
            <a:pPr algn="ctr"/>
            <a:r>
              <a:rPr lang="en-US" sz="2400" dirty="0" smtClean="0">
                <a:latin typeface="Franklin Gothic Book" charset="0"/>
                <a:ea typeface="Franklin Gothic Book" charset="0"/>
                <a:cs typeface="Franklin Gothic Book" charset="0"/>
              </a:rPr>
              <a:t>YES</a:t>
            </a:r>
          </a:p>
          <a:p>
            <a:pPr algn="ctr"/>
            <a:endParaRPr lang="en-US" sz="2400" dirty="0">
              <a:latin typeface="Franklin Gothic Book" charset="0"/>
              <a:ea typeface="Franklin Gothic Book" charset="0"/>
              <a:cs typeface="Franklin Gothic Book" charset="0"/>
            </a:endParaRPr>
          </a:p>
          <a:p>
            <a:pPr algn="ctr"/>
            <a:endParaRPr lang="en-US" sz="2400" dirty="0" smtClean="0">
              <a:latin typeface="Franklin Gothic Book" charset="0"/>
              <a:ea typeface="Franklin Gothic Book" charset="0"/>
              <a:cs typeface="Franklin Gothic Book" charset="0"/>
            </a:endParaRPr>
          </a:p>
          <a:p>
            <a:pPr algn="ctr"/>
            <a:r>
              <a:rPr lang="en-US" sz="2400" dirty="0" smtClean="0">
                <a:latin typeface="Franklin Gothic Book" charset="0"/>
                <a:ea typeface="Franklin Gothic Book" charset="0"/>
                <a:cs typeface="Franklin Gothic Book" charset="0"/>
              </a:rPr>
              <a:t>NO</a:t>
            </a:r>
            <a:endParaRPr lang="en-US" sz="2400" dirty="0">
              <a:latin typeface="Franklin Gothic Book" charset="0"/>
              <a:ea typeface="Franklin Gothic Book" charset="0"/>
              <a:cs typeface="Franklin Gothic Book" charset="0"/>
            </a:endParaRPr>
          </a:p>
        </p:txBody>
      </p:sp>
      <p:sp>
        <p:nvSpPr>
          <p:cNvPr id="11" name="TextBox 10"/>
          <p:cNvSpPr txBox="1"/>
          <p:nvPr/>
        </p:nvSpPr>
        <p:spPr>
          <a:xfrm>
            <a:off x="8875129" y="2075615"/>
            <a:ext cx="3043003" cy="4893647"/>
          </a:xfrm>
          <a:prstGeom prst="rect">
            <a:avLst/>
          </a:prstGeom>
          <a:noFill/>
        </p:spPr>
        <p:txBody>
          <a:bodyPr wrap="square" rtlCol="0">
            <a:spAutoFit/>
          </a:bodyPr>
          <a:lstStyle/>
          <a:p>
            <a:r>
              <a:rPr lang="en-US" sz="2800" dirty="0">
                <a:solidFill>
                  <a:schemeClr val="accent1"/>
                </a:solidFill>
                <a:latin typeface="Franklin Gothic Book" charset="0"/>
                <a:ea typeface="Franklin Gothic Book" charset="0"/>
                <a:cs typeface="Franklin Gothic Book" charset="0"/>
              </a:rPr>
              <a:t>Improved performance defined by</a:t>
            </a:r>
          </a:p>
          <a:p>
            <a:pPr marL="342900" indent="-342900">
              <a:buFont typeface="+mj-lt"/>
              <a:buAutoNum type="arabicPeriod"/>
            </a:pPr>
            <a:r>
              <a:rPr lang="en-US" sz="2100" dirty="0">
                <a:solidFill>
                  <a:schemeClr val="accent1"/>
                </a:solidFill>
                <a:latin typeface="Franklin Gothic Book" charset="0"/>
                <a:ea typeface="Franklin Gothic Book" charset="0"/>
                <a:cs typeface="Franklin Gothic Book" charset="0"/>
              </a:rPr>
              <a:t>INCREASE d-prime </a:t>
            </a:r>
            <a:r>
              <a:rPr lang="mr-IN" sz="2100" dirty="0">
                <a:solidFill>
                  <a:schemeClr val="accent1"/>
                </a:solidFill>
                <a:latin typeface="Franklin Gothic Book" charset="0"/>
                <a:ea typeface="Franklin Gothic Book" charset="0"/>
                <a:cs typeface="Franklin Gothic Book" charset="0"/>
              </a:rPr>
              <a:t>–</a:t>
            </a:r>
            <a:r>
              <a:rPr lang="en-US" sz="2100" dirty="0">
                <a:solidFill>
                  <a:schemeClr val="accent1"/>
                </a:solidFill>
                <a:latin typeface="Franklin Gothic Book" charset="0"/>
                <a:ea typeface="Franklin Gothic Book" charset="0"/>
                <a:cs typeface="Franklin Gothic Book" charset="0"/>
              </a:rPr>
              <a:t> participant's sensitivity in the detection of the target</a:t>
            </a:r>
          </a:p>
          <a:p>
            <a:pPr marL="342900" indent="-342900">
              <a:buFont typeface="+mj-lt"/>
              <a:buAutoNum type="arabicPeriod"/>
            </a:pPr>
            <a:r>
              <a:rPr lang="en-US" sz="2100" dirty="0">
                <a:solidFill>
                  <a:schemeClr val="accent1"/>
                </a:solidFill>
                <a:latin typeface="Franklin Gothic Book" charset="0"/>
                <a:ea typeface="Franklin Gothic Book" charset="0"/>
                <a:cs typeface="Franklin Gothic Book" charset="0"/>
              </a:rPr>
              <a:t>DECREASE Reaction time</a:t>
            </a:r>
          </a:p>
          <a:p>
            <a:pPr marL="342900" indent="-342900">
              <a:buFont typeface="+mj-lt"/>
              <a:buAutoNum type="arabicPeriod"/>
            </a:pPr>
            <a:r>
              <a:rPr lang="en-US" sz="2100" dirty="0">
                <a:solidFill>
                  <a:schemeClr val="accent1"/>
                </a:solidFill>
                <a:latin typeface="Franklin Gothic Book" charset="0"/>
                <a:ea typeface="Franklin Gothic Book" charset="0"/>
                <a:cs typeface="Franklin Gothic Book" charset="0"/>
              </a:rPr>
              <a:t>INCREASE Number of correct responses</a:t>
            </a:r>
          </a:p>
          <a:p>
            <a:pPr marL="342900" indent="-342900">
              <a:buFont typeface="+mj-lt"/>
              <a:buAutoNum type="arabicPeriod"/>
            </a:pPr>
            <a:r>
              <a:rPr lang="en-US" sz="2100" dirty="0">
                <a:solidFill>
                  <a:schemeClr val="accent1"/>
                </a:solidFill>
                <a:latin typeface="Franklin Gothic Book" charset="0"/>
                <a:ea typeface="Franklin Gothic Book" charset="0"/>
                <a:cs typeface="Franklin Gothic Book" charset="0"/>
              </a:rPr>
              <a:t>DECREASE Number of incorrect responses</a:t>
            </a:r>
          </a:p>
          <a:p>
            <a:endParaRPr lang="en-US" dirty="0"/>
          </a:p>
        </p:txBody>
      </p:sp>
      <p:sp>
        <p:nvSpPr>
          <p:cNvPr id="2" name="TextBox 1"/>
          <p:cNvSpPr txBox="1"/>
          <p:nvPr/>
        </p:nvSpPr>
        <p:spPr>
          <a:xfrm>
            <a:off x="551619" y="2468650"/>
            <a:ext cx="2808514" cy="954107"/>
          </a:xfrm>
          <a:prstGeom prst="rect">
            <a:avLst/>
          </a:prstGeom>
          <a:noFill/>
        </p:spPr>
        <p:txBody>
          <a:bodyPr wrap="square" rtlCol="0">
            <a:spAutoFit/>
          </a:bodyPr>
          <a:lstStyle/>
          <a:p>
            <a:r>
              <a:rPr lang="en-US" sz="2800" dirty="0">
                <a:solidFill>
                  <a:schemeClr val="accent5">
                    <a:alpha val="50000"/>
                  </a:schemeClr>
                </a:solidFill>
                <a:latin typeface="Franklin Gothic Book" charset="0"/>
                <a:ea typeface="Franklin Gothic Book" charset="0"/>
                <a:cs typeface="Franklin Gothic Book" charset="0"/>
              </a:rPr>
              <a:t>Dependent Variable </a:t>
            </a:r>
          </a:p>
        </p:txBody>
      </p:sp>
      <p:sp>
        <p:nvSpPr>
          <p:cNvPr id="3" name="Right Brace 2"/>
          <p:cNvSpPr/>
          <p:nvPr/>
        </p:nvSpPr>
        <p:spPr>
          <a:xfrm rot="16200000">
            <a:off x="5026297" y="287293"/>
            <a:ext cx="929779" cy="4476171"/>
          </a:xfrm>
          <a:prstGeom prst="rightBrace">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flipH="1">
            <a:off x="1387642" y="1453456"/>
            <a:ext cx="562962" cy="1015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428522" y="2155142"/>
            <a:ext cx="401737" cy="67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ext uri="{D42A27DB-BD31-4B8C-83A1-F6EECF244321}">
                <p14:modId xmlns:p14="http://schemas.microsoft.com/office/powerpoint/2010/main" val="235778919"/>
              </p:ext>
            </p:extLst>
          </p:nvPr>
        </p:nvGraphicFramePr>
        <p:xfrm>
          <a:off x="2751747" y="4598413"/>
          <a:ext cx="5676774" cy="1569660"/>
        </p:xfrm>
        <a:graphic>
          <a:graphicData uri="http://schemas.openxmlformats.org/drawingml/2006/table">
            <a:tbl>
              <a:tblPr firstRow="1" bandRow="1">
                <a:tableStyleId>{5C22544A-7EE6-4342-B048-85BDC9FD1C3A}</a:tableStyleId>
              </a:tblPr>
              <a:tblGrid>
                <a:gridCol w="1892258"/>
                <a:gridCol w="1892258"/>
                <a:gridCol w="1892258"/>
              </a:tblGrid>
              <a:tr h="784830">
                <a:tc>
                  <a:txBody>
                    <a:bodyPr/>
                    <a:lstStyle/>
                    <a:p>
                      <a:pPr algn="ctr"/>
                      <a:r>
                        <a:rPr lang="en-US" dirty="0" smtClean="0">
                          <a:solidFill>
                            <a:schemeClr val="tx1"/>
                          </a:solidFill>
                        </a:rPr>
                        <a:t>Improved</a:t>
                      </a:r>
                    </a:p>
                    <a:p>
                      <a:pPr algn="ctr"/>
                      <a:r>
                        <a:rPr lang="en-US" dirty="0" smtClean="0">
                          <a:solidFill>
                            <a:schemeClr val="tx1"/>
                          </a:solidFill>
                        </a:rPr>
                        <a:t>performance</a:t>
                      </a:r>
                      <a:endParaRPr lang="en-US" dirty="0">
                        <a:solidFill>
                          <a:schemeClr val="tx1"/>
                        </a:solidFill>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No</a:t>
                      </a:r>
                    </a:p>
                    <a:p>
                      <a:pPr algn="ctr"/>
                      <a:r>
                        <a:rPr lang="en-US" dirty="0" smtClean="0">
                          <a:solidFill>
                            <a:schemeClr val="tx1"/>
                          </a:solidFill>
                        </a:rPr>
                        <a:t>effect</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No</a:t>
                      </a:r>
                    </a:p>
                    <a:p>
                      <a:pPr algn="ctr"/>
                      <a:r>
                        <a:rPr lang="en-US" dirty="0" smtClean="0">
                          <a:solidFill>
                            <a:schemeClr val="tx1"/>
                          </a:solidFill>
                        </a:rPr>
                        <a:t>effect</a:t>
                      </a: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r>
              <a:tr h="784830">
                <a:tc>
                  <a:txBody>
                    <a:bodyPr/>
                    <a:lstStyle/>
                    <a:p>
                      <a:endParaRPr lang="en-US" dirty="0"/>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b="1" dirty="0" smtClean="0">
                          <a:sym typeface="Wingdings"/>
                        </a:rPr>
                        <a:t> </a:t>
                      </a:r>
                      <a:r>
                        <a:rPr lang="en-US" b="1" dirty="0" smtClean="0"/>
                        <a:t>Exploratory </a:t>
                      </a:r>
                      <a:r>
                        <a:rPr lang="en-US" b="1" dirty="0" smtClean="0">
                          <a:sym typeface="Wingdings"/>
                        </a:rPr>
                        <a:t></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
        <p:nvSpPr>
          <p:cNvPr id="12" name="TextBox 11"/>
          <p:cNvSpPr txBox="1"/>
          <p:nvPr/>
        </p:nvSpPr>
        <p:spPr>
          <a:xfrm>
            <a:off x="302269" y="127872"/>
            <a:ext cx="2950832" cy="584775"/>
          </a:xfrm>
          <a:prstGeom prst="rect">
            <a:avLst/>
          </a:prstGeom>
          <a:noFill/>
        </p:spPr>
        <p:txBody>
          <a:bodyPr wrap="square" rtlCol="0">
            <a:spAutoFit/>
          </a:bodyPr>
          <a:lstStyle/>
          <a:p>
            <a:r>
              <a:rPr lang="en-US" sz="3200" b="1" dirty="0" smtClean="0">
                <a:latin typeface="Franklin Gothic Book" charset="0"/>
                <a:ea typeface="Franklin Gothic Book" charset="0"/>
                <a:cs typeface="Franklin Gothic Book" charset="0"/>
              </a:rPr>
              <a:t>Procedure</a:t>
            </a:r>
            <a:endParaRPr lang="en-US" sz="3200" b="1" dirty="0">
              <a:latin typeface="Franklin Gothic Book" charset="0"/>
              <a:ea typeface="Franklin Gothic Book" charset="0"/>
              <a:cs typeface="Franklin Gothic Book" charset="0"/>
            </a:endParaRPr>
          </a:p>
        </p:txBody>
      </p:sp>
      <p:sp>
        <p:nvSpPr>
          <p:cNvPr id="14" name="TextBox 13"/>
          <p:cNvSpPr txBox="1"/>
          <p:nvPr/>
        </p:nvSpPr>
        <p:spPr>
          <a:xfrm>
            <a:off x="3324007" y="2576611"/>
            <a:ext cx="4300236" cy="523220"/>
          </a:xfrm>
          <a:prstGeom prst="rect">
            <a:avLst/>
          </a:prstGeom>
          <a:noFill/>
        </p:spPr>
        <p:txBody>
          <a:bodyPr wrap="square" rtlCol="0">
            <a:spAutoFit/>
          </a:bodyPr>
          <a:lstStyle/>
          <a:p>
            <a:pPr algn="ctr"/>
            <a:r>
              <a:rPr lang="en-US" sz="2800" b="1" dirty="0" smtClean="0">
                <a:solidFill>
                  <a:schemeClr val="accent4"/>
                </a:solidFill>
                <a:latin typeface="Franklin Gothic Book" charset="0"/>
                <a:ea typeface="Franklin Gothic Book" charset="0"/>
                <a:cs typeface="Franklin Gothic Book" charset="0"/>
              </a:rPr>
              <a:t>Experimental Design</a:t>
            </a:r>
            <a:endParaRPr lang="en-US" sz="2800" b="1" dirty="0">
              <a:solidFill>
                <a:schemeClr val="accent4"/>
              </a:solidFill>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17033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8" grpId="0"/>
      <p:bldP spid="9" grpId="0"/>
      <p:bldP spid="11" grpId="0"/>
      <p:bldP spid="2" grpId="0"/>
      <p:bldP spid="3" grpId="0" animBg="1"/>
      <p:bldP spid="12" grpId="0"/>
      <p:bldP spid="14"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2102</TotalTime>
  <Words>1066</Words>
  <Application>Microsoft Macintosh PowerPoint</Application>
  <PresentationFormat>Widescreen</PresentationFormat>
  <Paragraphs>194</Paragraphs>
  <Slides>12</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Calibri</vt:lpstr>
      <vt:lpstr>Calibri Light</vt:lpstr>
      <vt:lpstr>Franklin Gothic Book</vt:lpstr>
      <vt:lpstr>Mangal</vt:lpstr>
      <vt:lpstr>Times New Roman</vt:lpstr>
      <vt:lpstr>Wingdings</vt:lpstr>
      <vt:lpstr>Arial</vt:lpstr>
      <vt:lpstr>Crop</vt:lpstr>
      <vt:lpstr>Office Theme</vt:lpstr>
      <vt:lpstr>The effect of restorative environments on sustained attention: a Replication and extension of berto (2005)</vt:lpstr>
      <vt:lpstr>Background</vt:lpstr>
      <vt:lpstr>Berto,2005</vt:lpstr>
      <vt:lpstr>Purpose</vt:lpstr>
      <vt:lpstr>Question</vt:lpstr>
      <vt:lpstr>Method</vt:lpstr>
      <vt:lpstr>PowerPoint Presentation</vt:lpstr>
      <vt:lpstr>PowerPoint Presentation</vt:lpstr>
      <vt:lpstr>PowerPoint Presentation</vt:lpstr>
      <vt:lpstr>PowerPoint Presentation</vt:lpstr>
      <vt:lpstr>Practical Application </vt:lpstr>
      <vt:lpstr>Questions?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carodriguez@email.meredith.edu</dc:creator>
  <cp:lastModifiedBy>carodriguez@email.meredith.edu</cp:lastModifiedBy>
  <cp:revision>57</cp:revision>
  <dcterms:created xsi:type="dcterms:W3CDTF">2017-06-15T21:15:34Z</dcterms:created>
  <dcterms:modified xsi:type="dcterms:W3CDTF">2017-06-21T18:59:10Z</dcterms:modified>
</cp:coreProperties>
</file>