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70"/>
  </p:notesMasterIdLst>
  <p:sldIdLst>
    <p:sldId id="261" r:id="rId3"/>
    <p:sldId id="260" r:id="rId4"/>
    <p:sldId id="257" r:id="rId5"/>
    <p:sldId id="258" r:id="rId6"/>
    <p:sldId id="259" r:id="rId7"/>
    <p:sldId id="271" r:id="rId8"/>
    <p:sldId id="272" r:id="rId9"/>
    <p:sldId id="273" r:id="rId10"/>
    <p:sldId id="274" r:id="rId11"/>
    <p:sldId id="275" r:id="rId12"/>
    <p:sldId id="279" r:id="rId13"/>
    <p:sldId id="280" r:id="rId14"/>
    <p:sldId id="281" r:id="rId15"/>
    <p:sldId id="282" r:id="rId16"/>
    <p:sldId id="283" r:id="rId17"/>
    <p:sldId id="313" r:id="rId18"/>
    <p:sldId id="285" r:id="rId19"/>
    <p:sldId id="344" r:id="rId20"/>
    <p:sldId id="292" r:id="rId21"/>
    <p:sldId id="290" r:id="rId22"/>
    <p:sldId id="291" r:id="rId23"/>
    <p:sldId id="286" r:id="rId24"/>
    <p:sldId id="314" r:id="rId25"/>
    <p:sldId id="315" r:id="rId26"/>
    <p:sldId id="289" r:id="rId27"/>
    <p:sldId id="328" r:id="rId28"/>
    <p:sldId id="329" r:id="rId29"/>
    <p:sldId id="330" r:id="rId30"/>
    <p:sldId id="331" r:id="rId31"/>
    <p:sldId id="332" r:id="rId32"/>
    <p:sldId id="333" r:id="rId33"/>
    <p:sldId id="293" r:id="rId34"/>
    <p:sldId id="294" r:id="rId35"/>
    <p:sldId id="295" r:id="rId36"/>
    <p:sldId id="340" r:id="rId37"/>
    <p:sldId id="341" r:id="rId38"/>
    <p:sldId id="296" r:id="rId39"/>
    <p:sldId id="297" r:id="rId40"/>
    <p:sldId id="300" r:id="rId41"/>
    <p:sldId id="335" r:id="rId42"/>
    <p:sldId id="336" r:id="rId43"/>
    <p:sldId id="321" r:id="rId44"/>
    <p:sldId id="322" r:id="rId45"/>
    <p:sldId id="323" r:id="rId46"/>
    <p:sldId id="324" r:id="rId47"/>
    <p:sldId id="325" r:id="rId48"/>
    <p:sldId id="301" r:id="rId49"/>
    <p:sldId id="302" r:id="rId50"/>
    <p:sldId id="303" r:id="rId51"/>
    <p:sldId id="304" r:id="rId52"/>
    <p:sldId id="306" r:id="rId53"/>
    <p:sldId id="327" r:id="rId54"/>
    <p:sldId id="326" r:id="rId55"/>
    <p:sldId id="305" r:id="rId56"/>
    <p:sldId id="342" r:id="rId57"/>
    <p:sldId id="343" r:id="rId58"/>
    <p:sldId id="345" r:id="rId59"/>
    <p:sldId id="346" r:id="rId60"/>
    <p:sldId id="347" r:id="rId61"/>
    <p:sldId id="348" r:id="rId62"/>
    <p:sldId id="349" r:id="rId63"/>
    <p:sldId id="352" r:id="rId64"/>
    <p:sldId id="350" r:id="rId65"/>
    <p:sldId id="351" r:id="rId66"/>
    <p:sldId id="307" r:id="rId67"/>
    <p:sldId id="316" r:id="rId68"/>
    <p:sldId id="312" r:id="rId69"/>
  </p:sldIdLst>
  <p:sldSz cx="9144000" cy="6858000" type="screen4x3"/>
  <p:notesSz cx="6858000" cy="9144000"/>
  <p:defaultTextStyle>
    <a:defPPr>
      <a:defRPr lang="en-US"/>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6" algn="l" defTabSz="457154" rtl="0" eaLnBrk="1" latinLnBrk="0" hangingPunct="1">
      <a:defRPr sz="1800" kern="1200">
        <a:solidFill>
          <a:schemeClr val="tx1"/>
        </a:solidFill>
        <a:latin typeface="+mn-lt"/>
        <a:ea typeface="+mn-ea"/>
        <a:cs typeface="+mn-cs"/>
      </a:defRPr>
    </a:lvl3pPr>
    <a:lvl4pPr marL="1371460" algn="l" defTabSz="457154" rtl="0" eaLnBrk="1" latinLnBrk="0" hangingPunct="1">
      <a:defRPr sz="1800" kern="1200">
        <a:solidFill>
          <a:schemeClr val="tx1"/>
        </a:solidFill>
        <a:latin typeface="+mn-lt"/>
        <a:ea typeface="+mn-ea"/>
        <a:cs typeface="+mn-cs"/>
      </a:defRPr>
    </a:lvl4pPr>
    <a:lvl5pPr marL="1828613" algn="l" defTabSz="457154" rtl="0" eaLnBrk="1" latinLnBrk="0" hangingPunct="1">
      <a:defRPr sz="1800" kern="1200">
        <a:solidFill>
          <a:schemeClr val="tx1"/>
        </a:solidFill>
        <a:latin typeface="+mn-lt"/>
        <a:ea typeface="+mn-ea"/>
        <a:cs typeface="+mn-cs"/>
      </a:defRPr>
    </a:lvl5pPr>
    <a:lvl6pPr marL="2285766" algn="l" defTabSz="457154" rtl="0" eaLnBrk="1" latinLnBrk="0" hangingPunct="1">
      <a:defRPr sz="1800" kern="1200">
        <a:solidFill>
          <a:schemeClr val="tx1"/>
        </a:solidFill>
        <a:latin typeface="+mn-lt"/>
        <a:ea typeface="+mn-ea"/>
        <a:cs typeface="+mn-cs"/>
      </a:defRPr>
    </a:lvl6pPr>
    <a:lvl7pPr marL="2742920" algn="l" defTabSz="457154" rtl="0" eaLnBrk="1" latinLnBrk="0" hangingPunct="1">
      <a:defRPr sz="1800" kern="1200">
        <a:solidFill>
          <a:schemeClr val="tx1"/>
        </a:solidFill>
        <a:latin typeface="+mn-lt"/>
        <a:ea typeface="+mn-ea"/>
        <a:cs typeface="+mn-cs"/>
      </a:defRPr>
    </a:lvl7pPr>
    <a:lvl8pPr marL="3200072" algn="l" defTabSz="457154" rtl="0" eaLnBrk="1" latinLnBrk="0" hangingPunct="1">
      <a:defRPr sz="1800" kern="1200">
        <a:solidFill>
          <a:schemeClr val="tx1"/>
        </a:solidFill>
        <a:latin typeface="+mn-lt"/>
        <a:ea typeface="+mn-ea"/>
        <a:cs typeface="+mn-cs"/>
      </a:defRPr>
    </a:lvl8pPr>
    <a:lvl9pPr marL="3657226" algn="l" defTabSz="457154"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120" y="-5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notesMaster" Target="notesMasters/notesMaster1.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44BB79-DB81-D741-A780-A99075D27FAE}" type="datetimeFigureOut">
              <a:rPr lang="en-US" smtClean="0"/>
              <a:t>6/27/17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F691DE-A16C-6A4C-BF10-587B983DF0B9}" type="slidenum">
              <a:rPr lang="en-US" smtClean="0"/>
              <a:t>‹#›</a:t>
            </a:fld>
            <a:endParaRPr lang="en-US"/>
          </a:p>
        </p:txBody>
      </p:sp>
    </p:spTree>
    <p:extLst>
      <p:ext uri="{BB962C8B-B14F-4D97-AF65-F5344CB8AC3E}">
        <p14:creationId xmlns:p14="http://schemas.microsoft.com/office/powerpoint/2010/main" val="2064830106"/>
      </p:ext>
    </p:extLst>
  </p:cSld>
  <p:clrMap bg1="lt1" tx1="dk1" bg2="lt2" tx2="dk2" accent1="accent1" accent2="accent2" accent3="accent3" accent4="accent4" accent5="accent5" accent6="accent6" hlink="hlink" folHlink="folHlink"/>
  <p:notesStyle>
    <a:lvl1pPr marL="0" algn="l" defTabSz="457154" rtl="0" eaLnBrk="1" latinLnBrk="0" hangingPunct="1">
      <a:defRPr sz="1200" kern="1200">
        <a:solidFill>
          <a:schemeClr val="tx1"/>
        </a:solidFill>
        <a:latin typeface="+mn-lt"/>
        <a:ea typeface="+mn-ea"/>
        <a:cs typeface="+mn-cs"/>
      </a:defRPr>
    </a:lvl1pPr>
    <a:lvl2pPr marL="457154" algn="l" defTabSz="457154" rtl="0" eaLnBrk="1" latinLnBrk="0" hangingPunct="1">
      <a:defRPr sz="1200" kern="1200">
        <a:solidFill>
          <a:schemeClr val="tx1"/>
        </a:solidFill>
        <a:latin typeface="+mn-lt"/>
        <a:ea typeface="+mn-ea"/>
        <a:cs typeface="+mn-cs"/>
      </a:defRPr>
    </a:lvl2pPr>
    <a:lvl3pPr marL="914306" algn="l" defTabSz="457154" rtl="0" eaLnBrk="1" latinLnBrk="0" hangingPunct="1">
      <a:defRPr sz="1200" kern="1200">
        <a:solidFill>
          <a:schemeClr val="tx1"/>
        </a:solidFill>
        <a:latin typeface="+mn-lt"/>
        <a:ea typeface="+mn-ea"/>
        <a:cs typeface="+mn-cs"/>
      </a:defRPr>
    </a:lvl3pPr>
    <a:lvl4pPr marL="1371460" algn="l" defTabSz="457154" rtl="0" eaLnBrk="1" latinLnBrk="0" hangingPunct="1">
      <a:defRPr sz="1200" kern="1200">
        <a:solidFill>
          <a:schemeClr val="tx1"/>
        </a:solidFill>
        <a:latin typeface="+mn-lt"/>
        <a:ea typeface="+mn-ea"/>
        <a:cs typeface="+mn-cs"/>
      </a:defRPr>
    </a:lvl4pPr>
    <a:lvl5pPr marL="1828613" algn="l" defTabSz="457154" rtl="0" eaLnBrk="1" latinLnBrk="0" hangingPunct="1">
      <a:defRPr sz="1200" kern="1200">
        <a:solidFill>
          <a:schemeClr val="tx1"/>
        </a:solidFill>
        <a:latin typeface="+mn-lt"/>
        <a:ea typeface="+mn-ea"/>
        <a:cs typeface="+mn-cs"/>
      </a:defRPr>
    </a:lvl5pPr>
    <a:lvl6pPr marL="2285766" algn="l" defTabSz="457154" rtl="0" eaLnBrk="1" latinLnBrk="0" hangingPunct="1">
      <a:defRPr sz="1200" kern="1200">
        <a:solidFill>
          <a:schemeClr val="tx1"/>
        </a:solidFill>
        <a:latin typeface="+mn-lt"/>
        <a:ea typeface="+mn-ea"/>
        <a:cs typeface="+mn-cs"/>
      </a:defRPr>
    </a:lvl6pPr>
    <a:lvl7pPr marL="2742920" algn="l" defTabSz="457154" rtl="0" eaLnBrk="1" latinLnBrk="0" hangingPunct="1">
      <a:defRPr sz="1200" kern="1200">
        <a:solidFill>
          <a:schemeClr val="tx1"/>
        </a:solidFill>
        <a:latin typeface="+mn-lt"/>
        <a:ea typeface="+mn-ea"/>
        <a:cs typeface="+mn-cs"/>
      </a:defRPr>
    </a:lvl7pPr>
    <a:lvl8pPr marL="3200072" algn="l" defTabSz="457154" rtl="0" eaLnBrk="1" latinLnBrk="0" hangingPunct="1">
      <a:defRPr sz="1200" kern="1200">
        <a:solidFill>
          <a:schemeClr val="tx1"/>
        </a:solidFill>
        <a:latin typeface="+mn-lt"/>
        <a:ea typeface="+mn-ea"/>
        <a:cs typeface="+mn-cs"/>
      </a:defRPr>
    </a:lvl8pPr>
    <a:lvl9pPr marL="3657226" algn="l" defTabSz="4571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a:ln/>
        </p:spPr>
      </p:sp>
      <p:sp>
        <p:nvSpPr>
          <p:cNvPr id="7987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a:ln/>
        </p:spPr>
      </p:sp>
      <p:sp>
        <p:nvSpPr>
          <p:cNvPr id="8192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a:ln/>
        </p:spPr>
      </p:sp>
      <p:sp>
        <p:nvSpPr>
          <p:cNvPr id="8397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a:ln/>
        </p:spPr>
      </p:sp>
      <p:sp>
        <p:nvSpPr>
          <p:cNvPr id="10649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a:ln/>
        </p:spPr>
      </p:sp>
      <p:sp>
        <p:nvSpPr>
          <p:cNvPr id="10854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a:ln/>
        </p:spPr>
      </p:sp>
      <p:sp>
        <p:nvSpPr>
          <p:cNvPr id="11059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a:ln/>
        </p:spPr>
      </p:sp>
      <p:sp>
        <p:nvSpPr>
          <p:cNvPr id="11264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a:ln/>
        </p:spPr>
      </p:sp>
      <p:sp>
        <p:nvSpPr>
          <p:cNvPr id="11469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a:ln/>
        </p:spPr>
      </p:sp>
      <p:sp>
        <p:nvSpPr>
          <p:cNvPr id="12288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6" indent="0" algn="ctr">
              <a:buNone/>
              <a:defRPr>
                <a:solidFill>
                  <a:schemeClr val="tx1">
                    <a:tint val="75000"/>
                  </a:schemeClr>
                </a:solidFill>
              </a:defRPr>
            </a:lvl6pPr>
            <a:lvl7pPr marL="2742920" indent="0" algn="ctr">
              <a:buNone/>
              <a:defRPr>
                <a:solidFill>
                  <a:schemeClr val="tx1">
                    <a:tint val="75000"/>
                  </a:schemeClr>
                </a:solidFill>
              </a:defRPr>
            </a:lvl7pPr>
            <a:lvl8pPr marL="3200072" indent="0" algn="ctr">
              <a:buNone/>
              <a:defRPr>
                <a:solidFill>
                  <a:schemeClr val="tx1">
                    <a:tint val="75000"/>
                  </a:schemeClr>
                </a:solidFill>
              </a:defRPr>
            </a:lvl8pPr>
            <a:lvl9pPr marL="365722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A1BD68-40AB-EF41-9C05-D480451D8031}" type="datetimeFigureOut">
              <a:rPr lang="en-US" smtClean="0"/>
              <a:t>6/27/17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DEC2F-E64C-8C43-93A3-ACE98D3EEF67}" type="slidenum">
              <a:rPr lang="en-US" smtClean="0"/>
              <a:t>‹#›</a:t>
            </a:fld>
            <a:endParaRPr lang="en-US"/>
          </a:p>
        </p:txBody>
      </p:sp>
    </p:spTree>
    <p:extLst>
      <p:ext uri="{BB962C8B-B14F-4D97-AF65-F5344CB8AC3E}">
        <p14:creationId xmlns:p14="http://schemas.microsoft.com/office/powerpoint/2010/main" val="3049863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A1BD68-40AB-EF41-9C05-D480451D8031}" type="datetimeFigureOut">
              <a:rPr lang="en-US" smtClean="0"/>
              <a:t>6/27/17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DEC2F-E64C-8C43-93A3-ACE98D3EEF67}" type="slidenum">
              <a:rPr lang="en-US" smtClean="0"/>
              <a:t>‹#›</a:t>
            </a:fld>
            <a:endParaRPr lang="en-US"/>
          </a:p>
        </p:txBody>
      </p:sp>
    </p:spTree>
    <p:extLst>
      <p:ext uri="{BB962C8B-B14F-4D97-AF65-F5344CB8AC3E}">
        <p14:creationId xmlns:p14="http://schemas.microsoft.com/office/powerpoint/2010/main" val="494104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A1BD68-40AB-EF41-9C05-D480451D8031}" type="datetimeFigureOut">
              <a:rPr lang="en-US" smtClean="0"/>
              <a:t>6/27/17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DEC2F-E64C-8C43-93A3-ACE98D3EEF67}" type="slidenum">
              <a:rPr lang="en-US" smtClean="0"/>
              <a:t>‹#›</a:t>
            </a:fld>
            <a:endParaRPr lang="en-US"/>
          </a:p>
        </p:txBody>
      </p:sp>
    </p:spTree>
    <p:extLst>
      <p:ext uri="{BB962C8B-B14F-4D97-AF65-F5344CB8AC3E}">
        <p14:creationId xmlns:p14="http://schemas.microsoft.com/office/powerpoint/2010/main" val="3372540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9"/>
            <a:ext cx="6400354" cy="1752451"/>
          </a:xfrm>
        </p:spPr>
        <p:txBody>
          <a:bodyPr/>
          <a:lstStyle>
            <a:lvl1pPr marL="0" indent="0" algn="ctr">
              <a:buNone/>
              <a:defRPr/>
            </a:lvl1pPr>
            <a:lvl2pPr marL="321424" indent="0" algn="ctr">
              <a:buNone/>
              <a:defRPr/>
            </a:lvl2pPr>
            <a:lvl3pPr marL="642849" indent="0" algn="ctr">
              <a:buNone/>
              <a:defRPr/>
            </a:lvl3pPr>
            <a:lvl4pPr marL="964274" indent="0" algn="ctr">
              <a:buNone/>
              <a:defRPr/>
            </a:lvl4pPr>
            <a:lvl5pPr marL="1285697" indent="0" algn="ctr">
              <a:buNone/>
              <a:defRPr/>
            </a:lvl5pPr>
            <a:lvl6pPr marL="1607123" indent="0" algn="ctr">
              <a:buNone/>
              <a:defRPr/>
            </a:lvl6pPr>
            <a:lvl7pPr marL="1928546" indent="0" algn="ctr">
              <a:buNone/>
              <a:defRPr/>
            </a:lvl7pPr>
            <a:lvl8pPr marL="2249971" indent="0" algn="ctr">
              <a:buNone/>
              <a:defRPr/>
            </a:lvl8pPr>
            <a:lvl9pPr marL="2571396"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59583504"/>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4845351"/>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24" indent="0">
              <a:buNone/>
              <a:defRPr sz="1300"/>
            </a:lvl2pPr>
            <a:lvl3pPr marL="642849" indent="0">
              <a:buNone/>
              <a:defRPr sz="1100"/>
            </a:lvl3pPr>
            <a:lvl4pPr marL="964274" indent="0">
              <a:buNone/>
              <a:defRPr sz="1000"/>
            </a:lvl4pPr>
            <a:lvl5pPr marL="1285697" indent="0">
              <a:buNone/>
              <a:defRPr sz="1000"/>
            </a:lvl5pPr>
            <a:lvl6pPr marL="1607123" indent="0">
              <a:buNone/>
              <a:defRPr sz="1000"/>
            </a:lvl6pPr>
            <a:lvl7pPr marL="1928546" indent="0">
              <a:buNone/>
              <a:defRPr sz="1000"/>
            </a:lvl7pPr>
            <a:lvl8pPr marL="2249971" indent="0">
              <a:buNone/>
              <a:defRPr sz="1000"/>
            </a:lvl8pPr>
            <a:lvl9pPr marL="2571396" indent="0">
              <a:buNone/>
              <a:defRPr sz="1000"/>
            </a:lvl9pPr>
          </a:lstStyle>
          <a:p>
            <a:pPr lvl="0"/>
            <a:r>
              <a:rPr lang="en-US" smtClean="0"/>
              <a:t>Click to edit Master text styles</a:t>
            </a:r>
          </a:p>
        </p:txBody>
      </p:sp>
    </p:spTree>
    <p:extLst>
      <p:ext uri="{BB962C8B-B14F-4D97-AF65-F5344CB8AC3E}">
        <p14:creationId xmlns:p14="http://schemas.microsoft.com/office/powerpoint/2010/main" val="2023563197"/>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3945" y="776885"/>
            <a:ext cx="4241602"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82704" y="776885"/>
            <a:ext cx="4241602"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5207697"/>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1883525"/>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22169034"/>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3752988"/>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9" y="273475"/>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9" y="1435448"/>
            <a:ext cx="3008189" cy="4690318"/>
          </a:xfrm>
        </p:spPr>
        <p:txBody>
          <a:bodyPr/>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Tree>
    <p:extLst>
      <p:ext uri="{BB962C8B-B14F-4D97-AF65-F5344CB8AC3E}">
        <p14:creationId xmlns:p14="http://schemas.microsoft.com/office/powerpoint/2010/main" val="1405803745"/>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A1BD68-40AB-EF41-9C05-D480451D8031}" type="datetimeFigureOut">
              <a:rPr lang="en-US" smtClean="0"/>
              <a:t>6/27/17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DEC2F-E64C-8C43-93A3-ACE98D3EEF67}" type="slidenum">
              <a:rPr lang="en-US" smtClean="0"/>
              <a:t>‹#›</a:t>
            </a:fld>
            <a:endParaRPr lang="en-US"/>
          </a:p>
        </p:txBody>
      </p:sp>
    </p:spTree>
    <p:extLst>
      <p:ext uri="{BB962C8B-B14F-4D97-AF65-F5344CB8AC3E}">
        <p14:creationId xmlns:p14="http://schemas.microsoft.com/office/powerpoint/2010/main" val="2718009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7"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7" y="612800"/>
            <a:ext cx="5486177" cy="4114354"/>
          </a:xfrm>
        </p:spPr>
        <p:txBody>
          <a:bodyPr/>
          <a:lstStyle>
            <a:lvl1pPr marL="0" indent="0">
              <a:buNone/>
              <a:defRPr sz="2200"/>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pPr lvl="0"/>
            <a:endParaRPr lang="en-US" noProof="0" smtClean="0">
              <a:sym typeface="Myriad Pro" charset="0"/>
            </a:endParaRPr>
          </a:p>
        </p:txBody>
      </p:sp>
      <p:sp>
        <p:nvSpPr>
          <p:cNvPr id="4" name="Text Placeholder 3"/>
          <p:cNvSpPr>
            <a:spLocks noGrp="1"/>
          </p:cNvSpPr>
          <p:nvPr>
            <p:ph type="body" sz="half" idx="2"/>
          </p:nvPr>
        </p:nvSpPr>
        <p:spPr>
          <a:xfrm>
            <a:off x="1792637" y="5367860"/>
            <a:ext cx="5486177" cy="804788"/>
          </a:xfrm>
        </p:spPr>
        <p:txBody>
          <a:bodyPr/>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Tree>
    <p:extLst>
      <p:ext uri="{BB962C8B-B14F-4D97-AF65-F5344CB8AC3E}">
        <p14:creationId xmlns:p14="http://schemas.microsoft.com/office/powerpoint/2010/main" val="405867873"/>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8683776"/>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7635" y="0"/>
            <a:ext cx="2214563" cy="479524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3945" y="0"/>
            <a:ext cx="6536531" cy="47952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3379354"/>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06" indent="0">
              <a:buNone/>
              <a:defRPr sz="1600">
                <a:solidFill>
                  <a:schemeClr val="tx1">
                    <a:tint val="75000"/>
                  </a:schemeClr>
                </a:solidFill>
              </a:defRPr>
            </a:lvl3pPr>
            <a:lvl4pPr marL="1371460" indent="0">
              <a:buNone/>
              <a:defRPr sz="1400">
                <a:solidFill>
                  <a:schemeClr val="tx1">
                    <a:tint val="75000"/>
                  </a:schemeClr>
                </a:solidFill>
              </a:defRPr>
            </a:lvl4pPr>
            <a:lvl5pPr marL="1828613" indent="0">
              <a:buNone/>
              <a:defRPr sz="1400">
                <a:solidFill>
                  <a:schemeClr val="tx1">
                    <a:tint val="75000"/>
                  </a:schemeClr>
                </a:solidFill>
              </a:defRPr>
            </a:lvl5pPr>
            <a:lvl6pPr marL="2285766" indent="0">
              <a:buNone/>
              <a:defRPr sz="1400">
                <a:solidFill>
                  <a:schemeClr val="tx1">
                    <a:tint val="75000"/>
                  </a:schemeClr>
                </a:solidFill>
              </a:defRPr>
            </a:lvl6pPr>
            <a:lvl7pPr marL="2742920" indent="0">
              <a:buNone/>
              <a:defRPr sz="1400">
                <a:solidFill>
                  <a:schemeClr val="tx1">
                    <a:tint val="75000"/>
                  </a:schemeClr>
                </a:solidFill>
              </a:defRPr>
            </a:lvl7pPr>
            <a:lvl8pPr marL="3200072" indent="0">
              <a:buNone/>
              <a:defRPr sz="1400">
                <a:solidFill>
                  <a:schemeClr val="tx1">
                    <a:tint val="75000"/>
                  </a:schemeClr>
                </a:solidFill>
              </a:defRPr>
            </a:lvl8pPr>
            <a:lvl9pPr marL="365722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A1BD68-40AB-EF41-9C05-D480451D8031}" type="datetimeFigureOut">
              <a:rPr lang="en-US" smtClean="0"/>
              <a:t>6/27/17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DEC2F-E64C-8C43-93A3-ACE98D3EEF67}" type="slidenum">
              <a:rPr lang="en-US" smtClean="0"/>
              <a:t>‹#›</a:t>
            </a:fld>
            <a:endParaRPr lang="en-US"/>
          </a:p>
        </p:txBody>
      </p:sp>
    </p:spTree>
    <p:extLst>
      <p:ext uri="{BB962C8B-B14F-4D97-AF65-F5344CB8AC3E}">
        <p14:creationId xmlns:p14="http://schemas.microsoft.com/office/powerpoint/2010/main" val="1523445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A1BD68-40AB-EF41-9C05-D480451D8031}" type="datetimeFigureOut">
              <a:rPr lang="en-US" smtClean="0"/>
              <a:t>6/27/17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DEC2F-E64C-8C43-93A3-ACE98D3EEF67}" type="slidenum">
              <a:rPr lang="en-US" smtClean="0"/>
              <a:t>‹#›</a:t>
            </a:fld>
            <a:endParaRPr lang="en-US"/>
          </a:p>
        </p:txBody>
      </p:sp>
    </p:spTree>
    <p:extLst>
      <p:ext uri="{BB962C8B-B14F-4D97-AF65-F5344CB8AC3E}">
        <p14:creationId xmlns:p14="http://schemas.microsoft.com/office/powerpoint/2010/main" val="4233595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A1BD68-40AB-EF41-9C05-D480451D8031}" type="datetimeFigureOut">
              <a:rPr lang="en-US" smtClean="0"/>
              <a:t>6/27/17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1DEC2F-E64C-8C43-93A3-ACE98D3EEF67}" type="slidenum">
              <a:rPr lang="en-US" smtClean="0"/>
              <a:t>‹#›</a:t>
            </a:fld>
            <a:endParaRPr lang="en-US"/>
          </a:p>
        </p:txBody>
      </p:sp>
    </p:spTree>
    <p:extLst>
      <p:ext uri="{BB962C8B-B14F-4D97-AF65-F5344CB8AC3E}">
        <p14:creationId xmlns:p14="http://schemas.microsoft.com/office/powerpoint/2010/main" val="3428986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A1BD68-40AB-EF41-9C05-D480451D8031}" type="datetimeFigureOut">
              <a:rPr lang="en-US" smtClean="0"/>
              <a:t>6/27/17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1DEC2F-E64C-8C43-93A3-ACE98D3EEF67}" type="slidenum">
              <a:rPr lang="en-US" smtClean="0"/>
              <a:t>‹#›</a:t>
            </a:fld>
            <a:endParaRPr lang="en-US"/>
          </a:p>
        </p:txBody>
      </p:sp>
    </p:spTree>
    <p:extLst>
      <p:ext uri="{BB962C8B-B14F-4D97-AF65-F5344CB8AC3E}">
        <p14:creationId xmlns:p14="http://schemas.microsoft.com/office/powerpoint/2010/main" val="2769796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A1BD68-40AB-EF41-9C05-D480451D8031}" type="datetimeFigureOut">
              <a:rPr lang="en-US" smtClean="0"/>
              <a:t>6/27/17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1DEC2F-E64C-8C43-93A3-ACE98D3EEF67}" type="slidenum">
              <a:rPr lang="en-US" smtClean="0"/>
              <a:t>‹#›</a:t>
            </a:fld>
            <a:endParaRPr lang="en-US"/>
          </a:p>
        </p:txBody>
      </p:sp>
    </p:spTree>
    <p:extLst>
      <p:ext uri="{BB962C8B-B14F-4D97-AF65-F5344CB8AC3E}">
        <p14:creationId xmlns:p14="http://schemas.microsoft.com/office/powerpoint/2010/main" val="3485730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A1BD68-40AB-EF41-9C05-D480451D8031}" type="datetimeFigureOut">
              <a:rPr lang="en-US" smtClean="0"/>
              <a:t>6/27/17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DEC2F-E64C-8C43-93A3-ACE98D3EEF67}" type="slidenum">
              <a:rPr lang="en-US" smtClean="0"/>
              <a:t>‹#›</a:t>
            </a:fld>
            <a:endParaRPr lang="en-US"/>
          </a:p>
        </p:txBody>
      </p:sp>
    </p:spTree>
    <p:extLst>
      <p:ext uri="{BB962C8B-B14F-4D97-AF65-F5344CB8AC3E}">
        <p14:creationId xmlns:p14="http://schemas.microsoft.com/office/powerpoint/2010/main" val="3669663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A1BD68-40AB-EF41-9C05-D480451D8031}" type="datetimeFigureOut">
              <a:rPr lang="en-US" smtClean="0"/>
              <a:t>6/27/17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DEC2F-E64C-8C43-93A3-ACE98D3EEF67}" type="slidenum">
              <a:rPr lang="en-US" smtClean="0"/>
              <a:t>‹#›</a:t>
            </a:fld>
            <a:endParaRPr lang="en-US"/>
          </a:p>
        </p:txBody>
      </p:sp>
    </p:spTree>
    <p:extLst>
      <p:ext uri="{BB962C8B-B14F-4D97-AF65-F5344CB8AC3E}">
        <p14:creationId xmlns:p14="http://schemas.microsoft.com/office/powerpoint/2010/main" val="37935078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0" tIns="45716" rIns="91430" bIns="4571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30" tIns="45716" rIns="91430"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30" tIns="45716" rIns="91430" bIns="45716" rtlCol="0" anchor="ctr"/>
          <a:lstStyle>
            <a:lvl1pPr algn="l">
              <a:defRPr sz="1200">
                <a:solidFill>
                  <a:schemeClr val="tx1">
                    <a:tint val="75000"/>
                  </a:schemeClr>
                </a:solidFill>
              </a:defRPr>
            </a:lvl1pPr>
          </a:lstStyle>
          <a:p>
            <a:fld id="{B3A1BD68-40AB-EF41-9C05-D480451D8031}" type="datetimeFigureOut">
              <a:rPr lang="en-US" smtClean="0"/>
              <a:t>6/27/17</a:t>
            </a:fld>
            <a:endParaRPr lang="en-US"/>
          </a:p>
        </p:txBody>
      </p:sp>
      <p:sp>
        <p:nvSpPr>
          <p:cNvPr id="5" name="Footer Placeholder 4"/>
          <p:cNvSpPr>
            <a:spLocks noGrp="1"/>
          </p:cNvSpPr>
          <p:nvPr>
            <p:ph type="ftr" sz="quarter" idx="3"/>
          </p:nvPr>
        </p:nvSpPr>
        <p:spPr>
          <a:xfrm>
            <a:off x="3124201" y="6356352"/>
            <a:ext cx="2895600" cy="365125"/>
          </a:xfrm>
          <a:prstGeom prst="rect">
            <a:avLst/>
          </a:prstGeom>
        </p:spPr>
        <p:txBody>
          <a:bodyPr vert="horz" lIns="91430" tIns="45716" rIns="91430" bIns="4571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30" tIns="45716" rIns="91430" bIns="45716" rtlCol="0" anchor="ctr"/>
          <a:lstStyle>
            <a:lvl1pPr algn="r">
              <a:defRPr sz="1200">
                <a:solidFill>
                  <a:schemeClr val="tx1">
                    <a:tint val="75000"/>
                  </a:schemeClr>
                </a:solidFill>
              </a:defRPr>
            </a:lvl1pPr>
          </a:lstStyle>
          <a:p>
            <a:fld id="{DC1DEC2F-E64C-8C43-93A3-ACE98D3EEF67}" type="slidenum">
              <a:rPr lang="en-US" smtClean="0"/>
              <a:t>‹#›</a:t>
            </a:fld>
            <a:endParaRPr lang="en-US"/>
          </a:p>
        </p:txBody>
      </p:sp>
    </p:spTree>
    <p:extLst>
      <p:ext uri="{BB962C8B-B14F-4D97-AF65-F5344CB8AC3E}">
        <p14:creationId xmlns:p14="http://schemas.microsoft.com/office/powerpoint/2010/main" val="3746668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154" rtl="0" eaLnBrk="1" latinLnBrk="0" hangingPunct="1">
        <a:spcBef>
          <a:spcPct val="0"/>
        </a:spcBef>
        <a:buNone/>
        <a:defRPr sz="4400" kern="1200">
          <a:solidFill>
            <a:schemeClr val="tx1"/>
          </a:solidFill>
          <a:latin typeface="+mj-lt"/>
          <a:ea typeface="+mj-ea"/>
          <a:cs typeface="+mj-cs"/>
        </a:defRPr>
      </a:lvl1pPr>
    </p:titleStyle>
    <p:bodyStyle>
      <a:lvl1pPr marL="342865" indent="-342865" algn="l" defTabSz="457154" rtl="0" eaLnBrk="1" latinLnBrk="0" hangingPunct="1">
        <a:spcBef>
          <a:spcPct val="20000"/>
        </a:spcBef>
        <a:buFont typeface="Arial"/>
        <a:buChar char="•"/>
        <a:defRPr sz="3200" kern="1200">
          <a:solidFill>
            <a:schemeClr val="tx1"/>
          </a:solidFill>
          <a:latin typeface="+mn-lt"/>
          <a:ea typeface="+mn-ea"/>
          <a:cs typeface="+mn-cs"/>
        </a:defRPr>
      </a:lvl1pPr>
      <a:lvl2pPr marL="742874" indent="-285722" algn="l" defTabSz="457154" rtl="0" eaLnBrk="1" latinLnBrk="0" hangingPunct="1">
        <a:spcBef>
          <a:spcPct val="20000"/>
        </a:spcBef>
        <a:buFont typeface="Arial"/>
        <a:buChar char="–"/>
        <a:defRPr sz="2800" kern="1200">
          <a:solidFill>
            <a:schemeClr val="tx1"/>
          </a:solidFill>
          <a:latin typeface="+mn-lt"/>
          <a:ea typeface="+mn-ea"/>
          <a:cs typeface="+mn-cs"/>
        </a:defRPr>
      </a:lvl2pPr>
      <a:lvl3pPr marL="1142883" indent="-228576" algn="l" defTabSz="457154" rtl="0" eaLnBrk="1" latinLnBrk="0" hangingPunct="1">
        <a:spcBef>
          <a:spcPct val="20000"/>
        </a:spcBef>
        <a:buFont typeface="Arial"/>
        <a:buChar char="•"/>
        <a:defRPr sz="2400" kern="1200">
          <a:solidFill>
            <a:schemeClr val="tx1"/>
          </a:solidFill>
          <a:latin typeface="+mn-lt"/>
          <a:ea typeface="+mn-ea"/>
          <a:cs typeface="+mn-cs"/>
        </a:defRPr>
      </a:lvl3pPr>
      <a:lvl4pPr marL="1600036" indent="-228576" algn="l" defTabSz="457154" rtl="0" eaLnBrk="1" latinLnBrk="0" hangingPunct="1">
        <a:spcBef>
          <a:spcPct val="20000"/>
        </a:spcBef>
        <a:buFont typeface="Arial"/>
        <a:buChar char="–"/>
        <a:defRPr sz="2000" kern="1200">
          <a:solidFill>
            <a:schemeClr val="tx1"/>
          </a:solidFill>
          <a:latin typeface="+mn-lt"/>
          <a:ea typeface="+mn-ea"/>
          <a:cs typeface="+mn-cs"/>
        </a:defRPr>
      </a:lvl4pPr>
      <a:lvl5pPr marL="2057190" indent="-228576" algn="l" defTabSz="457154" rtl="0" eaLnBrk="1" latinLnBrk="0" hangingPunct="1">
        <a:spcBef>
          <a:spcPct val="20000"/>
        </a:spcBef>
        <a:buFont typeface="Arial"/>
        <a:buChar char="»"/>
        <a:defRPr sz="2000" kern="1200">
          <a:solidFill>
            <a:schemeClr val="tx1"/>
          </a:solidFill>
          <a:latin typeface="+mn-lt"/>
          <a:ea typeface="+mn-ea"/>
          <a:cs typeface="+mn-cs"/>
        </a:defRPr>
      </a:lvl5pPr>
      <a:lvl6pPr marL="2514343" indent="-228576" algn="l" defTabSz="457154" rtl="0" eaLnBrk="1" latinLnBrk="0" hangingPunct="1">
        <a:spcBef>
          <a:spcPct val="20000"/>
        </a:spcBef>
        <a:buFont typeface="Arial"/>
        <a:buChar char="•"/>
        <a:defRPr sz="2000" kern="1200">
          <a:solidFill>
            <a:schemeClr val="tx1"/>
          </a:solidFill>
          <a:latin typeface="+mn-lt"/>
          <a:ea typeface="+mn-ea"/>
          <a:cs typeface="+mn-cs"/>
        </a:defRPr>
      </a:lvl6pPr>
      <a:lvl7pPr marL="2971496" indent="-228576" algn="l" defTabSz="457154" rtl="0" eaLnBrk="1" latinLnBrk="0" hangingPunct="1">
        <a:spcBef>
          <a:spcPct val="20000"/>
        </a:spcBef>
        <a:buFont typeface="Arial"/>
        <a:buChar char="•"/>
        <a:defRPr sz="2000" kern="1200">
          <a:solidFill>
            <a:schemeClr val="tx1"/>
          </a:solidFill>
          <a:latin typeface="+mn-lt"/>
          <a:ea typeface="+mn-ea"/>
          <a:cs typeface="+mn-cs"/>
        </a:defRPr>
      </a:lvl7pPr>
      <a:lvl8pPr marL="3428650" indent="-228576" algn="l" defTabSz="457154" rtl="0" eaLnBrk="1" latinLnBrk="0" hangingPunct="1">
        <a:spcBef>
          <a:spcPct val="20000"/>
        </a:spcBef>
        <a:buFont typeface="Arial"/>
        <a:buChar char="•"/>
        <a:defRPr sz="2000" kern="1200">
          <a:solidFill>
            <a:schemeClr val="tx1"/>
          </a:solidFill>
          <a:latin typeface="+mn-lt"/>
          <a:ea typeface="+mn-ea"/>
          <a:cs typeface="+mn-cs"/>
        </a:defRPr>
      </a:lvl8pPr>
      <a:lvl9pPr marL="3885802" indent="-228576" algn="l" defTabSz="45715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6" algn="l" defTabSz="457154" rtl="0" eaLnBrk="1" latinLnBrk="0" hangingPunct="1">
        <a:defRPr sz="1800" kern="1200">
          <a:solidFill>
            <a:schemeClr val="tx1"/>
          </a:solidFill>
          <a:latin typeface="+mn-lt"/>
          <a:ea typeface="+mn-ea"/>
          <a:cs typeface="+mn-cs"/>
        </a:defRPr>
      </a:lvl3pPr>
      <a:lvl4pPr marL="1371460" algn="l" defTabSz="457154" rtl="0" eaLnBrk="1" latinLnBrk="0" hangingPunct="1">
        <a:defRPr sz="1800" kern="1200">
          <a:solidFill>
            <a:schemeClr val="tx1"/>
          </a:solidFill>
          <a:latin typeface="+mn-lt"/>
          <a:ea typeface="+mn-ea"/>
          <a:cs typeface="+mn-cs"/>
        </a:defRPr>
      </a:lvl4pPr>
      <a:lvl5pPr marL="1828613" algn="l" defTabSz="457154" rtl="0" eaLnBrk="1" latinLnBrk="0" hangingPunct="1">
        <a:defRPr sz="1800" kern="1200">
          <a:solidFill>
            <a:schemeClr val="tx1"/>
          </a:solidFill>
          <a:latin typeface="+mn-lt"/>
          <a:ea typeface="+mn-ea"/>
          <a:cs typeface="+mn-cs"/>
        </a:defRPr>
      </a:lvl5pPr>
      <a:lvl6pPr marL="2285766" algn="l" defTabSz="457154" rtl="0" eaLnBrk="1" latinLnBrk="0" hangingPunct="1">
        <a:defRPr sz="1800" kern="1200">
          <a:solidFill>
            <a:schemeClr val="tx1"/>
          </a:solidFill>
          <a:latin typeface="+mn-lt"/>
          <a:ea typeface="+mn-ea"/>
          <a:cs typeface="+mn-cs"/>
        </a:defRPr>
      </a:lvl6pPr>
      <a:lvl7pPr marL="2742920" algn="l" defTabSz="457154" rtl="0" eaLnBrk="1" latinLnBrk="0" hangingPunct="1">
        <a:defRPr sz="1800" kern="1200">
          <a:solidFill>
            <a:schemeClr val="tx1"/>
          </a:solidFill>
          <a:latin typeface="+mn-lt"/>
          <a:ea typeface="+mn-ea"/>
          <a:cs typeface="+mn-cs"/>
        </a:defRPr>
      </a:lvl7pPr>
      <a:lvl8pPr marL="3200072" algn="l" defTabSz="457154" rtl="0" eaLnBrk="1" latinLnBrk="0" hangingPunct="1">
        <a:defRPr sz="1800" kern="1200">
          <a:solidFill>
            <a:schemeClr val="tx1"/>
          </a:solidFill>
          <a:latin typeface="+mn-lt"/>
          <a:ea typeface="+mn-ea"/>
          <a:cs typeface="+mn-cs"/>
        </a:defRPr>
      </a:lvl8pPr>
      <a:lvl9pPr marL="3657226" algn="l" defTabSz="4571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body" idx="1"/>
          </p:nvPr>
        </p:nvSpPr>
        <p:spPr bwMode="auto">
          <a:xfrm>
            <a:off x="133948" y="776885"/>
            <a:ext cx="8590359"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5713" tIns="35713" rIns="35713" bIns="35713" numCol="1" anchor="ctr" anchorCtr="0" compatLnSpc="1">
            <a:prstTxWarp prst="textNoShape">
              <a:avLst/>
            </a:prstTxWarp>
          </a:bodyPr>
          <a:lstStyle/>
          <a:p>
            <a:pPr lvl="0"/>
            <a:r>
              <a:rPr lang="en-US">
                <a:sym typeface="Myriad Pro" charset="0"/>
              </a:rPr>
              <a:t>Click to edit Master text styles</a:t>
            </a:r>
          </a:p>
          <a:p>
            <a:pPr lvl="1"/>
            <a:r>
              <a:rPr lang="en-US">
                <a:sym typeface="Myriad Pro" charset="0"/>
              </a:rPr>
              <a:t>Second level</a:t>
            </a:r>
          </a:p>
          <a:p>
            <a:pPr lvl="2"/>
            <a:r>
              <a:rPr lang="en-US">
                <a:sym typeface="Myriad Pro" charset="0"/>
              </a:rPr>
              <a:t>Third level</a:t>
            </a:r>
          </a:p>
          <a:p>
            <a:pPr lvl="3"/>
            <a:r>
              <a:rPr lang="en-US">
                <a:sym typeface="Myriad Pro" charset="0"/>
              </a:rPr>
              <a:t>Fourth level</a:t>
            </a:r>
          </a:p>
          <a:p>
            <a:pPr lvl="4"/>
            <a:r>
              <a:rPr lang="en-US">
                <a:sym typeface="Myriad Pro" charset="0"/>
              </a:rPr>
              <a:t>Fifth level</a:t>
            </a:r>
          </a:p>
        </p:txBody>
      </p:sp>
      <p:sp>
        <p:nvSpPr>
          <p:cNvPr id="2051" name="Rectangle 2"/>
          <p:cNvSpPr>
            <a:spLocks/>
          </p:cNvSpPr>
          <p:nvPr/>
        </p:nvSpPr>
        <p:spPr bwMode="auto">
          <a:xfrm>
            <a:off x="-8930" y="0"/>
            <a:ext cx="9152930" cy="678656"/>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algn="ctr" defTabSz="914306" fontAlgn="base">
              <a:spcBef>
                <a:spcPct val="0"/>
              </a:spcBef>
              <a:spcAft>
                <a:spcPct val="0"/>
              </a:spcAft>
            </a:pPr>
            <a:endParaRPr lang="en-US" sz="3000">
              <a:solidFill>
                <a:srgbClr val="000000"/>
              </a:solidFill>
              <a:latin typeface="Gill Sans" charset="0"/>
              <a:ea typeface="ヒラギノ角ゴ ProN W3" charset="0"/>
              <a:cs typeface="ヒラギノ角ゴ ProN W3" charset="0"/>
              <a:sym typeface="Gill Sans" charset="0"/>
            </a:endParaRPr>
          </a:p>
        </p:txBody>
      </p:sp>
      <p:sp>
        <p:nvSpPr>
          <p:cNvPr id="2052" name="Rectangle 3"/>
          <p:cNvSpPr>
            <a:spLocks noGrp="1" noChangeArrowheads="1"/>
          </p:cNvSpPr>
          <p:nvPr>
            <p:ph type="title"/>
          </p:nvPr>
        </p:nvSpPr>
        <p:spPr bwMode="auto">
          <a:xfrm>
            <a:off x="169664" y="0"/>
            <a:ext cx="8822531" cy="67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5713" tIns="35713" rIns="35713" bIns="35713" numCol="1" anchor="ctr" anchorCtr="0" compatLnSpc="1">
            <a:prstTxWarp prst="textNoShape">
              <a:avLst/>
            </a:prstTxWarp>
          </a:bodyPr>
          <a:lstStyle/>
          <a:p>
            <a:pPr lvl="0"/>
            <a:r>
              <a:rPr lang="en-US">
                <a:sym typeface="Myriad Pro" charset="0"/>
              </a:rPr>
              <a:t>Click to edit Master title style</a:t>
            </a:r>
          </a:p>
        </p:txBody>
      </p:sp>
      <p:sp>
        <p:nvSpPr>
          <p:cNvPr id="2053" name="Rectangle 4"/>
          <p:cNvSpPr>
            <a:spLocks/>
          </p:cNvSpPr>
          <p:nvPr/>
        </p:nvSpPr>
        <p:spPr bwMode="auto">
          <a:xfrm>
            <a:off x="-8930" y="6599039"/>
            <a:ext cx="9152930" cy="29468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algn="ctr" defTabSz="914306" fontAlgn="base">
              <a:spcBef>
                <a:spcPct val="0"/>
              </a:spcBef>
              <a:spcAft>
                <a:spcPct val="0"/>
              </a:spcAft>
            </a:pPr>
            <a:endParaRPr lang="en-US" sz="3000">
              <a:solidFill>
                <a:srgbClr val="000000"/>
              </a:solidFill>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4218542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hf hdr="0" ftr="0" dt="0"/>
  <p:txStyles>
    <p:titleStyle>
      <a:lvl1pPr algn="l" rtl="0" eaLnBrk="0" fontAlgn="base" hangingPunct="0">
        <a:spcBef>
          <a:spcPct val="0"/>
        </a:spcBef>
        <a:spcAft>
          <a:spcPct val="0"/>
        </a:spcAft>
        <a:defRPr sz="3700">
          <a:solidFill>
            <a:srgbClr val="79C7B1"/>
          </a:solidFill>
          <a:latin typeface="+mj-lt"/>
          <a:ea typeface="+mj-ea"/>
          <a:cs typeface="+mj-cs"/>
          <a:sym typeface="Myriad Pro" charset="0"/>
        </a:defRPr>
      </a:lvl1pPr>
      <a:lvl2pPr algn="l" rtl="0" eaLnBrk="0" fontAlgn="base" hangingPunct="0">
        <a:spcBef>
          <a:spcPct val="0"/>
        </a:spcBef>
        <a:spcAft>
          <a:spcPct val="0"/>
        </a:spcAft>
        <a:defRPr sz="3700">
          <a:solidFill>
            <a:srgbClr val="79C7B1"/>
          </a:solidFill>
          <a:latin typeface="Myriad Pro" charset="0"/>
          <a:ea typeface="ヒラギノ角ゴ ProN W3" charset="0"/>
          <a:cs typeface="ヒラギノ角ゴ ProN W3" charset="0"/>
          <a:sym typeface="Myriad Pro" charset="0"/>
        </a:defRPr>
      </a:lvl2pPr>
      <a:lvl3pPr algn="l" rtl="0" eaLnBrk="0" fontAlgn="base" hangingPunct="0">
        <a:spcBef>
          <a:spcPct val="0"/>
        </a:spcBef>
        <a:spcAft>
          <a:spcPct val="0"/>
        </a:spcAft>
        <a:defRPr sz="3700">
          <a:solidFill>
            <a:srgbClr val="79C7B1"/>
          </a:solidFill>
          <a:latin typeface="Myriad Pro" charset="0"/>
          <a:ea typeface="ヒラギノ角ゴ ProN W3" charset="0"/>
          <a:cs typeface="ヒラギノ角ゴ ProN W3" charset="0"/>
          <a:sym typeface="Myriad Pro" charset="0"/>
        </a:defRPr>
      </a:lvl3pPr>
      <a:lvl4pPr algn="l" rtl="0" eaLnBrk="0" fontAlgn="base" hangingPunct="0">
        <a:spcBef>
          <a:spcPct val="0"/>
        </a:spcBef>
        <a:spcAft>
          <a:spcPct val="0"/>
        </a:spcAft>
        <a:defRPr sz="3700">
          <a:solidFill>
            <a:srgbClr val="79C7B1"/>
          </a:solidFill>
          <a:latin typeface="Myriad Pro" charset="0"/>
          <a:ea typeface="ヒラギノ角ゴ ProN W3" charset="0"/>
          <a:cs typeface="ヒラギノ角ゴ ProN W3" charset="0"/>
          <a:sym typeface="Myriad Pro" charset="0"/>
        </a:defRPr>
      </a:lvl4pPr>
      <a:lvl5pPr algn="l" rtl="0" eaLnBrk="0" fontAlgn="base" hangingPunct="0">
        <a:spcBef>
          <a:spcPct val="0"/>
        </a:spcBef>
        <a:spcAft>
          <a:spcPct val="0"/>
        </a:spcAft>
        <a:defRPr sz="3700">
          <a:solidFill>
            <a:srgbClr val="79C7B1"/>
          </a:solidFill>
          <a:latin typeface="Myriad Pro" charset="0"/>
          <a:ea typeface="ヒラギノ角ゴ ProN W3" charset="0"/>
          <a:cs typeface="ヒラギノ角ゴ ProN W3" charset="0"/>
          <a:sym typeface="Myriad Pro" charset="0"/>
        </a:defRPr>
      </a:lvl5pPr>
      <a:lvl6pPr marL="321424" algn="l" rtl="0" fontAlgn="base">
        <a:spcBef>
          <a:spcPct val="0"/>
        </a:spcBef>
        <a:spcAft>
          <a:spcPct val="0"/>
        </a:spcAft>
        <a:defRPr sz="3700">
          <a:solidFill>
            <a:srgbClr val="79C7B1"/>
          </a:solidFill>
          <a:latin typeface="Myriad Pro" charset="0"/>
          <a:ea typeface="ヒラギノ角ゴ ProN W3" charset="0"/>
          <a:cs typeface="ヒラギノ角ゴ ProN W3" charset="0"/>
          <a:sym typeface="Myriad Pro" charset="0"/>
        </a:defRPr>
      </a:lvl6pPr>
      <a:lvl7pPr marL="642849" algn="l" rtl="0" fontAlgn="base">
        <a:spcBef>
          <a:spcPct val="0"/>
        </a:spcBef>
        <a:spcAft>
          <a:spcPct val="0"/>
        </a:spcAft>
        <a:defRPr sz="3700">
          <a:solidFill>
            <a:srgbClr val="79C7B1"/>
          </a:solidFill>
          <a:latin typeface="Myriad Pro" charset="0"/>
          <a:ea typeface="ヒラギノ角ゴ ProN W3" charset="0"/>
          <a:cs typeface="ヒラギノ角ゴ ProN W3" charset="0"/>
          <a:sym typeface="Myriad Pro" charset="0"/>
        </a:defRPr>
      </a:lvl7pPr>
      <a:lvl8pPr marL="964274" algn="l" rtl="0" fontAlgn="base">
        <a:spcBef>
          <a:spcPct val="0"/>
        </a:spcBef>
        <a:spcAft>
          <a:spcPct val="0"/>
        </a:spcAft>
        <a:defRPr sz="3700">
          <a:solidFill>
            <a:srgbClr val="79C7B1"/>
          </a:solidFill>
          <a:latin typeface="Myriad Pro" charset="0"/>
          <a:ea typeface="ヒラギノ角ゴ ProN W3" charset="0"/>
          <a:cs typeface="ヒラギノ角ゴ ProN W3" charset="0"/>
          <a:sym typeface="Myriad Pro" charset="0"/>
        </a:defRPr>
      </a:lvl8pPr>
      <a:lvl9pPr marL="1285697" algn="l" rtl="0" fontAlgn="base">
        <a:spcBef>
          <a:spcPct val="0"/>
        </a:spcBef>
        <a:spcAft>
          <a:spcPct val="0"/>
        </a:spcAft>
        <a:defRPr sz="3700">
          <a:solidFill>
            <a:srgbClr val="79C7B1"/>
          </a:solidFill>
          <a:latin typeface="Myriad Pro" charset="0"/>
          <a:ea typeface="ヒラギノ角ゴ ProN W3" charset="0"/>
          <a:cs typeface="ヒラギノ角ゴ ProN W3" charset="0"/>
          <a:sym typeface="Myriad Pro" charset="0"/>
        </a:defRPr>
      </a:lvl9pPr>
    </p:titleStyle>
    <p:bodyStyle>
      <a:lvl1pPr marL="589278" indent="-401780" algn="l" rtl="0" eaLnBrk="0" fontAlgn="base" hangingPunct="0">
        <a:spcBef>
          <a:spcPts val="1687"/>
        </a:spcBef>
        <a:spcAft>
          <a:spcPct val="0"/>
        </a:spcAft>
        <a:buSzPct val="171000"/>
        <a:buFont typeface="Myriad Pro" charset="0"/>
        <a:buChar char="•"/>
        <a:defRPr sz="3000">
          <a:solidFill>
            <a:schemeClr val="tx1"/>
          </a:solidFill>
          <a:latin typeface="+mn-lt"/>
          <a:ea typeface="+mn-ea"/>
          <a:cs typeface="+mn-cs"/>
          <a:sym typeface="Myriad Pro" charset="0"/>
        </a:defRPr>
      </a:lvl1pPr>
      <a:lvl2pPr marL="901774" indent="-401780" algn="l" rtl="0" eaLnBrk="0" fontAlgn="base" hangingPunct="0">
        <a:spcBef>
          <a:spcPts val="1687"/>
        </a:spcBef>
        <a:spcAft>
          <a:spcPct val="0"/>
        </a:spcAft>
        <a:buSzPct val="171000"/>
        <a:buFont typeface="Myriad Pro" charset="0"/>
        <a:buChar char="•"/>
        <a:defRPr sz="3000">
          <a:solidFill>
            <a:schemeClr val="tx1"/>
          </a:solidFill>
          <a:latin typeface="+mn-lt"/>
          <a:ea typeface="+mn-ea"/>
          <a:cs typeface="+mn-cs"/>
          <a:sym typeface="Myriad Pro" charset="0"/>
        </a:defRPr>
      </a:lvl2pPr>
      <a:lvl3pPr marL="1214270" indent="-401780" algn="l" rtl="0" eaLnBrk="0" fontAlgn="base" hangingPunct="0">
        <a:spcBef>
          <a:spcPts val="1687"/>
        </a:spcBef>
        <a:spcAft>
          <a:spcPct val="0"/>
        </a:spcAft>
        <a:buSzPct val="171000"/>
        <a:buFont typeface="Myriad Pro" charset="0"/>
        <a:buChar char="•"/>
        <a:defRPr sz="3000">
          <a:solidFill>
            <a:schemeClr val="tx1"/>
          </a:solidFill>
          <a:latin typeface="+mn-lt"/>
          <a:ea typeface="+mn-ea"/>
          <a:cs typeface="+mn-cs"/>
          <a:sym typeface="Myriad Pro" charset="0"/>
        </a:defRPr>
      </a:lvl3pPr>
      <a:lvl4pPr marL="1526766" indent="-401780" algn="l" rtl="0" eaLnBrk="0" fontAlgn="base" hangingPunct="0">
        <a:spcBef>
          <a:spcPts val="1687"/>
        </a:spcBef>
        <a:spcAft>
          <a:spcPct val="0"/>
        </a:spcAft>
        <a:buSzPct val="171000"/>
        <a:buFont typeface="Myriad Pro" charset="0"/>
        <a:buChar char="•"/>
        <a:defRPr sz="3000">
          <a:solidFill>
            <a:schemeClr val="tx1"/>
          </a:solidFill>
          <a:latin typeface="+mn-lt"/>
          <a:ea typeface="+mn-ea"/>
          <a:cs typeface="+mn-cs"/>
          <a:sym typeface="Myriad Pro" charset="0"/>
        </a:defRPr>
      </a:lvl4pPr>
      <a:lvl5pPr marL="1839262" indent="-401780" algn="l" rtl="0" eaLnBrk="0" fontAlgn="base" hangingPunct="0">
        <a:spcBef>
          <a:spcPts val="1687"/>
        </a:spcBef>
        <a:spcAft>
          <a:spcPct val="0"/>
        </a:spcAft>
        <a:buSzPct val="171000"/>
        <a:buFont typeface="Myriad Pro" charset="0"/>
        <a:buChar char="•"/>
        <a:defRPr sz="3000">
          <a:solidFill>
            <a:schemeClr val="tx1"/>
          </a:solidFill>
          <a:latin typeface="+mn-lt"/>
          <a:ea typeface="+mn-ea"/>
          <a:cs typeface="+mn-cs"/>
          <a:sym typeface="Myriad Pro" charset="0"/>
        </a:defRPr>
      </a:lvl5pPr>
      <a:lvl6pPr marL="2160686" indent="-401780" algn="l" rtl="0" fontAlgn="base">
        <a:spcBef>
          <a:spcPts val="1687"/>
        </a:spcBef>
        <a:spcAft>
          <a:spcPct val="0"/>
        </a:spcAft>
        <a:buSzPct val="171000"/>
        <a:buFont typeface="Myriad Pro" charset="0"/>
        <a:buChar char="•"/>
        <a:defRPr sz="3000">
          <a:solidFill>
            <a:schemeClr val="tx1"/>
          </a:solidFill>
          <a:latin typeface="+mn-lt"/>
          <a:ea typeface="+mn-ea"/>
          <a:cs typeface="+mn-cs"/>
          <a:sym typeface="Myriad Pro" charset="0"/>
        </a:defRPr>
      </a:lvl6pPr>
      <a:lvl7pPr marL="2482111" indent="-401780" algn="l" rtl="0" fontAlgn="base">
        <a:spcBef>
          <a:spcPts val="1687"/>
        </a:spcBef>
        <a:spcAft>
          <a:spcPct val="0"/>
        </a:spcAft>
        <a:buSzPct val="171000"/>
        <a:buFont typeface="Myriad Pro" charset="0"/>
        <a:buChar char="•"/>
        <a:defRPr sz="3000">
          <a:solidFill>
            <a:schemeClr val="tx1"/>
          </a:solidFill>
          <a:latin typeface="+mn-lt"/>
          <a:ea typeface="+mn-ea"/>
          <a:cs typeface="+mn-cs"/>
          <a:sym typeface="Myriad Pro" charset="0"/>
        </a:defRPr>
      </a:lvl7pPr>
      <a:lvl8pPr marL="2803535" indent="-401780" algn="l" rtl="0" fontAlgn="base">
        <a:spcBef>
          <a:spcPts val="1687"/>
        </a:spcBef>
        <a:spcAft>
          <a:spcPct val="0"/>
        </a:spcAft>
        <a:buSzPct val="171000"/>
        <a:buFont typeface="Myriad Pro" charset="0"/>
        <a:buChar char="•"/>
        <a:defRPr sz="3000">
          <a:solidFill>
            <a:schemeClr val="tx1"/>
          </a:solidFill>
          <a:latin typeface="+mn-lt"/>
          <a:ea typeface="+mn-ea"/>
          <a:cs typeface="+mn-cs"/>
          <a:sym typeface="Myriad Pro" charset="0"/>
        </a:defRPr>
      </a:lvl8pPr>
      <a:lvl9pPr marL="3124960" indent="-401780" algn="l" rtl="0" fontAlgn="base">
        <a:spcBef>
          <a:spcPts val="1687"/>
        </a:spcBef>
        <a:spcAft>
          <a:spcPct val="0"/>
        </a:spcAft>
        <a:buSzPct val="171000"/>
        <a:buFont typeface="Myriad Pro" charset="0"/>
        <a:buChar char="•"/>
        <a:defRPr sz="3000">
          <a:solidFill>
            <a:schemeClr val="tx1"/>
          </a:solidFill>
          <a:latin typeface="+mn-lt"/>
          <a:ea typeface="+mn-ea"/>
          <a:cs typeface="+mn-cs"/>
          <a:sym typeface="Myriad Pro" charset="0"/>
        </a:defRPr>
      </a:lvl9pPr>
    </p:bodyStyle>
    <p:otherStyle>
      <a:defPPr>
        <a:defRPr lang="en-US"/>
      </a:defPPr>
      <a:lvl1pPr marL="0" algn="l" defTabSz="321424" rtl="0" eaLnBrk="1" latinLnBrk="0" hangingPunct="1">
        <a:defRPr sz="1300" kern="1200">
          <a:solidFill>
            <a:schemeClr val="tx1"/>
          </a:solidFill>
          <a:latin typeface="+mn-lt"/>
          <a:ea typeface="+mn-ea"/>
          <a:cs typeface="+mn-cs"/>
        </a:defRPr>
      </a:lvl1pPr>
      <a:lvl2pPr marL="321424" algn="l" defTabSz="321424" rtl="0" eaLnBrk="1" latinLnBrk="0" hangingPunct="1">
        <a:defRPr sz="1300" kern="1200">
          <a:solidFill>
            <a:schemeClr val="tx1"/>
          </a:solidFill>
          <a:latin typeface="+mn-lt"/>
          <a:ea typeface="+mn-ea"/>
          <a:cs typeface="+mn-cs"/>
        </a:defRPr>
      </a:lvl2pPr>
      <a:lvl3pPr marL="642849" algn="l" defTabSz="321424" rtl="0" eaLnBrk="1" latinLnBrk="0" hangingPunct="1">
        <a:defRPr sz="1300" kern="1200">
          <a:solidFill>
            <a:schemeClr val="tx1"/>
          </a:solidFill>
          <a:latin typeface="+mn-lt"/>
          <a:ea typeface="+mn-ea"/>
          <a:cs typeface="+mn-cs"/>
        </a:defRPr>
      </a:lvl3pPr>
      <a:lvl4pPr marL="964274" algn="l" defTabSz="321424" rtl="0" eaLnBrk="1" latinLnBrk="0" hangingPunct="1">
        <a:defRPr sz="1300" kern="1200">
          <a:solidFill>
            <a:schemeClr val="tx1"/>
          </a:solidFill>
          <a:latin typeface="+mn-lt"/>
          <a:ea typeface="+mn-ea"/>
          <a:cs typeface="+mn-cs"/>
        </a:defRPr>
      </a:lvl4pPr>
      <a:lvl5pPr marL="1285697" algn="l" defTabSz="321424" rtl="0" eaLnBrk="1" latinLnBrk="0" hangingPunct="1">
        <a:defRPr sz="1300" kern="1200">
          <a:solidFill>
            <a:schemeClr val="tx1"/>
          </a:solidFill>
          <a:latin typeface="+mn-lt"/>
          <a:ea typeface="+mn-ea"/>
          <a:cs typeface="+mn-cs"/>
        </a:defRPr>
      </a:lvl5pPr>
      <a:lvl6pPr marL="1607123" algn="l" defTabSz="321424" rtl="0" eaLnBrk="1" latinLnBrk="0" hangingPunct="1">
        <a:defRPr sz="1300" kern="1200">
          <a:solidFill>
            <a:schemeClr val="tx1"/>
          </a:solidFill>
          <a:latin typeface="+mn-lt"/>
          <a:ea typeface="+mn-ea"/>
          <a:cs typeface="+mn-cs"/>
        </a:defRPr>
      </a:lvl6pPr>
      <a:lvl7pPr marL="1928546" algn="l" defTabSz="321424" rtl="0" eaLnBrk="1" latinLnBrk="0" hangingPunct="1">
        <a:defRPr sz="1300" kern="1200">
          <a:solidFill>
            <a:schemeClr val="tx1"/>
          </a:solidFill>
          <a:latin typeface="+mn-lt"/>
          <a:ea typeface="+mn-ea"/>
          <a:cs typeface="+mn-cs"/>
        </a:defRPr>
      </a:lvl7pPr>
      <a:lvl8pPr marL="2249971" algn="l" defTabSz="321424" rtl="0" eaLnBrk="1" latinLnBrk="0" hangingPunct="1">
        <a:defRPr sz="1300" kern="1200">
          <a:solidFill>
            <a:schemeClr val="tx1"/>
          </a:solidFill>
          <a:latin typeface="+mn-lt"/>
          <a:ea typeface="+mn-ea"/>
          <a:cs typeface="+mn-cs"/>
        </a:defRPr>
      </a:lvl8pPr>
      <a:lvl9pPr marL="2571396" algn="l" defTabSz="321424"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emf"/><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9.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0.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1.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2.emf"/></Relationships>
</file>

<file path=ppt/slides/_rels/slide3.xml.rels><?xml version="1.0" encoding="UTF-8" standalone="yes"?>
<Relationships xmlns="http://schemas.openxmlformats.org/package/2006/relationships"><Relationship Id="rId11" Type="http://schemas.openxmlformats.org/officeDocument/2006/relationships/image" Target="../media/image12.jpeg"/><Relationship Id="rId12" Type="http://schemas.openxmlformats.org/officeDocument/2006/relationships/image" Target="../media/image13.jpeg"/><Relationship Id="rId13" Type="http://schemas.openxmlformats.org/officeDocument/2006/relationships/image" Target="../media/image14.png"/><Relationship Id="rId14" Type="http://schemas.openxmlformats.org/officeDocument/2006/relationships/image" Target="../media/image15.jpeg"/><Relationship Id="rId15" Type="http://schemas.openxmlformats.org/officeDocument/2006/relationships/image" Target="../media/image16.jpeg"/><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 Id="rId9" Type="http://schemas.openxmlformats.org/officeDocument/2006/relationships/image" Target="../media/image10.jpeg"/><Relationship Id="rId10" Type="http://schemas.openxmlformats.org/officeDocument/2006/relationships/image" Target="../media/image1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3.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4.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1" Type="http://schemas.openxmlformats.org/officeDocument/2006/relationships/image" Target="../media/image12.jpeg"/><Relationship Id="rId12" Type="http://schemas.openxmlformats.org/officeDocument/2006/relationships/image" Target="../media/image13.jpeg"/><Relationship Id="rId13" Type="http://schemas.openxmlformats.org/officeDocument/2006/relationships/image" Target="../media/image14.png"/><Relationship Id="rId14" Type="http://schemas.openxmlformats.org/officeDocument/2006/relationships/image" Target="../media/image15.jpeg"/><Relationship Id="rId15" Type="http://schemas.openxmlformats.org/officeDocument/2006/relationships/image" Target="../media/image16.jpeg"/><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 Id="rId9" Type="http://schemas.openxmlformats.org/officeDocument/2006/relationships/image" Target="../media/image10.jpeg"/><Relationship Id="rId10" Type="http://schemas.openxmlformats.org/officeDocument/2006/relationships/image" Target="../media/image1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5.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5.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5.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6.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7.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1" Type="http://schemas.openxmlformats.org/officeDocument/2006/relationships/image" Target="../media/image12.jpeg"/><Relationship Id="rId12" Type="http://schemas.openxmlformats.org/officeDocument/2006/relationships/image" Target="../media/image13.jpeg"/><Relationship Id="rId13" Type="http://schemas.openxmlformats.org/officeDocument/2006/relationships/image" Target="../media/image14.png"/><Relationship Id="rId14" Type="http://schemas.openxmlformats.org/officeDocument/2006/relationships/image" Target="../media/image15.jpeg"/><Relationship Id="rId15" Type="http://schemas.openxmlformats.org/officeDocument/2006/relationships/image" Target="../media/image16.jpeg"/><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 Id="rId9" Type="http://schemas.openxmlformats.org/officeDocument/2006/relationships/image" Target="../media/image10.jpeg"/><Relationship Id="rId10" Type="http://schemas.openxmlformats.org/officeDocument/2006/relationships/image" Target="../media/image1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9.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jpeg"/><Relationship Id="rId8" Type="http://schemas.openxmlformats.org/officeDocument/2006/relationships/image" Target="../media/image22.jpeg"/><Relationship Id="rId9" Type="http://schemas.openxmlformats.org/officeDocument/2006/relationships/image" Target="../media/image23.jpeg"/><Relationship Id="rId10" Type="http://schemas.openxmlformats.org/officeDocument/2006/relationships/image" Target="../media/image24.jpe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0.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1.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2.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3.jp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jpeg"/><Relationship Id="rId8" Type="http://schemas.openxmlformats.org/officeDocument/2006/relationships/image" Target="../media/image22.jpeg"/><Relationship Id="rId9" Type="http://schemas.openxmlformats.org/officeDocument/2006/relationships/image" Target="../media/image23.jpeg"/><Relationship Id="rId10" Type="http://schemas.openxmlformats.org/officeDocument/2006/relationships/image" Target="../media/image24.jpe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jpeg"/><Relationship Id="rId8" Type="http://schemas.openxmlformats.org/officeDocument/2006/relationships/image" Target="../media/image22.jpeg"/><Relationship Id="rId9" Type="http://schemas.openxmlformats.org/officeDocument/2006/relationships/image" Target="../media/image23.jpeg"/><Relationship Id="rId10" Type="http://schemas.openxmlformats.org/officeDocument/2006/relationships/image" Target="../media/image24.jpe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59729"/>
            <a:ext cx="7772400" cy="1470025"/>
          </a:xfrm>
        </p:spPr>
        <p:txBody>
          <a:bodyPr>
            <a:normAutofit/>
          </a:bodyPr>
          <a:lstStyle/>
          <a:p>
            <a:r>
              <a:rPr lang="en-US" dirty="0" smtClean="0"/>
              <a:t>Can the science of induction save us from the next bat epidemic? </a:t>
            </a:r>
            <a:endParaRPr lang="en-US" dirty="0"/>
          </a:p>
        </p:txBody>
      </p:sp>
      <p:sp>
        <p:nvSpPr>
          <p:cNvPr id="3" name="Subtitle 2"/>
          <p:cNvSpPr>
            <a:spLocks noGrp="1"/>
          </p:cNvSpPr>
          <p:nvPr>
            <p:ph type="subTitle" idx="1"/>
          </p:nvPr>
        </p:nvSpPr>
        <p:spPr>
          <a:xfrm>
            <a:off x="1371600" y="5561773"/>
            <a:ext cx="6400800" cy="1752600"/>
          </a:xfrm>
        </p:spPr>
        <p:txBody>
          <a:bodyPr/>
          <a:lstStyle/>
          <a:p>
            <a:r>
              <a:rPr lang="en-US" dirty="0" smtClean="0"/>
              <a:t>Cognitive science matters for </a:t>
            </a:r>
            <a:r>
              <a:rPr lang="en-US" smtClean="0"/>
              <a:t>public health</a:t>
            </a:r>
            <a:endParaRPr lang="en-US" dirty="0"/>
          </a:p>
        </p:txBody>
      </p:sp>
      <p:pic>
        <p:nvPicPr>
          <p:cNvPr id="5" name="Picture 4" descr="Bat_Bo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431" y="2579213"/>
            <a:ext cx="2921173" cy="2921173"/>
          </a:xfrm>
          <a:prstGeom prst="rect">
            <a:avLst/>
          </a:prstGeom>
        </p:spPr>
      </p:pic>
    </p:spTree>
    <p:extLst>
      <p:ext uri="{BB962C8B-B14F-4D97-AF65-F5344CB8AC3E}">
        <p14:creationId xmlns:p14="http://schemas.microsoft.com/office/powerpoint/2010/main" val="33286469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p:txBody>
          <a:bodyPr/>
          <a:lstStyle/>
          <a:p>
            <a:r>
              <a:rPr lang="en-US">
                <a:latin typeface="Myriad Pro" charset="0"/>
                <a:ea typeface="ヒラギノ角ゴ ProN W3" charset="0"/>
                <a:cs typeface="ヒラギノ角ゴ ProN W3" charset="0"/>
              </a:rPr>
              <a:t>Experiment  </a:t>
            </a:r>
          </a:p>
        </p:txBody>
      </p:sp>
      <p:pic>
        <p:nvPicPr>
          <p:cNvPr id="113666" name="Picture 4" descr="111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4656" y="2464594"/>
            <a:ext cx="3000375" cy="28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7" name="Text Box 3"/>
          <p:cNvSpPr txBox="1">
            <a:spLocks noChangeArrowheads="1"/>
          </p:cNvSpPr>
          <p:nvPr/>
        </p:nvSpPr>
        <p:spPr bwMode="auto">
          <a:xfrm>
            <a:off x="1732359" y="1285875"/>
            <a:ext cx="5464969" cy="80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nchor="ct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a:spcBef>
                <a:spcPct val="50000"/>
              </a:spcBef>
            </a:pPr>
            <a:r>
              <a:rPr lang="en-US" sz="2800" dirty="0">
                <a:solidFill>
                  <a:schemeClr val="tx1"/>
                </a:solidFill>
                <a:latin typeface="Myriad Pro" charset="0"/>
              </a:rPr>
              <a:t>Incorrect, this one</a:t>
            </a:r>
          </a:p>
          <a:p>
            <a:pPr algn="ctr">
              <a:spcBef>
                <a:spcPct val="50000"/>
              </a:spcBef>
            </a:pPr>
            <a:r>
              <a:rPr lang="en-US" sz="2800" dirty="0">
                <a:solidFill>
                  <a:schemeClr val="tx1"/>
                </a:solidFill>
                <a:latin typeface="Myriad Pro" charset="0"/>
              </a:rPr>
              <a:t>Lives in Hole 2</a:t>
            </a:r>
          </a:p>
        </p:txBody>
      </p:sp>
    </p:spTree>
    <p:extLst>
      <p:ext uri="{BB962C8B-B14F-4D97-AF65-F5344CB8AC3E}">
        <p14:creationId xmlns:p14="http://schemas.microsoft.com/office/powerpoint/2010/main" val="33539804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p:txBody>
          <a:bodyPr/>
          <a:lstStyle/>
          <a:p>
            <a:r>
              <a:rPr lang="en-US">
                <a:latin typeface="Myriad Pro" charset="0"/>
                <a:ea typeface="ヒラギノ角ゴ ProN W3" charset="0"/>
                <a:cs typeface="ヒラギノ角ゴ ProN W3" charset="0"/>
              </a:rPr>
              <a:t>Memory Strength Results</a:t>
            </a:r>
          </a:p>
        </p:txBody>
      </p:sp>
      <p:sp>
        <p:nvSpPr>
          <p:cNvPr id="121858" name="TextBox 8"/>
          <p:cNvSpPr txBox="1">
            <a:spLocks noChangeArrowheads="1"/>
          </p:cNvSpPr>
          <p:nvPr/>
        </p:nvSpPr>
        <p:spPr bwMode="auto">
          <a:xfrm>
            <a:off x="607219" y="5732859"/>
            <a:ext cx="3536156" cy="38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2100">
                <a:latin typeface="Myriad Pro" charset="0"/>
                <a:cs typeface="Myriad Pro" charset="0"/>
              </a:rPr>
              <a:t>FDR Corrected p&lt; 0.05</a:t>
            </a:r>
          </a:p>
        </p:txBody>
      </p:sp>
      <p:pic>
        <p:nvPicPr>
          <p:cNvPr id="121860"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393032"/>
            <a:ext cx="3429000" cy="341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1" name="Picture 9" descr="Sustrecog.ai"/>
          <p:cNvPicPr>
            <a:picLocks noChangeAspect="1"/>
          </p:cNvPicPr>
          <p:nvPr/>
        </p:nvPicPr>
        <p:blipFill>
          <a:blip r:embed="rId4">
            <a:extLst>
              <a:ext uri="{28A0092B-C50C-407E-A947-70E740481C1C}">
                <a14:useLocalDpi xmlns:a14="http://schemas.microsoft.com/office/drawing/2010/main" val="0"/>
              </a:ext>
            </a:extLst>
          </a:blip>
          <a:srcRect l="12669" t="15710" r="30318" b="9436"/>
          <a:stretch>
            <a:fillRect/>
          </a:stretch>
        </p:blipFill>
        <p:spPr bwMode="auto">
          <a:xfrm>
            <a:off x="4464844" y="857250"/>
            <a:ext cx="4250531"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2" name="TextBox 10"/>
          <p:cNvSpPr txBox="1">
            <a:spLocks noChangeArrowheads="1"/>
          </p:cNvSpPr>
          <p:nvPr/>
        </p:nvSpPr>
        <p:spPr bwMode="auto">
          <a:xfrm rot="-5400000">
            <a:off x="2864756" y="2350182"/>
            <a:ext cx="2732484" cy="38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2100" dirty="0"/>
              <a:t>Memory Strength</a:t>
            </a:r>
          </a:p>
        </p:txBody>
      </p:sp>
      <p:sp>
        <p:nvSpPr>
          <p:cNvPr id="121863" name="TextBox 11"/>
          <p:cNvSpPr txBox="1">
            <a:spLocks noChangeArrowheads="1"/>
          </p:cNvSpPr>
          <p:nvPr/>
        </p:nvSpPr>
        <p:spPr bwMode="auto">
          <a:xfrm>
            <a:off x="5054203" y="4554141"/>
            <a:ext cx="2732484" cy="38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2100"/>
              <a:t>Trial Number</a:t>
            </a:r>
          </a:p>
        </p:txBody>
      </p:sp>
      <p:sp>
        <p:nvSpPr>
          <p:cNvPr id="121864" name="Rectangle 12"/>
          <p:cNvSpPr>
            <a:spLocks/>
          </p:cNvSpPr>
          <p:nvPr/>
        </p:nvSpPr>
        <p:spPr bwMode="auto">
          <a:xfrm>
            <a:off x="4572000" y="5304234"/>
            <a:ext cx="321469" cy="321469"/>
          </a:xfrm>
          <a:prstGeom prst="rect">
            <a:avLst/>
          </a:prstGeom>
          <a:solidFill>
            <a:srgbClr val="FF0000"/>
          </a:solidFill>
          <a:ln w="25400">
            <a:solidFill>
              <a:srgbClr val="000000"/>
            </a:solidFill>
            <a:round/>
            <a:headEnd/>
            <a:tailEnd/>
          </a:ln>
        </p:spPr>
        <p:txBody>
          <a:bodyPr lIns="64291" tIns="32146" rIns="64291" bIns="32146"/>
          <a:lstStyle/>
          <a:p>
            <a:endParaRPr lang="en-US"/>
          </a:p>
        </p:txBody>
      </p:sp>
      <p:sp>
        <p:nvSpPr>
          <p:cNvPr id="121865" name="Rectangle 13"/>
          <p:cNvSpPr>
            <a:spLocks/>
          </p:cNvSpPr>
          <p:nvPr/>
        </p:nvSpPr>
        <p:spPr bwMode="auto">
          <a:xfrm>
            <a:off x="4572000" y="5786437"/>
            <a:ext cx="321469" cy="321469"/>
          </a:xfrm>
          <a:prstGeom prst="rect">
            <a:avLst/>
          </a:prstGeom>
          <a:solidFill>
            <a:srgbClr val="008000"/>
          </a:solidFill>
          <a:ln w="25400">
            <a:solidFill>
              <a:srgbClr val="000000"/>
            </a:solidFill>
            <a:round/>
            <a:headEnd/>
            <a:tailEnd/>
          </a:ln>
        </p:spPr>
        <p:txBody>
          <a:bodyPr lIns="64291" tIns="32146" rIns="64291" bIns="32146"/>
          <a:lstStyle/>
          <a:p>
            <a:endParaRPr lang="en-US"/>
          </a:p>
        </p:txBody>
      </p:sp>
      <p:sp>
        <p:nvSpPr>
          <p:cNvPr id="121866" name="TextBox 14"/>
          <p:cNvSpPr txBox="1">
            <a:spLocks noChangeArrowheads="1"/>
          </p:cNvSpPr>
          <p:nvPr/>
        </p:nvSpPr>
        <p:spPr bwMode="auto">
          <a:xfrm>
            <a:off x="4947047" y="5250656"/>
            <a:ext cx="1553766" cy="38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2100"/>
              <a:t>Exception</a:t>
            </a:r>
          </a:p>
        </p:txBody>
      </p:sp>
      <p:sp>
        <p:nvSpPr>
          <p:cNvPr id="121867" name="TextBox 15"/>
          <p:cNvSpPr txBox="1">
            <a:spLocks noChangeArrowheads="1"/>
          </p:cNvSpPr>
          <p:nvPr/>
        </p:nvSpPr>
        <p:spPr bwMode="auto">
          <a:xfrm>
            <a:off x="4893469" y="5771928"/>
            <a:ext cx="2625328" cy="389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2100"/>
              <a:t>Rule-following item</a:t>
            </a:r>
          </a:p>
        </p:txBody>
      </p:sp>
    </p:spTree>
    <p:extLst>
      <p:ext uri="{BB962C8B-B14F-4D97-AF65-F5344CB8AC3E}">
        <p14:creationId xmlns:p14="http://schemas.microsoft.com/office/powerpoint/2010/main" val="22652030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projects looking at exceptions</a:t>
            </a:r>
            <a:endParaRPr lang="en-US" dirty="0"/>
          </a:p>
        </p:txBody>
      </p:sp>
      <p:sp>
        <p:nvSpPr>
          <p:cNvPr id="3" name="Content Placeholder 2"/>
          <p:cNvSpPr>
            <a:spLocks noGrp="1"/>
          </p:cNvSpPr>
          <p:nvPr>
            <p:ph idx="1"/>
          </p:nvPr>
        </p:nvSpPr>
        <p:spPr>
          <a:xfrm>
            <a:off x="0" y="4910280"/>
            <a:ext cx="8590359" cy="4018359"/>
          </a:xfrm>
        </p:spPr>
        <p:txBody>
          <a:bodyPr/>
          <a:lstStyle/>
          <a:p>
            <a:r>
              <a:rPr lang="en-US" sz="1700" dirty="0" smtClean="0"/>
              <a:t>Davis, Love, and Maddox (2009a) Memory &amp; Cognition </a:t>
            </a:r>
          </a:p>
          <a:p>
            <a:pPr lvl="2"/>
            <a:r>
              <a:rPr lang="en-US" sz="1700" dirty="0" smtClean="0"/>
              <a:t>Exceptions are difficult to individuate when they continuous features</a:t>
            </a:r>
          </a:p>
          <a:p>
            <a:r>
              <a:rPr lang="en-US" sz="1700" dirty="0" smtClean="0"/>
              <a:t>Davis, Love, and Maddox (2009b) Cognition </a:t>
            </a:r>
          </a:p>
          <a:p>
            <a:pPr lvl="2"/>
            <a:r>
              <a:rPr lang="en-US" sz="1700" dirty="0" smtClean="0"/>
              <a:t>Exceptions elicit orienting responses (SCR) but only after well-learned</a:t>
            </a:r>
          </a:p>
          <a:p>
            <a:r>
              <a:rPr lang="en-US" sz="1700" dirty="0" smtClean="0"/>
              <a:t>Davis, Love, and Maddox (2012) Learning &amp; Memory</a:t>
            </a:r>
          </a:p>
          <a:p>
            <a:pPr lvl="2"/>
            <a:r>
              <a:rPr lang="en-US" sz="1700" dirty="0" smtClean="0"/>
              <a:t>Older adults are impaired at learning exceptions</a:t>
            </a:r>
          </a:p>
          <a:p>
            <a:r>
              <a:rPr lang="en-US" sz="1700" dirty="0" smtClean="0"/>
              <a:t>Davis, Love, and Preston (2012a) Cerebral Cortex</a:t>
            </a:r>
            <a:endParaRPr lang="en-US" sz="1700" dirty="0"/>
          </a:p>
          <a:p>
            <a:pPr lvl="2"/>
            <a:r>
              <a:rPr lang="en-US" sz="1700" dirty="0" smtClean="0"/>
              <a:t>MTL activates more for exceptions</a:t>
            </a:r>
          </a:p>
          <a:p>
            <a:r>
              <a:rPr lang="en-US" sz="1700" dirty="0" smtClean="0"/>
              <a:t>Davis, Love, and Preston (2012b) JEP:LMC</a:t>
            </a:r>
          </a:p>
          <a:p>
            <a:pPr lvl="2"/>
            <a:r>
              <a:rPr lang="en-US" sz="1700" dirty="0" smtClean="0"/>
              <a:t>Conflict/uncertainty associated with exceptions activates a different sub region of MTL</a:t>
            </a:r>
          </a:p>
          <a:p>
            <a:r>
              <a:rPr lang="en-US" sz="1700" dirty="0" smtClean="0"/>
              <a:t>Davis, </a:t>
            </a:r>
            <a:r>
              <a:rPr lang="en-US" sz="1700" dirty="0" err="1" smtClean="0"/>
              <a:t>Xue</a:t>
            </a:r>
            <a:r>
              <a:rPr lang="en-US" sz="1700" dirty="0" smtClean="0"/>
              <a:t>, Love, Preston, and </a:t>
            </a:r>
            <a:r>
              <a:rPr lang="en-US" sz="1700" dirty="0" err="1" smtClean="0"/>
              <a:t>Poldrack</a:t>
            </a:r>
            <a:r>
              <a:rPr lang="en-US" sz="1700" dirty="0" smtClean="0"/>
              <a:t> (2014) J </a:t>
            </a:r>
            <a:r>
              <a:rPr lang="en-US" sz="1700" dirty="0" err="1" smtClean="0"/>
              <a:t>Neuroscie</a:t>
            </a:r>
            <a:endParaRPr lang="en-US" sz="1700" dirty="0" smtClean="0"/>
          </a:p>
          <a:p>
            <a:pPr lvl="2"/>
            <a:r>
              <a:rPr lang="en-US" sz="1700" dirty="0" smtClean="0"/>
              <a:t>Neural similarity space in MTL reflects psychological organization of categories containing exceptions</a:t>
            </a:r>
          </a:p>
          <a:p>
            <a:endParaRPr lang="en-US" sz="2200" dirty="0" smtClean="0"/>
          </a:p>
          <a:p>
            <a:pPr marL="187498" indent="0">
              <a:buNone/>
            </a:pPr>
            <a:endParaRPr lang="en-US" dirty="0" smtClean="0"/>
          </a:p>
          <a:p>
            <a:endParaRPr lang="en-US" dirty="0" smtClean="0"/>
          </a:p>
          <a:p>
            <a:pPr lvl="2"/>
            <a:endParaRPr lang="en-US" dirty="0" smtClean="0"/>
          </a:p>
          <a:p>
            <a:pPr marL="499994" lvl="1" indent="0">
              <a:buNone/>
            </a:pPr>
            <a:endParaRPr lang="en-US" dirty="0" smtClean="0"/>
          </a:p>
          <a:p>
            <a:endParaRPr lang="en-US" dirty="0"/>
          </a:p>
          <a:p>
            <a:endParaRPr lang="en-US" dirty="0" smtClean="0"/>
          </a:p>
          <a:p>
            <a:endParaRPr lang="en-US" dirty="0"/>
          </a:p>
          <a:p>
            <a:endParaRPr lang="en-US" dirty="0" smtClean="0"/>
          </a:p>
          <a:p>
            <a:r>
              <a:rPr lang="en-US" dirty="0" smtClean="0"/>
              <a:t>Every one used the bat analogy</a:t>
            </a:r>
            <a:endParaRPr lang="en-US" dirty="0"/>
          </a:p>
        </p:txBody>
      </p:sp>
    </p:spTree>
    <p:extLst>
      <p:ext uri="{BB962C8B-B14F-4D97-AF65-F5344CB8AC3E}">
        <p14:creationId xmlns:p14="http://schemas.microsoft.com/office/powerpoint/2010/main" val="2789613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projects looking at exceptions</a:t>
            </a:r>
            <a:endParaRPr lang="en-US" dirty="0"/>
          </a:p>
        </p:txBody>
      </p:sp>
      <p:sp>
        <p:nvSpPr>
          <p:cNvPr id="3" name="Content Placeholder 2"/>
          <p:cNvSpPr>
            <a:spLocks noGrp="1"/>
          </p:cNvSpPr>
          <p:nvPr>
            <p:ph idx="1"/>
          </p:nvPr>
        </p:nvSpPr>
        <p:spPr>
          <a:xfrm>
            <a:off x="0" y="4910280"/>
            <a:ext cx="8590359" cy="4018359"/>
          </a:xfrm>
        </p:spPr>
        <p:txBody>
          <a:bodyPr/>
          <a:lstStyle/>
          <a:p>
            <a:r>
              <a:rPr lang="en-US" sz="1700" dirty="0" smtClean="0"/>
              <a:t>Davis, Love, and Maddox (2009a) Memory &amp; Cognition </a:t>
            </a:r>
          </a:p>
          <a:p>
            <a:pPr lvl="2"/>
            <a:r>
              <a:rPr lang="en-US" sz="1700" dirty="0" smtClean="0"/>
              <a:t>Exceptions are difficult to individuate when they continuous features</a:t>
            </a:r>
          </a:p>
          <a:p>
            <a:r>
              <a:rPr lang="en-US" sz="1700" dirty="0" smtClean="0"/>
              <a:t>Davis, Love, and Maddox (2009b) Cognition </a:t>
            </a:r>
          </a:p>
          <a:p>
            <a:pPr lvl="2"/>
            <a:r>
              <a:rPr lang="en-US" sz="1700" dirty="0" smtClean="0"/>
              <a:t>Exceptions elicit orienting responses (SCR) but only after well-learned</a:t>
            </a:r>
          </a:p>
          <a:p>
            <a:r>
              <a:rPr lang="en-US" sz="1700" dirty="0" smtClean="0"/>
              <a:t>Davis, Love, and Maddox (2012) Learning &amp; Memory</a:t>
            </a:r>
          </a:p>
          <a:p>
            <a:pPr lvl="2"/>
            <a:r>
              <a:rPr lang="en-US" sz="1700" dirty="0" smtClean="0"/>
              <a:t>Older adults are impaired at learning exceptions</a:t>
            </a:r>
          </a:p>
          <a:p>
            <a:r>
              <a:rPr lang="en-US" sz="1700" dirty="0" smtClean="0"/>
              <a:t>Davis, Love, and Preston (2012a) Cerebral Cortex</a:t>
            </a:r>
            <a:endParaRPr lang="en-US" sz="1700" dirty="0"/>
          </a:p>
          <a:p>
            <a:pPr lvl="2"/>
            <a:r>
              <a:rPr lang="en-US" sz="1700" dirty="0" smtClean="0"/>
              <a:t>MTL activates more for exceptions</a:t>
            </a:r>
          </a:p>
          <a:p>
            <a:r>
              <a:rPr lang="en-US" sz="1700" dirty="0" smtClean="0"/>
              <a:t>Davis, Love, and Preston (2012b) JEP:LMC</a:t>
            </a:r>
          </a:p>
          <a:p>
            <a:pPr lvl="2"/>
            <a:r>
              <a:rPr lang="en-US" sz="1700" dirty="0" smtClean="0"/>
              <a:t>Conflict/uncertainty associated with exceptions activates a different sub region of MTL</a:t>
            </a:r>
          </a:p>
          <a:p>
            <a:r>
              <a:rPr lang="en-US" sz="1700" dirty="0" smtClean="0"/>
              <a:t>Davis, </a:t>
            </a:r>
            <a:r>
              <a:rPr lang="en-US" sz="1700" dirty="0" err="1" smtClean="0"/>
              <a:t>Xue</a:t>
            </a:r>
            <a:r>
              <a:rPr lang="en-US" sz="1700" dirty="0" smtClean="0"/>
              <a:t>, Love, Preston, and </a:t>
            </a:r>
            <a:r>
              <a:rPr lang="en-US" sz="1700" dirty="0" err="1" smtClean="0"/>
              <a:t>Poldrack</a:t>
            </a:r>
            <a:r>
              <a:rPr lang="en-US" sz="1700" dirty="0" smtClean="0"/>
              <a:t> (2014) J </a:t>
            </a:r>
            <a:r>
              <a:rPr lang="en-US" sz="1700" dirty="0" err="1" smtClean="0"/>
              <a:t>Neuroscie</a:t>
            </a:r>
            <a:endParaRPr lang="en-US" sz="1700" dirty="0" smtClean="0"/>
          </a:p>
          <a:p>
            <a:pPr lvl="2"/>
            <a:r>
              <a:rPr lang="en-US" sz="1700" dirty="0" smtClean="0"/>
              <a:t>Neural similarity space in MTL reflects psychological organization of categories containing exceptions</a:t>
            </a:r>
          </a:p>
          <a:p>
            <a:endParaRPr lang="en-US" sz="2200" dirty="0" smtClean="0"/>
          </a:p>
          <a:p>
            <a:pPr marL="187498" indent="0">
              <a:buNone/>
            </a:pPr>
            <a:endParaRPr lang="en-US" dirty="0" smtClean="0"/>
          </a:p>
          <a:p>
            <a:endParaRPr lang="en-US" dirty="0" smtClean="0"/>
          </a:p>
          <a:p>
            <a:pPr lvl="2"/>
            <a:endParaRPr lang="en-US" dirty="0" smtClean="0"/>
          </a:p>
          <a:p>
            <a:pPr marL="499994" lvl="1" indent="0">
              <a:buNone/>
            </a:pPr>
            <a:endParaRPr lang="en-US" dirty="0" smtClean="0"/>
          </a:p>
          <a:p>
            <a:endParaRPr lang="en-US" dirty="0"/>
          </a:p>
          <a:p>
            <a:endParaRPr lang="en-US" dirty="0" smtClean="0"/>
          </a:p>
          <a:p>
            <a:endParaRPr lang="en-US" dirty="0"/>
          </a:p>
          <a:p>
            <a:endParaRPr lang="en-US" dirty="0" smtClean="0"/>
          </a:p>
          <a:p>
            <a:r>
              <a:rPr lang="en-US" dirty="0" smtClean="0"/>
              <a:t>Every one used the bat analogy</a:t>
            </a:r>
            <a:endParaRPr lang="en-US" dirty="0"/>
          </a:p>
        </p:txBody>
      </p:sp>
      <p:sp>
        <p:nvSpPr>
          <p:cNvPr id="4" name="Rectangle 3"/>
          <p:cNvSpPr/>
          <p:nvPr/>
        </p:nvSpPr>
        <p:spPr>
          <a:xfrm rot="1363634">
            <a:off x="764080" y="2853948"/>
            <a:ext cx="7615852"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All used the bat analogy</a:t>
            </a:r>
            <a:endParaRPr lang="en-US" sz="5400" b="1" cap="none" spc="0"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8336904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 I a bat expert?</a:t>
            </a:r>
            <a:endParaRPr lang="en-US" dirty="0"/>
          </a:p>
        </p:txBody>
      </p:sp>
      <p:sp>
        <p:nvSpPr>
          <p:cNvPr id="3" name="Content Placeholder 2"/>
          <p:cNvSpPr>
            <a:spLocks noGrp="1"/>
          </p:cNvSpPr>
          <p:nvPr>
            <p:ph idx="1"/>
          </p:nvPr>
        </p:nvSpPr>
        <p:spPr>
          <a:xfrm>
            <a:off x="133948" y="1698797"/>
            <a:ext cx="8590359" cy="4018359"/>
          </a:xfrm>
        </p:spPr>
        <p:txBody>
          <a:bodyPr/>
          <a:lstStyle/>
          <a:p>
            <a:pPr marL="187498" indent="0">
              <a:buNone/>
            </a:pPr>
            <a:r>
              <a:rPr lang="en-US" dirty="0" smtClean="0"/>
              <a:t>Dear Dr. Davis,</a:t>
            </a:r>
          </a:p>
          <a:p>
            <a:pPr marL="187498" indent="0">
              <a:buNone/>
            </a:pPr>
            <a:r>
              <a:rPr lang="en-US" dirty="0" smtClean="0"/>
              <a:t>We have learned of your published research on bats. We would like to invite you to participate in our publishing program. In particular, we have in mind a new research or review article for a hardcover edited collection (by selected invitation only) tentatively entitled: </a:t>
            </a:r>
          </a:p>
          <a:p>
            <a:pPr marL="187498" indent="0">
              <a:buNone/>
            </a:pPr>
            <a:r>
              <a:rPr lang="en-US" b="1" dirty="0" smtClean="0"/>
              <a:t>Bats: Phylogeny and Evolutionary Insights, Conservation Strategies and Role in Disease Transmission</a:t>
            </a:r>
            <a:r>
              <a:rPr lang="en-US" dirty="0" smtClean="0"/>
              <a:t> </a:t>
            </a:r>
            <a:endParaRPr lang="en-US" dirty="0"/>
          </a:p>
        </p:txBody>
      </p:sp>
    </p:spTree>
    <p:extLst>
      <p:ext uri="{BB962C8B-B14F-4D97-AF65-F5344CB8AC3E}">
        <p14:creationId xmlns:p14="http://schemas.microsoft.com/office/powerpoint/2010/main" val="41949836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exception work generalize?</a:t>
            </a:r>
            <a:endParaRPr lang="en-US" dirty="0"/>
          </a:p>
        </p:txBody>
      </p:sp>
      <p:sp>
        <p:nvSpPr>
          <p:cNvPr id="3" name="Content Placeholder 2"/>
          <p:cNvSpPr>
            <a:spLocks noGrp="1"/>
          </p:cNvSpPr>
          <p:nvPr>
            <p:ph idx="1"/>
          </p:nvPr>
        </p:nvSpPr>
        <p:spPr>
          <a:xfrm>
            <a:off x="133948" y="1514415"/>
            <a:ext cx="8590359" cy="4018359"/>
          </a:xfrm>
        </p:spPr>
        <p:txBody>
          <a:bodyPr/>
          <a:lstStyle/>
          <a:p>
            <a:r>
              <a:rPr lang="en-US" dirty="0" smtClean="0"/>
              <a:t>Two things I wondered from the email:</a:t>
            </a:r>
          </a:p>
          <a:p>
            <a:pPr lvl="1"/>
            <a:r>
              <a:rPr lang="en-US" b="1" dirty="0" smtClean="0"/>
              <a:t>Does exception work generalize to actual bats?</a:t>
            </a:r>
          </a:p>
          <a:p>
            <a:pPr lvl="2"/>
            <a:r>
              <a:rPr lang="en-US" dirty="0" smtClean="0"/>
              <a:t>Or just about a particular (artificial) feature distribution?</a:t>
            </a:r>
          </a:p>
        </p:txBody>
      </p:sp>
    </p:spTree>
    <p:extLst>
      <p:ext uri="{BB962C8B-B14F-4D97-AF65-F5344CB8AC3E}">
        <p14:creationId xmlns:p14="http://schemas.microsoft.com/office/powerpoint/2010/main" val="11720150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exception work generalize?</a:t>
            </a:r>
            <a:endParaRPr lang="en-US" dirty="0"/>
          </a:p>
        </p:txBody>
      </p:sp>
      <p:sp>
        <p:nvSpPr>
          <p:cNvPr id="3" name="Content Placeholder 2"/>
          <p:cNvSpPr>
            <a:spLocks noGrp="1"/>
          </p:cNvSpPr>
          <p:nvPr>
            <p:ph idx="1"/>
          </p:nvPr>
        </p:nvSpPr>
        <p:spPr>
          <a:xfrm>
            <a:off x="133948" y="1514415"/>
            <a:ext cx="8590359" cy="4018359"/>
          </a:xfrm>
        </p:spPr>
        <p:txBody>
          <a:bodyPr/>
          <a:lstStyle/>
          <a:p>
            <a:r>
              <a:rPr lang="en-US" dirty="0" smtClean="0"/>
              <a:t>Two things I wondered from the email:</a:t>
            </a:r>
          </a:p>
          <a:p>
            <a:pPr lvl="1"/>
            <a:r>
              <a:rPr lang="en-US" b="1" dirty="0" smtClean="0"/>
              <a:t>Does exception work generalize to actual bats?</a:t>
            </a:r>
          </a:p>
          <a:p>
            <a:pPr lvl="2"/>
            <a:r>
              <a:rPr lang="en-US" dirty="0" smtClean="0"/>
              <a:t>Just about a particular (artificial) feature distribution?</a:t>
            </a:r>
          </a:p>
          <a:p>
            <a:pPr lvl="1"/>
            <a:r>
              <a:rPr lang="en-US" b="1" dirty="0" smtClean="0"/>
              <a:t>Does anyone in psychology </a:t>
            </a:r>
            <a:r>
              <a:rPr lang="en-US" b="1" i="1" dirty="0" smtClean="0"/>
              <a:t>really</a:t>
            </a:r>
            <a:r>
              <a:rPr lang="en-US" b="1" dirty="0" smtClean="0"/>
              <a:t> know how people reason about bats?</a:t>
            </a:r>
            <a:endParaRPr lang="en-US" b="1" dirty="0"/>
          </a:p>
          <a:p>
            <a:pPr lvl="2"/>
            <a:endParaRPr lang="en-US" dirty="0" smtClean="0"/>
          </a:p>
        </p:txBody>
      </p:sp>
    </p:spTree>
    <p:extLst>
      <p:ext uri="{BB962C8B-B14F-4D97-AF65-F5344CB8AC3E}">
        <p14:creationId xmlns:p14="http://schemas.microsoft.com/office/powerpoint/2010/main" val="27606271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Bats</a:t>
            </a:r>
            <a:endParaRPr lang="en-US" dirty="0"/>
          </a:p>
        </p:txBody>
      </p:sp>
      <p:sp>
        <p:nvSpPr>
          <p:cNvPr id="3" name="Content Placeholder 2"/>
          <p:cNvSpPr>
            <a:spLocks noGrp="1"/>
          </p:cNvSpPr>
          <p:nvPr>
            <p:ph idx="1"/>
          </p:nvPr>
        </p:nvSpPr>
        <p:spPr>
          <a:xfrm>
            <a:off x="133948" y="1962237"/>
            <a:ext cx="8590359" cy="4018359"/>
          </a:xfrm>
        </p:spPr>
        <p:txBody>
          <a:bodyPr/>
          <a:lstStyle/>
          <a:p>
            <a:r>
              <a:rPr lang="en-US" sz="2900" dirty="0" smtClean="0"/>
              <a:t>Why Bats are important:</a:t>
            </a:r>
          </a:p>
          <a:p>
            <a:pPr lvl="1"/>
            <a:r>
              <a:rPr lang="en-US" sz="2900" dirty="0" smtClean="0"/>
              <a:t>Reservoirs for medically significant </a:t>
            </a:r>
            <a:r>
              <a:rPr lang="en-US" sz="2900" dirty="0" err="1" smtClean="0"/>
              <a:t>zoonoses</a:t>
            </a:r>
            <a:r>
              <a:rPr lang="en-US" sz="2900" dirty="0" smtClean="0"/>
              <a:t>: </a:t>
            </a:r>
          </a:p>
          <a:p>
            <a:pPr lvl="2"/>
            <a:r>
              <a:rPr lang="en-US" sz="2900" dirty="0" smtClean="0"/>
              <a:t>Ebola, rabies, </a:t>
            </a:r>
            <a:r>
              <a:rPr lang="en-US" sz="2900" dirty="0" err="1" smtClean="0"/>
              <a:t>Nipah</a:t>
            </a:r>
            <a:r>
              <a:rPr lang="en-US" sz="2900" dirty="0" smtClean="0"/>
              <a:t>, </a:t>
            </a:r>
            <a:r>
              <a:rPr lang="en-US" sz="2900" dirty="0" err="1" smtClean="0"/>
              <a:t>Hendra</a:t>
            </a:r>
            <a:r>
              <a:rPr lang="en-US" sz="2900" dirty="0" smtClean="0"/>
              <a:t>, Marburg, etc.</a:t>
            </a:r>
          </a:p>
          <a:p>
            <a:pPr lvl="1"/>
            <a:r>
              <a:rPr lang="en-US" sz="2900" dirty="0" smtClean="0"/>
              <a:t>Bats play a critical role in ecosystems and </a:t>
            </a:r>
            <a:r>
              <a:rPr lang="en-US" sz="2900" i="1" dirty="0" smtClean="0"/>
              <a:t>disease prevention </a:t>
            </a:r>
          </a:p>
          <a:p>
            <a:pPr lvl="2"/>
            <a:r>
              <a:rPr lang="en-US" sz="2900" dirty="0" smtClean="0"/>
              <a:t>Regulate mosquito populations</a:t>
            </a:r>
          </a:p>
          <a:p>
            <a:pPr lvl="2"/>
            <a:r>
              <a:rPr lang="en-US" sz="2900" dirty="0" smtClean="0"/>
              <a:t>Pollinators:</a:t>
            </a:r>
          </a:p>
          <a:p>
            <a:pPr lvl="3"/>
            <a:r>
              <a:rPr lang="en-US" sz="2900" dirty="0" smtClean="0"/>
              <a:t>Cocoa, durian, mango, banana, guava, agave, etc.</a:t>
            </a:r>
          </a:p>
          <a:p>
            <a:pPr marL="499994" lvl="1" indent="0">
              <a:buNone/>
            </a:pPr>
            <a:endParaRPr lang="en-US" i="1" dirty="0"/>
          </a:p>
        </p:txBody>
      </p:sp>
    </p:spTree>
    <p:extLst>
      <p:ext uri="{BB962C8B-B14F-4D97-AF65-F5344CB8AC3E}">
        <p14:creationId xmlns:p14="http://schemas.microsoft.com/office/powerpoint/2010/main" val="33265804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Nature Paper (</a:t>
            </a:r>
            <a:r>
              <a:rPr lang="en-US" dirty="0" err="1" smtClean="0"/>
              <a:t>Olival</a:t>
            </a:r>
            <a:r>
              <a:rPr lang="en-US" dirty="0" smtClean="0"/>
              <a:t>, et al. 2017)</a:t>
            </a:r>
            <a:endParaRPr lang="en-US" dirty="0"/>
          </a:p>
        </p:txBody>
      </p:sp>
      <p:sp>
        <p:nvSpPr>
          <p:cNvPr id="3" name="Content Placeholder 2"/>
          <p:cNvSpPr>
            <a:spLocks noGrp="1"/>
          </p:cNvSpPr>
          <p:nvPr>
            <p:ph idx="1"/>
          </p:nvPr>
        </p:nvSpPr>
        <p:spPr>
          <a:xfrm>
            <a:off x="133948" y="776886"/>
            <a:ext cx="8590359" cy="2483120"/>
          </a:xfrm>
        </p:spPr>
        <p:txBody>
          <a:bodyPr/>
          <a:lstStyle/>
          <a:p>
            <a:r>
              <a:rPr lang="en-US" dirty="0" smtClean="0"/>
              <a:t>Bats  carry more </a:t>
            </a:r>
            <a:r>
              <a:rPr lang="en-US" dirty="0" err="1" smtClean="0"/>
              <a:t>zoonoses</a:t>
            </a:r>
            <a:r>
              <a:rPr lang="en-US" dirty="0" smtClean="0"/>
              <a:t> than other animals</a:t>
            </a:r>
          </a:p>
          <a:p>
            <a:r>
              <a:rPr lang="en-US" dirty="0" smtClean="0"/>
              <a:t>Researchers estimate up to 17 new </a:t>
            </a:r>
            <a:r>
              <a:rPr lang="en-US" dirty="0" err="1" smtClean="0"/>
              <a:t>zoonoses</a:t>
            </a:r>
            <a:r>
              <a:rPr lang="en-US" dirty="0" smtClean="0"/>
              <a:t> yet to be discovered in bats</a:t>
            </a:r>
          </a:p>
          <a:p>
            <a:r>
              <a:rPr lang="en-US" dirty="0" smtClean="0"/>
              <a:t>New regional pandemic risk is driven by bats</a:t>
            </a:r>
            <a:endParaRPr lang="en-US" dirty="0"/>
          </a:p>
        </p:txBody>
      </p:sp>
      <p:pic>
        <p:nvPicPr>
          <p:cNvPr id="4" name="Picture 3" descr="nature22975-f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5395" y="3184416"/>
            <a:ext cx="5397949" cy="3427270"/>
          </a:xfrm>
          <a:prstGeom prst="rect">
            <a:avLst/>
          </a:prstGeom>
        </p:spPr>
      </p:pic>
    </p:spTree>
    <p:extLst>
      <p:ext uri="{BB962C8B-B14F-4D97-AF65-F5344CB8AC3E}">
        <p14:creationId xmlns:p14="http://schemas.microsoft.com/office/powerpoint/2010/main" val="2482275617"/>
      </p:ext>
    </p:extLst>
  </p:cSld>
  <p:clrMapOvr>
    <a:masterClrMapping/>
  </p:clrMapOvr>
  <p:transition xmlns:p14="http://schemas.microsoft.com/office/powerpoint/2010/mai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Inductive Reasoning</a:t>
            </a:r>
            <a:endParaRPr lang="en-US" dirty="0"/>
          </a:p>
        </p:txBody>
      </p:sp>
      <p:sp>
        <p:nvSpPr>
          <p:cNvPr id="3" name="Content Placeholder 2"/>
          <p:cNvSpPr>
            <a:spLocks noGrp="1"/>
          </p:cNvSpPr>
          <p:nvPr>
            <p:ph idx="1"/>
          </p:nvPr>
        </p:nvSpPr>
        <p:spPr>
          <a:xfrm>
            <a:off x="133948" y="1678313"/>
            <a:ext cx="8590359" cy="4018359"/>
          </a:xfrm>
        </p:spPr>
        <p:txBody>
          <a:bodyPr/>
          <a:lstStyle/>
          <a:p>
            <a:r>
              <a:rPr lang="en-US" dirty="0" smtClean="0"/>
              <a:t>Inductive generalizations</a:t>
            </a:r>
          </a:p>
          <a:p>
            <a:pPr lvl="1"/>
            <a:r>
              <a:rPr lang="en-US" dirty="0" smtClean="0"/>
              <a:t>X is known to have property Y, how likely is Z to also have property Y?</a:t>
            </a:r>
          </a:p>
          <a:p>
            <a:r>
              <a:rPr lang="en-US" dirty="0" smtClean="0"/>
              <a:t>Inductive generalizations to/from bats?</a:t>
            </a:r>
          </a:p>
          <a:p>
            <a:pPr lvl="1"/>
            <a:r>
              <a:rPr lang="en-US" dirty="0" smtClean="0"/>
              <a:t>Bats are atypical and exceptions</a:t>
            </a:r>
          </a:p>
          <a:p>
            <a:pPr lvl="1"/>
            <a:r>
              <a:rPr lang="en-US" dirty="0" smtClean="0"/>
              <a:t>Using bird knowledge on bats can be very bad:</a:t>
            </a:r>
          </a:p>
          <a:p>
            <a:pPr lvl="2"/>
            <a:r>
              <a:rPr lang="en-US" dirty="0" smtClean="0"/>
              <a:t>Impact of wind farms</a:t>
            </a:r>
          </a:p>
          <a:p>
            <a:endParaRPr lang="en-US" dirty="0"/>
          </a:p>
        </p:txBody>
      </p:sp>
    </p:spTree>
    <p:extLst>
      <p:ext uri="{BB962C8B-B14F-4D97-AF65-F5344CB8AC3E}">
        <p14:creationId xmlns:p14="http://schemas.microsoft.com/office/powerpoint/2010/main" val="39413779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Lab</a:t>
            </a:r>
            <a:endParaRPr lang="en-US" dirty="0"/>
          </a:p>
        </p:txBody>
      </p:sp>
      <p:sp>
        <p:nvSpPr>
          <p:cNvPr id="3" name="Content Placeholder 2"/>
          <p:cNvSpPr>
            <a:spLocks noGrp="1"/>
          </p:cNvSpPr>
          <p:nvPr>
            <p:ph idx="1"/>
          </p:nvPr>
        </p:nvSpPr>
        <p:spPr/>
        <p:txBody>
          <a:bodyPr/>
          <a:lstStyle/>
          <a:p>
            <a:r>
              <a:rPr lang="en-US" dirty="0" smtClean="0"/>
              <a:t>Categories and concepts</a:t>
            </a:r>
          </a:p>
          <a:p>
            <a:pPr lvl="1"/>
            <a:r>
              <a:rPr lang="en-US" dirty="0" smtClean="0"/>
              <a:t>How do we learn to group objects to facilitate generalization?</a:t>
            </a:r>
          </a:p>
          <a:p>
            <a:pPr lvl="1"/>
            <a:r>
              <a:rPr lang="en-US" dirty="0" smtClean="0"/>
              <a:t>How does this grouping impact reasoning, memory, and judgments of typicality?</a:t>
            </a:r>
          </a:p>
          <a:p>
            <a:r>
              <a:rPr lang="en-US" dirty="0" smtClean="0"/>
              <a:t>Neuroscience-based approach</a:t>
            </a:r>
          </a:p>
          <a:p>
            <a:pPr marL="187496" indent="0">
              <a:buNone/>
            </a:pPr>
            <a:endParaRPr lang="en-US" dirty="0"/>
          </a:p>
        </p:txBody>
      </p:sp>
      <p:pic>
        <p:nvPicPr>
          <p:cNvPr id="4" name="Picture 3"/>
          <p:cNvPicPr>
            <a:picLocks noChangeAspect="1"/>
          </p:cNvPicPr>
          <p:nvPr/>
        </p:nvPicPr>
        <p:blipFill rotWithShape="1">
          <a:blip r:embed="rId2"/>
          <a:srcRect l="49883" r="6203"/>
          <a:stretch/>
        </p:blipFill>
        <p:spPr>
          <a:xfrm>
            <a:off x="2535675" y="4238985"/>
            <a:ext cx="3529457" cy="2296347"/>
          </a:xfrm>
          <a:prstGeom prst="rect">
            <a:avLst/>
          </a:prstGeom>
        </p:spPr>
      </p:pic>
    </p:spTree>
    <p:extLst>
      <p:ext uri="{BB962C8B-B14F-4D97-AF65-F5344CB8AC3E}">
        <p14:creationId xmlns:p14="http://schemas.microsoft.com/office/powerpoint/2010/main" val="42860058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Category Typicality Effects</a:t>
            </a:r>
            <a:endParaRPr lang="en-US" dirty="0"/>
          </a:p>
        </p:txBody>
      </p:sp>
      <p:sp>
        <p:nvSpPr>
          <p:cNvPr id="3" name="Content Placeholder 2"/>
          <p:cNvSpPr>
            <a:spLocks noGrp="1"/>
          </p:cNvSpPr>
          <p:nvPr>
            <p:ph idx="1"/>
          </p:nvPr>
        </p:nvSpPr>
        <p:spPr>
          <a:xfrm>
            <a:off x="133948" y="1648800"/>
            <a:ext cx="8590359" cy="4018359"/>
          </a:xfrm>
        </p:spPr>
        <p:txBody>
          <a:bodyPr/>
          <a:lstStyle/>
          <a:p>
            <a:r>
              <a:rPr lang="en-US" dirty="0" smtClean="0"/>
              <a:t>Which </a:t>
            </a:r>
            <a:r>
              <a:rPr lang="en-US" dirty="0"/>
              <a:t>is the stronger argument?</a:t>
            </a:r>
          </a:p>
          <a:p>
            <a:pPr lvl="1"/>
            <a:r>
              <a:rPr lang="en-US" dirty="0" smtClean="0"/>
              <a:t>(A) Bats have an aortic arch therefore all mammals have an aortic arch </a:t>
            </a:r>
          </a:p>
          <a:p>
            <a:pPr lvl="1"/>
            <a:r>
              <a:rPr lang="en-US" dirty="0" smtClean="0"/>
              <a:t>(B) Dogs have an aortic arch therefore all mammals have an aortic arch</a:t>
            </a:r>
          </a:p>
          <a:p>
            <a:pPr lvl="1"/>
            <a:endParaRPr lang="en-US" dirty="0"/>
          </a:p>
        </p:txBody>
      </p:sp>
    </p:spTree>
    <p:extLst>
      <p:ext uri="{BB962C8B-B14F-4D97-AF65-F5344CB8AC3E}">
        <p14:creationId xmlns:p14="http://schemas.microsoft.com/office/powerpoint/2010/main" val="1842989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Category Typicality Effects</a:t>
            </a:r>
            <a:endParaRPr lang="en-US" dirty="0"/>
          </a:p>
        </p:txBody>
      </p:sp>
      <p:sp>
        <p:nvSpPr>
          <p:cNvPr id="3" name="Content Placeholder 2"/>
          <p:cNvSpPr>
            <a:spLocks noGrp="1"/>
          </p:cNvSpPr>
          <p:nvPr>
            <p:ph idx="1"/>
          </p:nvPr>
        </p:nvSpPr>
        <p:spPr>
          <a:xfrm>
            <a:off x="114102" y="1825592"/>
            <a:ext cx="8590359" cy="4018359"/>
          </a:xfrm>
        </p:spPr>
        <p:txBody>
          <a:bodyPr/>
          <a:lstStyle/>
          <a:p>
            <a:r>
              <a:rPr lang="en-US" sz="2800" dirty="0"/>
              <a:t>Which is the stronger argument</a:t>
            </a:r>
            <a:r>
              <a:rPr lang="en-US" sz="2800" dirty="0" smtClean="0"/>
              <a:t>?</a:t>
            </a:r>
          </a:p>
          <a:p>
            <a:pPr lvl="1"/>
            <a:r>
              <a:rPr lang="en-US" sz="2800" dirty="0" smtClean="0"/>
              <a:t>(A) Bats have an aortic arch therefore all mammals have an aortic arch </a:t>
            </a:r>
          </a:p>
          <a:p>
            <a:pPr lvl="1"/>
            <a:r>
              <a:rPr lang="en-US" sz="2800" b="1" dirty="0" smtClean="0"/>
              <a:t>(B) Dogs have an aortic arch therefore all mammals have an aortic arch</a:t>
            </a:r>
          </a:p>
          <a:p>
            <a:pPr lvl="2"/>
            <a:r>
              <a:rPr lang="en-US" sz="2800" dirty="0" smtClean="0"/>
              <a:t>Generally people pick B</a:t>
            </a:r>
          </a:p>
          <a:p>
            <a:pPr lvl="1"/>
            <a:r>
              <a:rPr lang="en-US" sz="2800" dirty="0" smtClean="0"/>
              <a:t>Is being an exception different from </a:t>
            </a:r>
            <a:r>
              <a:rPr lang="en-US" sz="2800" dirty="0" err="1" smtClean="0"/>
              <a:t>atypicality</a:t>
            </a:r>
            <a:r>
              <a:rPr lang="en-US" sz="2800" dirty="0" smtClean="0"/>
              <a:t>?</a:t>
            </a:r>
          </a:p>
          <a:p>
            <a:pPr lvl="2"/>
            <a:r>
              <a:rPr lang="en-US" sz="2800" dirty="0" smtClean="0"/>
              <a:t>Inductive support to/from other categories?</a:t>
            </a:r>
          </a:p>
          <a:p>
            <a:pPr lvl="1"/>
            <a:endParaRPr lang="en-US" dirty="0"/>
          </a:p>
        </p:txBody>
      </p:sp>
    </p:spTree>
    <p:extLst>
      <p:ext uri="{BB962C8B-B14F-4D97-AF65-F5344CB8AC3E}">
        <p14:creationId xmlns:p14="http://schemas.microsoft.com/office/powerpoint/2010/main" val="7307027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1</a:t>
            </a:r>
            <a:endParaRPr lang="en-US" dirty="0"/>
          </a:p>
        </p:txBody>
      </p:sp>
      <p:sp>
        <p:nvSpPr>
          <p:cNvPr id="3" name="Content Placeholder 2"/>
          <p:cNvSpPr>
            <a:spLocks noGrp="1"/>
          </p:cNvSpPr>
          <p:nvPr>
            <p:ph idx="1"/>
          </p:nvPr>
        </p:nvSpPr>
        <p:spPr>
          <a:xfrm>
            <a:off x="133948" y="1616850"/>
            <a:ext cx="8590359" cy="4018359"/>
          </a:xfrm>
        </p:spPr>
        <p:txBody>
          <a:bodyPr/>
          <a:lstStyle/>
          <a:p>
            <a:r>
              <a:rPr lang="en-US" dirty="0" smtClean="0"/>
              <a:t>Q1 Are bats treated like atypical category members?</a:t>
            </a:r>
          </a:p>
          <a:p>
            <a:pPr lvl="1"/>
            <a:r>
              <a:rPr lang="en-US" dirty="0" smtClean="0"/>
              <a:t>Lower generalization from bats to other mammals (and vice versa)</a:t>
            </a:r>
          </a:p>
        </p:txBody>
      </p:sp>
    </p:spTree>
    <p:extLst>
      <p:ext uri="{BB962C8B-B14F-4D97-AF65-F5344CB8AC3E}">
        <p14:creationId xmlns:p14="http://schemas.microsoft.com/office/powerpoint/2010/main" val="1850444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1</a:t>
            </a:r>
            <a:endParaRPr lang="en-US" dirty="0"/>
          </a:p>
        </p:txBody>
      </p:sp>
      <p:sp>
        <p:nvSpPr>
          <p:cNvPr id="3" name="Content Placeholder 2"/>
          <p:cNvSpPr>
            <a:spLocks noGrp="1"/>
          </p:cNvSpPr>
          <p:nvPr>
            <p:ph idx="1"/>
          </p:nvPr>
        </p:nvSpPr>
        <p:spPr>
          <a:xfrm>
            <a:off x="133948" y="1616850"/>
            <a:ext cx="8590359" cy="4018359"/>
          </a:xfrm>
        </p:spPr>
        <p:txBody>
          <a:bodyPr/>
          <a:lstStyle/>
          <a:p>
            <a:r>
              <a:rPr lang="en-US" dirty="0" smtClean="0"/>
              <a:t>Q1 Are bats treated like atypical category members?</a:t>
            </a:r>
          </a:p>
          <a:p>
            <a:pPr lvl="1"/>
            <a:r>
              <a:rPr lang="en-US" dirty="0" smtClean="0"/>
              <a:t>Lower generalization from bats to other mammals (and vice versa)</a:t>
            </a:r>
          </a:p>
          <a:p>
            <a:r>
              <a:rPr lang="en-US" dirty="0" smtClean="0"/>
              <a:t>Q2 Are bats not merely atypical but also treated like the category they resemble?</a:t>
            </a:r>
          </a:p>
          <a:p>
            <a:pPr lvl="1"/>
            <a:r>
              <a:rPr lang="en-US" dirty="0" smtClean="0"/>
              <a:t>Greater generalization of facts from birds to bats (and vice versa)?</a:t>
            </a:r>
          </a:p>
        </p:txBody>
      </p:sp>
    </p:spTree>
    <p:extLst>
      <p:ext uri="{BB962C8B-B14F-4D97-AF65-F5344CB8AC3E}">
        <p14:creationId xmlns:p14="http://schemas.microsoft.com/office/powerpoint/2010/main" val="19702938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1</a:t>
            </a:r>
            <a:endParaRPr lang="en-US" dirty="0"/>
          </a:p>
        </p:txBody>
      </p:sp>
      <p:sp>
        <p:nvSpPr>
          <p:cNvPr id="3" name="Content Placeholder 2"/>
          <p:cNvSpPr>
            <a:spLocks noGrp="1"/>
          </p:cNvSpPr>
          <p:nvPr>
            <p:ph idx="1"/>
          </p:nvPr>
        </p:nvSpPr>
        <p:spPr>
          <a:xfrm>
            <a:off x="133948" y="1616850"/>
            <a:ext cx="8590359" cy="4018359"/>
          </a:xfrm>
        </p:spPr>
        <p:txBody>
          <a:bodyPr/>
          <a:lstStyle/>
          <a:p>
            <a:r>
              <a:rPr lang="en-US" dirty="0" smtClean="0"/>
              <a:t>Q1 Are bats treated like atypical category members?</a:t>
            </a:r>
          </a:p>
          <a:p>
            <a:pPr lvl="1"/>
            <a:r>
              <a:rPr lang="en-US" dirty="0" smtClean="0"/>
              <a:t>Lower generalization from bats to other mammals (and vice versa)</a:t>
            </a:r>
          </a:p>
          <a:p>
            <a:r>
              <a:rPr lang="en-US" dirty="0" smtClean="0"/>
              <a:t>Q2 Are bats not merely atypical but also treated like the category they resemble?</a:t>
            </a:r>
          </a:p>
          <a:p>
            <a:pPr lvl="1"/>
            <a:r>
              <a:rPr lang="en-US" dirty="0" smtClean="0"/>
              <a:t>Greater generalization of facts from birds to bats (and vice versa)?</a:t>
            </a:r>
          </a:p>
          <a:p>
            <a:r>
              <a:rPr lang="en-US" dirty="0" smtClean="0"/>
              <a:t>Q3 Do people differ in generalization of internal and external traits across categories (birds and mammals)?</a:t>
            </a:r>
          </a:p>
        </p:txBody>
      </p:sp>
    </p:spTree>
    <p:extLst>
      <p:ext uri="{BB962C8B-B14F-4D97-AF65-F5344CB8AC3E}">
        <p14:creationId xmlns:p14="http://schemas.microsoft.com/office/powerpoint/2010/main" val="39177913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t>
            </a:r>
            <a:endParaRPr lang="en-US" dirty="0"/>
          </a:p>
        </p:txBody>
      </p:sp>
      <p:sp>
        <p:nvSpPr>
          <p:cNvPr id="3" name="Content Placeholder 2"/>
          <p:cNvSpPr>
            <a:spLocks noGrp="1"/>
          </p:cNvSpPr>
          <p:nvPr>
            <p:ph idx="1"/>
          </p:nvPr>
        </p:nvSpPr>
        <p:spPr>
          <a:xfrm>
            <a:off x="133948" y="1967405"/>
            <a:ext cx="8590359" cy="4018359"/>
          </a:xfrm>
        </p:spPr>
        <p:txBody>
          <a:bodyPr/>
          <a:lstStyle/>
          <a:p>
            <a:r>
              <a:rPr lang="en-US" dirty="0" smtClean="0"/>
              <a:t>Four premise categories:</a:t>
            </a:r>
          </a:p>
          <a:p>
            <a:pPr lvl="1"/>
            <a:r>
              <a:rPr lang="en-US" dirty="0" smtClean="0"/>
              <a:t>Hedgehog, bat, mammals, and birds</a:t>
            </a:r>
          </a:p>
          <a:p>
            <a:r>
              <a:rPr lang="en-US" dirty="0" smtClean="0"/>
              <a:t>Conclusion categories:</a:t>
            </a:r>
          </a:p>
          <a:p>
            <a:pPr lvl="1"/>
            <a:r>
              <a:rPr lang="en-US" dirty="0" smtClean="0"/>
              <a:t>Dog, robin, bat, and ostrich</a:t>
            </a:r>
          </a:p>
          <a:p>
            <a:r>
              <a:rPr lang="en-US" dirty="0" smtClean="0"/>
              <a:t>External: </a:t>
            </a:r>
            <a:r>
              <a:rPr lang="en-US" sz="2200" i="1" dirty="0" smtClean="0">
                <a:solidFill>
                  <a:srgbClr val="000000"/>
                </a:solidFill>
                <a:latin typeface="Lucida Grande"/>
                <a:ea typeface="Lucida Grande"/>
                <a:cs typeface="Lucida Grande"/>
              </a:rPr>
              <a:t>“Imagine </a:t>
            </a:r>
            <a:r>
              <a:rPr lang="en-US" sz="2200" i="1" dirty="0">
                <a:solidFill>
                  <a:srgbClr val="000000"/>
                </a:solidFill>
                <a:latin typeface="Lucida Grande"/>
                <a:ea typeface="Lucida Grande"/>
                <a:cs typeface="Lucida Grande"/>
              </a:rPr>
              <a:t>that scientists discover a new feeding behavior, </a:t>
            </a:r>
            <a:r>
              <a:rPr lang="en-US" sz="2200" i="1" dirty="0" err="1">
                <a:solidFill>
                  <a:srgbClr val="000000"/>
                </a:solidFill>
                <a:latin typeface="Lucida Grande"/>
                <a:ea typeface="Lucida Grande"/>
                <a:cs typeface="Lucida Grande"/>
              </a:rPr>
              <a:t>plankalating</a:t>
            </a:r>
            <a:r>
              <a:rPr lang="en-US" sz="2200" i="1" dirty="0">
                <a:solidFill>
                  <a:srgbClr val="000000"/>
                </a:solidFill>
                <a:latin typeface="Lucida Grande"/>
                <a:ea typeface="Lucida Grande"/>
                <a:cs typeface="Lucida Grande"/>
              </a:rPr>
              <a:t>, in mammals. How probable (1-100) is it that this behavior occurs in</a:t>
            </a:r>
            <a:r>
              <a:rPr lang="en-US" sz="2200" i="1" dirty="0" smtClean="0">
                <a:solidFill>
                  <a:srgbClr val="000000"/>
                </a:solidFill>
                <a:latin typeface="Lucida Grande"/>
                <a:ea typeface="Lucida Grande"/>
                <a:cs typeface="Lucida Grande"/>
              </a:rPr>
              <a:t>:”</a:t>
            </a:r>
          </a:p>
          <a:p>
            <a:pPr lvl="0"/>
            <a:r>
              <a:rPr lang="en-US" dirty="0" smtClean="0">
                <a:solidFill>
                  <a:srgbClr val="000000"/>
                </a:solidFill>
              </a:rPr>
              <a:t>Internal: </a:t>
            </a:r>
            <a:r>
              <a:rPr lang="en-US" sz="2200" i="1" dirty="0" smtClean="0">
                <a:solidFill>
                  <a:srgbClr val="000000"/>
                </a:solidFill>
                <a:latin typeface="Lucida Grande"/>
                <a:ea typeface="Lucida Grande"/>
                <a:cs typeface="Lucida Grande"/>
              </a:rPr>
              <a:t>“</a:t>
            </a:r>
            <a:r>
              <a:rPr lang="en-US" sz="2200" i="1" dirty="0">
                <a:solidFill>
                  <a:srgbClr val="000000"/>
                </a:solidFill>
                <a:latin typeface="Lucida Grande"/>
                <a:ea typeface="Lucida Grande"/>
                <a:cs typeface="Lucida Grande"/>
              </a:rPr>
              <a:t>Imagine that scientists discover a new protein, </a:t>
            </a:r>
            <a:r>
              <a:rPr lang="en-US" sz="2200" i="1" dirty="0" err="1">
                <a:solidFill>
                  <a:srgbClr val="000000"/>
                </a:solidFill>
                <a:latin typeface="Lucida Grande"/>
                <a:ea typeface="Lucida Grande"/>
                <a:cs typeface="Lucida Grande"/>
              </a:rPr>
              <a:t>frombalamin</a:t>
            </a:r>
            <a:r>
              <a:rPr lang="en-US" sz="2200" i="1" dirty="0">
                <a:solidFill>
                  <a:srgbClr val="000000"/>
                </a:solidFill>
                <a:latin typeface="Lucida Grande"/>
                <a:ea typeface="Lucida Grande"/>
                <a:cs typeface="Lucida Grande"/>
              </a:rPr>
              <a:t>, in mammals. How probable (1-100) is it that this protein will be found in</a:t>
            </a:r>
            <a:r>
              <a:rPr lang="en-US" sz="2200" i="1" dirty="0" smtClean="0">
                <a:solidFill>
                  <a:srgbClr val="000000"/>
                </a:solidFill>
                <a:latin typeface="Lucida Grande"/>
                <a:ea typeface="Lucida Grande"/>
                <a:cs typeface="Lucida Grande"/>
              </a:rPr>
              <a:t>:”</a:t>
            </a:r>
          </a:p>
          <a:p>
            <a:pPr lvl="1"/>
            <a:endParaRPr lang="en-US" sz="2200" dirty="0"/>
          </a:p>
        </p:txBody>
      </p:sp>
    </p:spTree>
    <p:extLst>
      <p:ext uri="{BB962C8B-B14F-4D97-AF65-F5344CB8AC3E}">
        <p14:creationId xmlns:p14="http://schemas.microsoft.com/office/powerpoint/2010/main" val="22628376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Bats </a:t>
            </a:r>
            <a:r>
              <a:rPr lang="en-US" dirty="0" err="1" smtClean="0"/>
              <a:t>vs</a:t>
            </a:r>
            <a:r>
              <a:rPr lang="en-US" dirty="0" smtClean="0"/>
              <a:t> Hedgehogs (External)</a:t>
            </a:r>
            <a:endParaRPr lang="en-US" dirty="0"/>
          </a:p>
        </p:txBody>
      </p:sp>
      <p:sp>
        <p:nvSpPr>
          <p:cNvPr id="3" name="Content Placeholder 2"/>
          <p:cNvSpPr>
            <a:spLocks noGrp="1"/>
          </p:cNvSpPr>
          <p:nvPr>
            <p:ph idx="1"/>
          </p:nvPr>
        </p:nvSpPr>
        <p:spPr/>
        <p:txBody>
          <a:bodyPr/>
          <a:lstStyle/>
          <a:p>
            <a:endParaRPr lang="en-US"/>
          </a:p>
        </p:txBody>
      </p:sp>
      <p:pic>
        <p:nvPicPr>
          <p:cNvPr id="7" name="Picture 6" descr="BehaveBatRob.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21" y="678656"/>
            <a:ext cx="6400800" cy="6400800"/>
          </a:xfrm>
          <a:prstGeom prst="rect">
            <a:avLst/>
          </a:prstGeom>
        </p:spPr>
      </p:pic>
    </p:spTree>
    <p:extLst>
      <p:ext uri="{BB962C8B-B14F-4D97-AF65-F5344CB8AC3E}">
        <p14:creationId xmlns:p14="http://schemas.microsoft.com/office/powerpoint/2010/main" val="681401998"/>
      </p:ext>
    </p:extLst>
  </p:cSld>
  <p:clrMapOvr>
    <a:masterClrMapping/>
  </p:clrMapOvr>
  <p:transition xmlns:p14="http://schemas.microsoft.com/office/powerpoint/2010/mai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Bats </a:t>
            </a:r>
            <a:r>
              <a:rPr lang="en-US" dirty="0" err="1" smtClean="0"/>
              <a:t>vs</a:t>
            </a:r>
            <a:r>
              <a:rPr lang="en-US" dirty="0" smtClean="0"/>
              <a:t> Hedgehogs (Internal) </a:t>
            </a:r>
            <a:endParaRPr lang="en-US" dirty="0"/>
          </a:p>
        </p:txBody>
      </p:sp>
      <p:sp>
        <p:nvSpPr>
          <p:cNvPr id="3" name="Content Placeholder 2"/>
          <p:cNvSpPr>
            <a:spLocks noGrp="1"/>
          </p:cNvSpPr>
          <p:nvPr>
            <p:ph idx="1"/>
          </p:nvPr>
        </p:nvSpPr>
        <p:spPr/>
        <p:txBody>
          <a:bodyPr/>
          <a:lstStyle/>
          <a:p>
            <a:endParaRPr lang="en-US"/>
          </a:p>
        </p:txBody>
      </p:sp>
      <p:pic>
        <p:nvPicPr>
          <p:cNvPr id="5" name="Picture 4" descr="BatHedg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4928" y="638972"/>
            <a:ext cx="6400800" cy="6400800"/>
          </a:xfrm>
          <a:prstGeom prst="rect">
            <a:avLst/>
          </a:prstGeom>
        </p:spPr>
      </p:pic>
    </p:spTree>
    <p:extLst>
      <p:ext uri="{BB962C8B-B14F-4D97-AF65-F5344CB8AC3E}">
        <p14:creationId xmlns:p14="http://schemas.microsoft.com/office/powerpoint/2010/main" val="3295435588"/>
      </p:ext>
    </p:extLst>
  </p:cSld>
  <p:clrMapOvr>
    <a:masterClrMapping/>
  </p:clrMapOvr>
  <p:transition xmlns:p14="http://schemas.microsoft.com/office/powerpoint/2010/mai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Mammals and Birds (External)</a:t>
            </a:r>
            <a:endParaRPr lang="en-US" dirty="0"/>
          </a:p>
        </p:txBody>
      </p:sp>
      <p:sp>
        <p:nvSpPr>
          <p:cNvPr id="3" name="Content Placeholder 2"/>
          <p:cNvSpPr>
            <a:spLocks noGrp="1"/>
          </p:cNvSpPr>
          <p:nvPr>
            <p:ph idx="1"/>
          </p:nvPr>
        </p:nvSpPr>
        <p:spPr/>
        <p:txBody>
          <a:bodyPr/>
          <a:lstStyle/>
          <a:p>
            <a:endParaRPr lang="en-US"/>
          </a:p>
        </p:txBody>
      </p:sp>
      <p:pic>
        <p:nvPicPr>
          <p:cNvPr id="8" name="Picture 7" descr="mambatEx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059" y="457200"/>
            <a:ext cx="6400800" cy="6400800"/>
          </a:xfrm>
          <a:prstGeom prst="rect">
            <a:avLst/>
          </a:prstGeom>
        </p:spPr>
      </p:pic>
    </p:spTree>
    <p:extLst>
      <p:ext uri="{BB962C8B-B14F-4D97-AF65-F5344CB8AC3E}">
        <p14:creationId xmlns:p14="http://schemas.microsoft.com/office/powerpoint/2010/main" val="2694468670"/>
      </p:ext>
    </p:extLst>
  </p:cSld>
  <p:clrMapOvr>
    <a:masterClrMapping/>
  </p:clrMapOvr>
  <p:transition xmlns:p14="http://schemas.microsoft.com/office/powerpoint/2010/mai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Birds Mammals (Internal)</a:t>
            </a:r>
            <a:endParaRPr lang="en-US" dirty="0"/>
          </a:p>
        </p:txBody>
      </p:sp>
      <p:sp>
        <p:nvSpPr>
          <p:cNvPr id="3" name="Content Placeholder 2"/>
          <p:cNvSpPr>
            <a:spLocks noGrp="1"/>
          </p:cNvSpPr>
          <p:nvPr>
            <p:ph idx="1"/>
          </p:nvPr>
        </p:nvSpPr>
        <p:spPr/>
        <p:txBody>
          <a:bodyPr/>
          <a:lstStyle/>
          <a:p>
            <a:endParaRPr lang="en-US"/>
          </a:p>
        </p:txBody>
      </p:sp>
      <p:pic>
        <p:nvPicPr>
          <p:cNvPr id="5" name="Picture 4" descr="MambatsIn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5083" y="457200"/>
            <a:ext cx="6400800" cy="6400800"/>
          </a:xfrm>
          <a:prstGeom prst="rect">
            <a:avLst/>
          </a:prstGeom>
        </p:spPr>
      </p:pic>
    </p:spTree>
    <p:extLst>
      <p:ext uri="{BB962C8B-B14F-4D97-AF65-F5344CB8AC3E}">
        <p14:creationId xmlns:p14="http://schemas.microsoft.com/office/powerpoint/2010/main" val="2547425516"/>
      </p:ext>
    </p:extLst>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lang="en-US">
                <a:latin typeface="Myriad Pro" charset="0"/>
                <a:ea typeface="ヒラギノ角ゴ ProN W3" charset="0"/>
                <a:cs typeface="ヒラギノ角ゴ ProN W3" charset="0"/>
              </a:rPr>
              <a:t>Exception Learning</a:t>
            </a:r>
          </a:p>
        </p:txBody>
      </p:sp>
      <p:pic>
        <p:nvPicPr>
          <p:cNvPr id="78850" name="Picture 3" descr="examples-insectivorous-mammals"/>
          <p:cNvPicPr>
            <a:picLocks noChangeAspect="1" noChangeArrowheads="1"/>
          </p:cNvPicPr>
          <p:nvPr/>
        </p:nvPicPr>
        <p:blipFill>
          <a:blip r:embed="rId3">
            <a:extLst>
              <a:ext uri="{28A0092B-C50C-407E-A947-70E740481C1C}">
                <a14:useLocalDpi xmlns:a14="http://schemas.microsoft.com/office/drawing/2010/main" val="0"/>
              </a:ext>
            </a:extLst>
          </a:blip>
          <a:srcRect l="23836" r="23813" b="59375"/>
          <a:stretch>
            <a:fillRect/>
          </a:stretch>
        </p:blipFill>
        <p:spPr bwMode="auto">
          <a:xfrm>
            <a:off x="5643566" y="2786062"/>
            <a:ext cx="2175495" cy="117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Picture 4" descr="examples-carnivorous-mammals_5"/>
          <p:cNvPicPr>
            <a:picLocks noChangeAspect="1" noChangeArrowheads="1"/>
          </p:cNvPicPr>
          <p:nvPr/>
        </p:nvPicPr>
        <p:blipFill>
          <a:blip r:embed="rId4">
            <a:extLst>
              <a:ext uri="{28A0092B-C50C-407E-A947-70E740481C1C}">
                <a14:useLocalDpi xmlns:a14="http://schemas.microsoft.com/office/drawing/2010/main" val="0"/>
              </a:ext>
            </a:extLst>
          </a:blip>
          <a:srcRect l="8566" t="51563" r="69621" b="9375"/>
          <a:stretch>
            <a:fillRect/>
          </a:stretch>
        </p:blipFill>
        <p:spPr bwMode="auto">
          <a:xfrm>
            <a:off x="7090172" y="803672"/>
            <a:ext cx="1500188" cy="187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2" name="Picture 5" descr="examples-ungulate-mammals_6"/>
          <p:cNvPicPr>
            <a:picLocks noChangeAspect="1" noChangeArrowheads="1"/>
          </p:cNvPicPr>
          <p:nvPr/>
        </p:nvPicPr>
        <p:blipFill>
          <a:blip r:embed="rId5">
            <a:extLst>
              <a:ext uri="{28A0092B-C50C-407E-A947-70E740481C1C}">
                <a14:useLocalDpi xmlns:a14="http://schemas.microsoft.com/office/drawing/2010/main" val="0"/>
              </a:ext>
            </a:extLst>
          </a:blip>
          <a:srcRect l="22745" r="45625" b="62500"/>
          <a:stretch>
            <a:fillRect/>
          </a:stretch>
        </p:blipFill>
        <p:spPr bwMode="auto">
          <a:xfrm>
            <a:off x="5268515" y="750095"/>
            <a:ext cx="1425402" cy="1179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6" descr="examples-carnivorous-mammals_3"/>
          <p:cNvPicPr>
            <a:picLocks noChangeAspect="1" noChangeArrowheads="1"/>
          </p:cNvPicPr>
          <p:nvPr/>
        </p:nvPicPr>
        <p:blipFill>
          <a:blip r:embed="rId6">
            <a:extLst>
              <a:ext uri="{28A0092B-C50C-407E-A947-70E740481C1C}">
                <a14:useLocalDpi xmlns:a14="http://schemas.microsoft.com/office/drawing/2010/main" val="0"/>
              </a:ext>
            </a:extLst>
          </a:blip>
          <a:srcRect l="60918" t="68750" r="5272" b="7813"/>
          <a:stretch>
            <a:fillRect/>
          </a:stretch>
        </p:blipFill>
        <p:spPr bwMode="auto">
          <a:xfrm>
            <a:off x="6818934" y="3964784"/>
            <a:ext cx="2325067" cy="112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Picture 7" descr="examples-carnivorous-mammals_3"/>
          <p:cNvPicPr>
            <a:picLocks noChangeAspect="1" noChangeArrowheads="1"/>
          </p:cNvPicPr>
          <p:nvPr/>
        </p:nvPicPr>
        <p:blipFill>
          <a:blip r:embed="rId6">
            <a:extLst>
              <a:ext uri="{28A0092B-C50C-407E-A947-70E740481C1C}">
                <a14:useLocalDpi xmlns:a14="http://schemas.microsoft.com/office/drawing/2010/main" val="0"/>
              </a:ext>
            </a:extLst>
          </a:blip>
          <a:srcRect l="4204" t="60938" r="65257" b="6250"/>
          <a:stretch>
            <a:fillRect/>
          </a:stretch>
        </p:blipFill>
        <p:spPr bwMode="auto">
          <a:xfrm>
            <a:off x="5054203" y="2035969"/>
            <a:ext cx="1425402" cy="106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5" name="Picture 8" descr="examples-ungulate-mammals_4"/>
          <p:cNvPicPr>
            <a:picLocks noChangeAspect="1" noChangeArrowheads="1"/>
          </p:cNvPicPr>
          <p:nvPr/>
        </p:nvPicPr>
        <p:blipFill>
          <a:blip r:embed="rId7">
            <a:extLst>
              <a:ext uri="{28A0092B-C50C-407E-A947-70E740481C1C}">
                <a14:useLocalDpi xmlns:a14="http://schemas.microsoft.com/office/drawing/2010/main" val="0"/>
              </a:ext>
            </a:extLst>
          </a:blip>
          <a:srcRect l="3113" t="60938" r="63077" b="7813"/>
          <a:stretch>
            <a:fillRect/>
          </a:stretch>
        </p:blipFill>
        <p:spPr bwMode="auto">
          <a:xfrm>
            <a:off x="5750722" y="4982769"/>
            <a:ext cx="1800449" cy="116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6" name="Picture 9" descr="examples-birds_3"/>
          <p:cNvPicPr>
            <a:picLocks noChangeAspect="1" noChangeArrowheads="1"/>
          </p:cNvPicPr>
          <p:nvPr/>
        </p:nvPicPr>
        <p:blipFill>
          <a:blip r:embed="rId8">
            <a:extLst>
              <a:ext uri="{28A0092B-C50C-407E-A947-70E740481C1C}">
                <a14:useLocalDpi xmlns:a14="http://schemas.microsoft.com/office/drawing/2010/main" val="0"/>
              </a:ext>
            </a:extLst>
          </a:blip>
          <a:srcRect l="59827" t="7813" r="1999" b="60938"/>
          <a:stretch>
            <a:fillRect/>
          </a:stretch>
        </p:blipFill>
        <p:spPr bwMode="auto">
          <a:xfrm>
            <a:off x="821532" y="857250"/>
            <a:ext cx="1725662" cy="98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7" name="Picture 10" descr="examples-birds_6"/>
          <p:cNvPicPr>
            <a:picLocks noChangeAspect="1" noChangeArrowheads="1"/>
          </p:cNvPicPr>
          <p:nvPr/>
        </p:nvPicPr>
        <p:blipFill>
          <a:blip r:embed="rId9">
            <a:extLst>
              <a:ext uri="{28A0092B-C50C-407E-A947-70E740481C1C}">
                <a14:useLocalDpi xmlns:a14="http://schemas.microsoft.com/office/drawing/2010/main" val="0"/>
              </a:ext>
            </a:extLst>
          </a:blip>
          <a:srcRect l="62009" t="12500" r="17268" b="50000"/>
          <a:stretch>
            <a:fillRect/>
          </a:stretch>
        </p:blipFill>
        <p:spPr bwMode="auto">
          <a:xfrm>
            <a:off x="392907" y="1982394"/>
            <a:ext cx="1009055" cy="12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8" name="Picture 11" descr="examples-birds_1"/>
          <p:cNvPicPr>
            <a:picLocks noChangeAspect="1" noChangeArrowheads="1"/>
          </p:cNvPicPr>
          <p:nvPr/>
        </p:nvPicPr>
        <p:blipFill>
          <a:blip r:embed="rId10">
            <a:extLst>
              <a:ext uri="{28A0092B-C50C-407E-A947-70E740481C1C}">
                <a14:useLocalDpi xmlns:a14="http://schemas.microsoft.com/office/drawing/2010/main" val="0"/>
              </a:ext>
            </a:extLst>
          </a:blip>
          <a:srcRect l="56555" t="62500" b="9375"/>
          <a:stretch>
            <a:fillRect/>
          </a:stretch>
        </p:blipFill>
        <p:spPr bwMode="auto">
          <a:xfrm>
            <a:off x="714376" y="3321844"/>
            <a:ext cx="2087314" cy="944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9" name="Picture 13" descr="examples-birds_9"/>
          <p:cNvPicPr>
            <a:picLocks noChangeAspect="1" noChangeArrowheads="1"/>
          </p:cNvPicPr>
          <p:nvPr/>
        </p:nvPicPr>
        <p:blipFill>
          <a:blip r:embed="rId11">
            <a:extLst>
              <a:ext uri="{28A0092B-C50C-407E-A947-70E740481C1C}">
                <a14:useLocalDpi xmlns:a14="http://schemas.microsoft.com/office/drawing/2010/main" val="0"/>
              </a:ext>
            </a:extLst>
          </a:blip>
          <a:srcRect l="6384" t="6250" r="70711" b="62500"/>
          <a:stretch>
            <a:fillRect/>
          </a:stretch>
        </p:blipFill>
        <p:spPr bwMode="auto">
          <a:xfrm>
            <a:off x="1785941" y="1875236"/>
            <a:ext cx="1199927" cy="114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0" name="Picture 15" descr="examples-birds_5"/>
          <p:cNvPicPr>
            <a:picLocks noChangeAspect="1" noChangeArrowheads="1"/>
          </p:cNvPicPr>
          <p:nvPr/>
        </p:nvPicPr>
        <p:blipFill>
          <a:blip r:embed="rId12">
            <a:extLst>
              <a:ext uri="{28A0092B-C50C-407E-A947-70E740481C1C}">
                <a14:useLocalDpi xmlns:a14="http://schemas.microsoft.com/office/drawing/2010/main" val="0"/>
              </a:ext>
            </a:extLst>
          </a:blip>
          <a:srcRect l="58737" t="53125" r="20540" b="7813"/>
          <a:stretch>
            <a:fillRect/>
          </a:stretch>
        </p:blipFill>
        <p:spPr bwMode="auto">
          <a:xfrm>
            <a:off x="2643188" y="3000378"/>
            <a:ext cx="913061" cy="1199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1" name="Picture 16" descr="ba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7953" y="4179097"/>
            <a:ext cx="1827238" cy="10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2" name="Picture 14" descr="examples-birds_4"/>
          <p:cNvPicPr>
            <a:picLocks noChangeAspect="1" noChangeArrowheads="1"/>
          </p:cNvPicPr>
          <p:nvPr/>
        </p:nvPicPr>
        <p:blipFill>
          <a:blip r:embed="rId14">
            <a:extLst>
              <a:ext uri="{28A0092B-C50C-407E-A947-70E740481C1C}">
                <a14:useLocalDpi xmlns:a14="http://schemas.microsoft.com/office/drawing/2010/main" val="0"/>
              </a:ext>
            </a:extLst>
          </a:blip>
          <a:srcRect l="58737" t="6250" r="8543" b="54688"/>
          <a:stretch>
            <a:fillRect/>
          </a:stretch>
        </p:blipFill>
        <p:spPr bwMode="auto">
          <a:xfrm>
            <a:off x="339328" y="5089922"/>
            <a:ext cx="1425402" cy="118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3" name="Picture 12" descr="examples-birds_2"/>
          <p:cNvPicPr>
            <a:picLocks noChangeAspect="1" noChangeArrowheads="1"/>
          </p:cNvPicPr>
          <p:nvPr/>
        </p:nvPicPr>
        <p:blipFill>
          <a:blip r:embed="rId15">
            <a:extLst>
              <a:ext uri="{28A0092B-C50C-407E-A947-70E740481C1C}">
                <a14:useLocalDpi xmlns:a14="http://schemas.microsoft.com/office/drawing/2010/main" val="0"/>
              </a:ext>
            </a:extLst>
          </a:blip>
          <a:srcRect l="56557" t="14063" r="9634" b="53125"/>
          <a:stretch>
            <a:fillRect/>
          </a:stretch>
        </p:blipFill>
        <p:spPr bwMode="auto">
          <a:xfrm>
            <a:off x="2214564" y="5304234"/>
            <a:ext cx="1574974" cy="106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06421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Robins </a:t>
            </a:r>
            <a:r>
              <a:rPr lang="en-US" dirty="0" err="1" smtClean="0"/>
              <a:t>vs</a:t>
            </a:r>
            <a:r>
              <a:rPr lang="en-US" dirty="0" smtClean="0"/>
              <a:t> Ostriches (external)</a:t>
            </a:r>
            <a:endParaRPr lang="en-US" dirty="0"/>
          </a:p>
        </p:txBody>
      </p:sp>
      <p:sp>
        <p:nvSpPr>
          <p:cNvPr id="3" name="Content Placeholder 2"/>
          <p:cNvSpPr>
            <a:spLocks noGrp="1"/>
          </p:cNvSpPr>
          <p:nvPr>
            <p:ph idx="1"/>
          </p:nvPr>
        </p:nvSpPr>
        <p:spPr/>
        <p:txBody>
          <a:bodyPr/>
          <a:lstStyle/>
          <a:p>
            <a:endParaRPr lang="en-US"/>
          </a:p>
        </p:txBody>
      </p:sp>
      <p:pic>
        <p:nvPicPr>
          <p:cNvPr id="5" name="Picture 4" descr="MambirdsEx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545" y="457200"/>
            <a:ext cx="6400800" cy="6400800"/>
          </a:xfrm>
          <a:prstGeom prst="rect">
            <a:avLst/>
          </a:prstGeom>
        </p:spPr>
      </p:pic>
    </p:spTree>
    <p:extLst>
      <p:ext uri="{BB962C8B-B14F-4D97-AF65-F5344CB8AC3E}">
        <p14:creationId xmlns:p14="http://schemas.microsoft.com/office/powerpoint/2010/main" val="1766119616"/>
      </p:ext>
    </p:extLst>
  </p:cSld>
  <p:clrMapOvr>
    <a:masterClrMapping/>
  </p:clrMapOvr>
  <p:transition xmlns:p14="http://schemas.microsoft.com/office/powerpoint/2010/mai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Robins </a:t>
            </a:r>
            <a:r>
              <a:rPr lang="en-US" dirty="0" err="1" smtClean="0"/>
              <a:t>vs</a:t>
            </a:r>
            <a:r>
              <a:rPr lang="en-US" dirty="0" smtClean="0"/>
              <a:t> Ostriches (Internal)</a:t>
            </a:r>
            <a:endParaRPr lang="en-US" dirty="0"/>
          </a:p>
        </p:txBody>
      </p:sp>
      <p:sp>
        <p:nvSpPr>
          <p:cNvPr id="3" name="Content Placeholder 2"/>
          <p:cNvSpPr>
            <a:spLocks noGrp="1"/>
          </p:cNvSpPr>
          <p:nvPr>
            <p:ph idx="1"/>
          </p:nvPr>
        </p:nvSpPr>
        <p:spPr/>
        <p:txBody>
          <a:bodyPr/>
          <a:lstStyle/>
          <a:p>
            <a:endParaRPr lang="en-US"/>
          </a:p>
        </p:txBody>
      </p:sp>
      <p:pic>
        <p:nvPicPr>
          <p:cNvPr id="5" name="Picture 4" descr="MamBirds_in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315" y="556410"/>
            <a:ext cx="6400800" cy="6400800"/>
          </a:xfrm>
          <a:prstGeom prst="rect">
            <a:avLst/>
          </a:prstGeom>
        </p:spPr>
      </p:pic>
    </p:spTree>
    <p:extLst>
      <p:ext uri="{BB962C8B-B14F-4D97-AF65-F5344CB8AC3E}">
        <p14:creationId xmlns:p14="http://schemas.microsoft.com/office/powerpoint/2010/main" val="3340263023"/>
      </p:ext>
    </p:extLst>
  </p:cSld>
  <p:clrMapOvr>
    <a:masterClrMapping/>
  </p:clrMapOvr>
  <p:transition xmlns:p14="http://schemas.microsoft.com/office/powerpoint/2010/mai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study 1</a:t>
            </a:r>
            <a:endParaRPr lang="en-US" dirty="0"/>
          </a:p>
        </p:txBody>
      </p:sp>
      <p:sp>
        <p:nvSpPr>
          <p:cNvPr id="3" name="Content Placeholder 2"/>
          <p:cNvSpPr>
            <a:spLocks noGrp="1"/>
          </p:cNvSpPr>
          <p:nvPr>
            <p:ph idx="1"/>
          </p:nvPr>
        </p:nvSpPr>
        <p:spPr>
          <a:xfrm>
            <a:off x="133948" y="1371008"/>
            <a:ext cx="8590359" cy="4018359"/>
          </a:xfrm>
        </p:spPr>
        <p:txBody>
          <a:bodyPr/>
          <a:lstStyle/>
          <a:p>
            <a:r>
              <a:rPr lang="en-US" dirty="0" smtClean="0"/>
              <a:t>People don’t reason effectively about bats!</a:t>
            </a:r>
          </a:p>
          <a:p>
            <a:pPr lvl="1"/>
            <a:r>
              <a:rPr lang="en-US" dirty="0" smtClean="0"/>
              <a:t>Generalize bat traits to birds more often than other common mammals</a:t>
            </a:r>
          </a:p>
          <a:p>
            <a:pPr lvl="1"/>
            <a:r>
              <a:rPr lang="en-US" dirty="0" smtClean="0"/>
              <a:t>Generalize bird traits to bats more often than other common mammals</a:t>
            </a:r>
          </a:p>
          <a:p>
            <a:pPr lvl="1"/>
            <a:r>
              <a:rPr lang="en-US" dirty="0" smtClean="0"/>
              <a:t>Occurs for both external and internal characteristics</a:t>
            </a:r>
          </a:p>
          <a:p>
            <a:pPr lvl="1"/>
            <a:r>
              <a:rPr lang="en-US" dirty="0" smtClean="0"/>
              <a:t>Bats are </a:t>
            </a:r>
            <a:r>
              <a:rPr lang="en-US" b="1" dirty="0" smtClean="0"/>
              <a:t>not just atypical </a:t>
            </a:r>
            <a:r>
              <a:rPr lang="en-US" dirty="0" smtClean="0"/>
              <a:t>exemplars</a:t>
            </a:r>
          </a:p>
        </p:txBody>
      </p:sp>
    </p:spTree>
    <p:extLst>
      <p:ext uri="{BB962C8B-B14F-4D97-AF65-F5344CB8AC3E}">
        <p14:creationId xmlns:p14="http://schemas.microsoft.com/office/powerpoint/2010/main" val="8365826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fundable?</a:t>
            </a:r>
            <a:endParaRPr lang="en-US" dirty="0"/>
          </a:p>
        </p:txBody>
      </p:sp>
      <p:sp>
        <p:nvSpPr>
          <p:cNvPr id="3" name="Content Placeholder 2"/>
          <p:cNvSpPr>
            <a:spLocks noGrp="1"/>
          </p:cNvSpPr>
          <p:nvPr>
            <p:ph idx="1"/>
          </p:nvPr>
        </p:nvSpPr>
        <p:spPr>
          <a:xfrm>
            <a:off x="133948" y="1240997"/>
            <a:ext cx="8590359" cy="4018359"/>
          </a:xfrm>
        </p:spPr>
        <p:txBody>
          <a:bodyPr/>
          <a:lstStyle/>
          <a:p>
            <a:r>
              <a:rPr lang="en-US" dirty="0" smtClean="0"/>
              <a:t>Armed with these facts, I immediately asked someone in public health whether they thought we could get $$$ for it</a:t>
            </a:r>
            <a:r>
              <a:rPr lang="is-IS" dirty="0" smtClean="0"/>
              <a:t>…</a:t>
            </a:r>
          </a:p>
          <a:p>
            <a:pPr lvl="1"/>
            <a:r>
              <a:rPr lang="is-IS" i="1" dirty="0" smtClean="0"/>
              <a:t>“No. We need actionable public health data.”</a:t>
            </a:r>
          </a:p>
          <a:p>
            <a:r>
              <a:rPr lang="is-IS" dirty="0" smtClean="0"/>
              <a:t>Does induction impact health behaviors?</a:t>
            </a:r>
          </a:p>
          <a:p>
            <a:pPr lvl="1"/>
            <a:r>
              <a:rPr lang="is-IS" dirty="0" smtClean="0"/>
              <a:t>Intentions to report animal bites</a:t>
            </a:r>
          </a:p>
          <a:p>
            <a:pPr lvl="1"/>
            <a:r>
              <a:rPr lang="is-IS" dirty="0" smtClean="0"/>
              <a:t>Consumption of wild game meat</a:t>
            </a:r>
          </a:p>
          <a:p>
            <a:pPr lvl="1"/>
            <a:r>
              <a:rPr lang="is-IS" dirty="0" smtClean="0"/>
              <a:t>Other interactions with animals?</a:t>
            </a:r>
            <a:endParaRPr lang="en-US" dirty="0"/>
          </a:p>
        </p:txBody>
      </p:sp>
    </p:spTree>
    <p:extLst>
      <p:ext uri="{BB962C8B-B14F-4D97-AF65-F5344CB8AC3E}">
        <p14:creationId xmlns:p14="http://schemas.microsoft.com/office/powerpoint/2010/main" val="30868055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Psych of Animal Bites?</a:t>
            </a:r>
            <a:endParaRPr lang="en-US" dirty="0"/>
          </a:p>
        </p:txBody>
      </p:sp>
      <p:sp>
        <p:nvSpPr>
          <p:cNvPr id="3" name="Content Placeholder 2"/>
          <p:cNvSpPr>
            <a:spLocks noGrp="1"/>
          </p:cNvSpPr>
          <p:nvPr>
            <p:ph idx="1"/>
          </p:nvPr>
        </p:nvSpPr>
        <p:spPr>
          <a:xfrm>
            <a:off x="133948" y="1074520"/>
            <a:ext cx="8590359" cy="4018359"/>
          </a:xfrm>
        </p:spPr>
        <p:txBody>
          <a:bodyPr/>
          <a:lstStyle/>
          <a:p>
            <a:r>
              <a:rPr lang="en-US" dirty="0" smtClean="0"/>
              <a:t>Bingham, </a:t>
            </a:r>
            <a:r>
              <a:rPr lang="en-US" dirty="0" err="1" smtClean="0"/>
              <a:t>Budke</a:t>
            </a:r>
            <a:r>
              <a:rPr lang="en-US" dirty="0"/>
              <a:t> </a:t>
            </a:r>
            <a:r>
              <a:rPr lang="en-US" dirty="0" smtClean="0"/>
              <a:t>&amp; Slater (2010) </a:t>
            </a:r>
            <a:r>
              <a:rPr lang="en-US" i="1" dirty="0" err="1" smtClean="0"/>
              <a:t>Prev</a:t>
            </a:r>
            <a:r>
              <a:rPr lang="en-US" i="1" dirty="0" smtClean="0"/>
              <a:t> vet med</a:t>
            </a:r>
          </a:p>
          <a:p>
            <a:pPr lvl="1"/>
            <a:r>
              <a:rPr lang="en-US" dirty="0" smtClean="0"/>
              <a:t>People are more likely to intend to report a dog bite if they know people can get rabies from a bat</a:t>
            </a:r>
          </a:p>
          <a:p>
            <a:pPr lvl="1"/>
            <a:r>
              <a:rPr lang="en-US" dirty="0" smtClean="0"/>
              <a:t>Nearly all participants knew that dogs could transmit rabies</a:t>
            </a:r>
          </a:p>
          <a:p>
            <a:r>
              <a:rPr lang="en-US" dirty="0" smtClean="0"/>
              <a:t>P-hacked with step-wise regression</a:t>
            </a:r>
          </a:p>
          <a:p>
            <a:pPr lvl="1"/>
            <a:r>
              <a:rPr lang="en-US" i="1" dirty="0" smtClean="0"/>
              <a:t>But what does it mean if it is true?</a:t>
            </a:r>
            <a:endParaRPr lang="en-US" i="1" dirty="0"/>
          </a:p>
        </p:txBody>
      </p:sp>
    </p:spTree>
    <p:extLst>
      <p:ext uri="{BB962C8B-B14F-4D97-AF65-F5344CB8AC3E}">
        <p14:creationId xmlns:p14="http://schemas.microsoft.com/office/powerpoint/2010/main" val="1553279106"/>
      </p:ext>
    </p:extLst>
  </p:cSld>
  <p:clrMapOvr>
    <a:masterClrMapping/>
  </p:clrMapOvr>
  <p:transition xmlns:p14="http://schemas.microsoft.com/office/powerpoint/2010/mai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Premise number</a:t>
            </a:r>
            <a:endParaRPr lang="en-US" dirty="0"/>
          </a:p>
        </p:txBody>
      </p:sp>
      <p:sp>
        <p:nvSpPr>
          <p:cNvPr id="3" name="Content Placeholder 2"/>
          <p:cNvSpPr>
            <a:spLocks noGrp="1"/>
          </p:cNvSpPr>
          <p:nvPr>
            <p:ph idx="1"/>
          </p:nvPr>
        </p:nvSpPr>
        <p:spPr/>
        <p:txBody>
          <a:bodyPr/>
          <a:lstStyle/>
          <a:p>
            <a:r>
              <a:rPr lang="en-US" dirty="0" smtClean="0"/>
              <a:t>Which is stronger?</a:t>
            </a:r>
          </a:p>
          <a:p>
            <a:pPr lvl="1"/>
            <a:r>
              <a:rPr lang="en-US" dirty="0" smtClean="0"/>
              <a:t>(A) Hawks, sparrows and eagles have </a:t>
            </a:r>
            <a:r>
              <a:rPr lang="en-US" dirty="0" err="1" smtClean="0"/>
              <a:t>sesamoid</a:t>
            </a:r>
            <a:r>
              <a:rPr lang="en-US" dirty="0" smtClean="0"/>
              <a:t> bones. Therefore all birds have </a:t>
            </a:r>
            <a:r>
              <a:rPr lang="en-US" dirty="0" err="1" smtClean="0"/>
              <a:t>sesamoid</a:t>
            </a:r>
            <a:r>
              <a:rPr lang="en-US" dirty="0" smtClean="0"/>
              <a:t> bones.</a:t>
            </a:r>
          </a:p>
          <a:p>
            <a:pPr lvl="1"/>
            <a:r>
              <a:rPr lang="en-US" dirty="0" smtClean="0"/>
              <a:t>(B) Hawks and sparrows have </a:t>
            </a:r>
            <a:r>
              <a:rPr lang="en-US" dirty="0" err="1" smtClean="0"/>
              <a:t>sesamoid</a:t>
            </a:r>
            <a:r>
              <a:rPr lang="en-US" dirty="0" smtClean="0"/>
              <a:t> bones. Therefore all birds have </a:t>
            </a:r>
            <a:r>
              <a:rPr lang="en-US" dirty="0" err="1" smtClean="0"/>
              <a:t>sesamoid</a:t>
            </a:r>
            <a:r>
              <a:rPr lang="en-US" dirty="0" smtClean="0"/>
              <a:t> bones.</a:t>
            </a:r>
            <a:endParaRPr lang="en-US" dirty="0"/>
          </a:p>
        </p:txBody>
      </p:sp>
    </p:spTree>
    <p:extLst>
      <p:ext uri="{BB962C8B-B14F-4D97-AF65-F5344CB8AC3E}">
        <p14:creationId xmlns:p14="http://schemas.microsoft.com/office/powerpoint/2010/main" val="2137061168"/>
      </p:ext>
    </p:extLst>
  </p:cSld>
  <p:clrMapOvr>
    <a:masterClrMapping/>
  </p:clrMapOvr>
  <p:transition xmlns:p14="http://schemas.microsoft.com/office/powerpoint/2010/mai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Premise number</a:t>
            </a:r>
            <a:endParaRPr lang="en-US" dirty="0"/>
          </a:p>
        </p:txBody>
      </p:sp>
      <p:sp>
        <p:nvSpPr>
          <p:cNvPr id="3" name="Content Placeholder 2"/>
          <p:cNvSpPr>
            <a:spLocks noGrp="1"/>
          </p:cNvSpPr>
          <p:nvPr>
            <p:ph idx="1"/>
          </p:nvPr>
        </p:nvSpPr>
        <p:spPr>
          <a:xfrm>
            <a:off x="153794" y="1749143"/>
            <a:ext cx="8590359" cy="4018359"/>
          </a:xfrm>
        </p:spPr>
        <p:txBody>
          <a:bodyPr/>
          <a:lstStyle/>
          <a:p>
            <a:r>
              <a:rPr lang="en-US" dirty="0" smtClean="0"/>
              <a:t>Which is stronger?</a:t>
            </a:r>
          </a:p>
          <a:p>
            <a:pPr lvl="1"/>
            <a:r>
              <a:rPr lang="en-US" b="1" dirty="0" smtClean="0"/>
              <a:t>(A) Hawks, sparrows and eagles have </a:t>
            </a:r>
            <a:r>
              <a:rPr lang="en-US" b="1" dirty="0" err="1" smtClean="0"/>
              <a:t>sesamoid</a:t>
            </a:r>
            <a:r>
              <a:rPr lang="en-US" b="1" dirty="0" smtClean="0"/>
              <a:t> bones. Therefore all birds have </a:t>
            </a:r>
            <a:r>
              <a:rPr lang="en-US" b="1" dirty="0" err="1" smtClean="0"/>
              <a:t>sesamoid</a:t>
            </a:r>
            <a:r>
              <a:rPr lang="en-US" b="1" dirty="0" smtClean="0"/>
              <a:t> bones.</a:t>
            </a:r>
          </a:p>
          <a:p>
            <a:pPr lvl="1"/>
            <a:r>
              <a:rPr lang="en-US" dirty="0" smtClean="0"/>
              <a:t>(B) Hawks and sparrows have </a:t>
            </a:r>
            <a:r>
              <a:rPr lang="en-US" dirty="0" err="1" smtClean="0"/>
              <a:t>sesamoid</a:t>
            </a:r>
            <a:r>
              <a:rPr lang="en-US" dirty="0" smtClean="0"/>
              <a:t> bones. Therefore all birds have </a:t>
            </a:r>
            <a:r>
              <a:rPr lang="en-US" dirty="0" err="1" smtClean="0"/>
              <a:t>sesamoid</a:t>
            </a:r>
            <a:r>
              <a:rPr lang="en-US" dirty="0" smtClean="0"/>
              <a:t> bones.</a:t>
            </a:r>
          </a:p>
          <a:p>
            <a:r>
              <a:rPr lang="en-US" dirty="0" smtClean="0"/>
              <a:t>People tend to say A because of </a:t>
            </a:r>
            <a:r>
              <a:rPr lang="en-US" i="1" dirty="0" smtClean="0"/>
              <a:t>premise number</a:t>
            </a:r>
          </a:p>
          <a:p>
            <a:r>
              <a:rPr lang="en-US" dirty="0"/>
              <a:t>Does knowing bats and dogs can transmit rabies increase perceived likelihood of human transmission? </a:t>
            </a:r>
          </a:p>
          <a:p>
            <a:endParaRPr lang="en-US" i="1" dirty="0"/>
          </a:p>
        </p:txBody>
      </p:sp>
    </p:spTree>
    <p:extLst>
      <p:ext uri="{BB962C8B-B14F-4D97-AF65-F5344CB8AC3E}">
        <p14:creationId xmlns:p14="http://schemas.microsoft.com/office/powerpoint/2010/main" val="1201317830"/>
      </p:ext>
    </p:extLst>
  </p:cSld>
  <p:clrMapOvr>
    <a:masterClrMapping/>
  </p:clrMapOvr>
  <p:transition xmlns:p14="http://schemas.microsoft.com/office/powerpoint/2010/mai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Premise diversity effects</a:t>
            </a:r>
            <a:endParaRPr lang="en-US" dirty="0"/>
          </a:p>
        </p:txBody>
      </p:sp>
      <p:sp>
        <p:nvSpPr>
          <p:cNvPr id="3" name="Content Placeholder 2"/>
          <p:cNvSpPr>
            <a:spLocks noGrp="1"/>
          </p:cNvSpPr>
          <p:nvPr>
            <p:ph idx="1"/>
          </p:nvPr>
        </p:nvSpPr>
        <p:spPr/>
        <p:txBody>
          <a:bodyPr/>
          <a:lstStyle/>
          <a:p>
            <a:r>
              <a:rPr lang="en-US" dirty="0" smtClean="0"/>
              <a:t>Which is the stronger?</a:t>
            </a:r>
          </a:p>
          <a:p>
            <a:pPr lvl="1"/>
            <a:r>
              <a:rPr lang="en-US" dirty="0" smtClean="0"/>
              <a:t>(A) Lions and tigers use norepinephrine as a neurotransmitter. Therefore rabbits use norepinephrine as a neurotransmitter.</a:t>
            </a:r>
          </a:p>
          <a:p>
            <a:pPr lvl="1"/>
            <a:r>
              <a:rPr lang="en-US" dirty="0" smtClean="0"/>
              <a:t>(B) </a:t>
            </a:r>
            <a:r>
              <a:rPr lang="en-US" dirty="0"/>
              <a:t>Lions and </a:t>
            </a:r>
            <a:r>
              <a:rPr lang="en-US" dirty="0" smtClean="0"/>
              <a:t>giraffes </a:t>
            </a:r>
            <a:r>
              <a:rPr lang="en-US" dirty="0"/>
              <a:t>use norepinephrine as a neurotransmitter. Therefore rabbits use norepinephrine as a neurotransmitter</a:t>
            </a:r>
            <a:r>
              <a:rPr lang="en-US" dirty="0" smtClean="0"/>
              <a:t>.</a:t>
            </a:r>
            <a:endParaRPr lang="en-US" dirty="0"/>
          </a:p>
        </p:txBody>
      </p:sp>
    </p:spTree>
    <p:extLst>
      <p:ext uri="{BB962C8B-B14F-4D97-AF65-F5344CB8AC3E}">
        <p14:creationId xmlns:p14="http://schemas.microsoft.com/office/powerpoint/2010/main" val="2781695242"/>
      </p:ext>
    </p:extLst>
  </p:cSld>
  <p:clrMapOvr>
    <a:masterClrMapping/>
  </p:clrMapOvr>
  <p:transition xmlns:p14="http://schemas.microsoft.com/office/powerpoint/2010/mai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Premise diversity effects</a:t>
            </a:r>
            <a:endParaRPr lang="en-US" dirty="0"/>
          </a:p>
        </p:txBody>
      </p:sp>
      <p:sp>
        <p:nvSpPr>
          <p:cNvPr id="3" name="Content Placeholder 2"/>
          <p:cNvSpPr>
            <a:spLocks noGrp="1"/>
          </p:cNvSpPr>
          <p:nvPr>
            <p:ph idx="1"/>
          </p:nvPr>
        </p:nvSpPr>
        <p:spPr>
          <a:xfrm>
            <a:off x="133948" y="1630091"/>
            <a:ext cx="8590359" cy="4018359"/>
          </a:xfrm>
        </p:spPr>
        <p:txBody>
          <a:bodyPr/>
          <a:lstStyle/>
          <a:p>
            <a:r>
              <a:rPr lang="en-US" dirty="0" smtClean="0"/>
              <a:t>Which is the stronger?</a:t>
            </a:r>
          </a:p>
          <a:p>
            <a:pPr lvl="1"/>
            <a:r>
              <a:rPr lang="en-US" dirty="0" smtClean="0"/>
              <a:t>(A) Lions and tigers use norepinephrine as a neurotransmitter. Therefore rabbits use norepinephrine as a neurotransmitter.</a:t>
            </a:r>
          </a:p>
          <a:p>
            <a:pPr lvl="1"/>
            <a:r>
              <a:rPr lang="en-US" b="1" dirty="0" smtClean="0"/>
              <a:t>(B)</a:t>
            </a:r>
            <a:r>
              <a:rPr lang="en-US" dirty="0" smtClean="0"/>
              <a:t> </a:t>
            </a:r>
            <a:r>
              <a:rPr lang="en-US" b="1" dirty="0"/>
              <a:t>Lions and </a:t>
            </a:r>
            <a:r>
              <a:rPr lang="en-US" b="1" dirty="0" smtClean="0"/>
              <a:t>giraffes </a:t>
            </a:r>
            <a:r>
              <a:rPr lang="en-US" b="1" dirty="0"/>
              <a:t>use norepinephrine as a neurotransmitter. Therefore rabbits use norepinephrine as a neurotransmitter</a:t>
            </a:r>
            <a:r>
              <a:rPr lang="en-US" b="1" dirty="0" smtClean="0"/>
              <a:t>.</a:t>
            </a:r>
          </a:p>
          <a:p>
            <a:r>
              <a:rPr lang="en-US" dirty="0" smtClean="0"/>
              <a:t>People tend to say B because of </a:t>
            </a:r>
            <a:r>
              <a:rPr lang="en-US" i="1" dirty="0" smtClean="0"/>
              <a:t>premise diversity</a:t>
            </a:r>
          </a:p>
          <a:p>
            <a:r>
              <a:rPr lang="en-US" dirty="0" smtClean="0"/>
              <a:t>Does knowing bats and dogs can transmit rabies increase perceived likelihood of human transmission? </a:t>
            </a:r>
          </a:p>
        </p:txBody>
      </p:sp>
    </p:spTree>
    <p:extLst>
      <p:ext uri="{BB962C8B-B14F-4D97-AF65-F5344CB8AC3E}">
        <p14:creationId xmlns:p14="http://schemas.microsoft.com/office/powerpoint/2010/main" val="3304814859"/>
      </p:ext>
    </p:extLst>
  </p:cSld>
  <p:clrMapOvr>
    <a:masterClrMapping/>
  </p:clrMapOvr>
  <p:transition xmlns:p14="http://schemas.microsoft.com/office/powerpoint/2010/mai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2</a:t>
            </a:r>
            <a:endParaRPr lang="en-US" dirty="0"/>
          </a:p>
        </p:txBody>
      </p:sp>
      <p:sp>
        <p:nvSpPr>
          <p:cNvPr id="3" name="Content Placeholder 2"/>
          <p:cNvSpPr>
            <a:spLocks noGrp="1"/>
          </p:cNvSpPr>
          <p:nvPr>
            <p:ph idx="1"/>
          </p:nvPr>
        </p:nvSpPr>
        <p:spPr>
          <a:xfrm>
            <a:off x="133948" y="1590407"/>
            <a:ext cx="8590359" cy="4018359"/>
          </a:xfrm>
        </p:spPr>
        <p:txBody>
          <a:bodyPr/>
          <a:lstStyle/>
          <a:p>
            <a:r>
              <a:rPr lang="en-US" dirty="0" smtClean="0"/>
              <a:t>Replicate and extend the Bingham et al. bite reporting effect</a:t>
            </a:r>
          </a:p>
          <a:p>
            <a:pPr lvl="1"/>
            <a:r>
              <a:rPr lang="en-US" dirty="0" smtClean="0"/>
              <a:t>“Novel disease that infects liver cells” instead of rabies to preclude background knowledge</a:t>
            </a:r>
          </a:p>
          <a:p>
            <a:pPr lvl="1"/>
            <a:r>
              <a:rPr lang="en-US" dirty="0" smtClean="0"/>
              <a:t>Ask about disease transmission to and from a number of mammals and birds</a:t>
            </a:r>
          </a:p>
          <a:p>
            <a:pPr lvl="1"/>
            <a:r>
              <a:rPr lang="en-US" dirty="0" smtClean="0"/>
              <a:t>Ask for bite reporting for a range of mammals and birds</a:t>
            </a:r>
          </a:p>
          <a:p>
            <a:pPr lvl="2"/>
            <a:r>
              <a:rPr lang="en-US" dirty="0"/>
              <a:t>Do individual differences in bite reporting correlate with </a:t>
            </a:r>
            <a:r>
              <a:rPr lang="en-US" dirty="0" smtClean="0"/>
              <a:t>number/strength of beliefs about cross-species disease transmission?</a:t>
            </a:r>
            <a:endParaRPr lang="en-US" dirty="0"/>
          </a:p>
        </p:txBody>
      </p:sp>
    </p:spTree>
    <p:extLst>
      <p:ext uri="{BB962C8B-B14F-4D97-AF65-F5344CB8AC3E}">
        <p14:creationId xmlns:p14="http://schemas.microsoft.com/office/powerpoint/2010/main" val="807211586"/>
      </p:ext>
    </p:extLst>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r>
              <a:rPr lang="en-US">
                <a:latin typeface="Myriad Pro" charset="0"/>
                <a:ea typeface="ヒラギノ角ゴ ProN W3" charset="0"/>
                <a:cs typeface="ヒラギノ角ゴ ProN W3" charset="0"/>
              </a:rPr>
              <a:t>Exception Learning</a:t>
            </a:r>
          </a:p>
        </p:txBody>
      </p:sp>
      <p:pic>
        <p:nvPicPr>
          <p:cNvPr id="80898" name="Picture 3" descr="examples-insectivorous-mammals"/>
          <p:cNvPicPr>
            <a:picLocks noChangeAspect="1" noChangeArrowheads="1"/>
          </p:cNvPicPr>
          <p:nvPr/>
        </p:nvPicPr>
        <p:blipFill>
          <a:blip r:embed="rId3">
            <a:extLst>
              <a:ext uri="{28A0092B-C50C-407E-A947-70E740481C1C}">
                <a14:useLocalDpi xmlns:a14="http://schemas.microsoft.com/office/drawing/2010/main" val="0"/>
              </a:ext>
            </a:extLst>
          </a:blip>
          <a:srcRect l="23836" r="23813" b="59375"/>
          <a:stretch>
            <a:fillRect/>
          </a:stretch>
        </p:blipFill>
        <p:spPr bwMode="auto">
          <a:xfrm>
            <a:off x="5643566" y="2786062"/>
            <a:ext cx="2175495" cy="117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9" name="Picture 4" descr="examples-carnivorous-mammals_5"/>
          <p:cNvPicPr>
            <a:picLocks noChangeAspect="1" noChangeArrowheads="1"/>
          </p:cNvPicPr>
          <p:nvPr/>
        </p:nvPicPr>
        <p:blipFill>
          <a:blip r:embed="rId4">
            <a:extLst>
              <a:ext uri="{28A0092B-C50C-407E-A947-70E740481C1C}">
                <a14:useLocalDpi xmlns:a14="http://schemas.microsoft.com/office/drawing/2010/main" val="0"/>
              </a:ext>
            </a:extLst>
          </a:blip>
          <a:srcRect l="8566" t="51563" r="69621" b="9375"/>
          <a:stretch>
            <a:fillRect/>
          </a:stretch>
        </p:blipFill>
        <p:spPr bwMode="auto">
          <a:xfrm>
            <a:off x="7090172" y="803672"/>
            <a:ext cx="1500188" cy="187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5" descr="examples-ungulate-mammals_6"/>
          <p:cNvPicPr>
            <a:picLocks noChangeAspect="1" noChangeArrowheads="1"/>
          </p:cNvPicPr>
          <p:nvPr/>
        </p:nvPicPr>
        <p:blipFill>
          <a:blip r:embed="rId5">
            <a:extLst>
              <a:ext uri="{28A0092B-C50C-407E-A947-70E740481C1C}">
                <a14:useLocalDpi xmlns:a14="http://schemas.microsoft.com/office/drawing/2010/main" val="0"/>
              </a:ext>
            </a:extLst>
          </a:blip>
          <a:srcRect l="22745" r="45625" b="62500"/>
          <a:stretch>
            <a:fillRect/>
          </a:stretch>
        </p:blipFill>
        <p:spPr bwMode="auto">
          <a:xfrm>
            <a:off x="5268515" y="750095"/>
            <a:ext cx="1425402" cy="1179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6" descr="examples-carnivorous-mammals_3"/>
          <p:cNvPicPr>
            <a:picLocks noChangeAspect="1" noChangeArrowheads="1"/>
          </p:cNvPicPr>
          <p:nvPr/>
        </p:nvPicPr>
        <p:blipFill>
          <a:blip r:embed="rId6">
            <a:extLst>
              <a:ext uri="{28A0092B-C50C-407E-A947-70E740481C1C}">
                <a14:useLocalDpi xmlns:a14="http://schemas.microsoft.com/office/drawing/2010/main" val="0"/>
              </a:ext>
            </a:extLst>
          </a:blip>
          <a:srcRect l="60918" t="68750" r="5272" b="7813"/>
          <a:stretch>
            <a:fillRect/>
          </a:stretch>
        </p:blipFill>
        <p:spPr bwMode="auto">
          <a:xfrm>
            <a:off x="6818934" y="3964784"/>
            <a:ext cx="2325067" cy="112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2" name="Picture 7" descr="examples-carnivorous-mammals_3"/>
          <p:cNvPicPr>
            <a:picLocks noChangeAspect="1" noChangeArrowheads="1"/>
          </p:cNvPicPr>
          <p:nvPr/>
        </p:nvPicPr>
        <p:blipFill>
          <a:blip r:embed="rId6">
            <a:extLst>
              <a:ext uri="{28A0092B-C50C-407E-A947-70E740481C1C}">
                <a14:useLocalDpi xmlns:a14="http://schemas.microsoft.com/office/drawing/2010/main" val="0"/>
              </a:ext>
            </a:extLst>
          </a:blip>
          <a:srcRect l="4204" t="60938" r="65257" b="6250"/>
          <a:stretch>
            <a:fillRect/>
          </a:stretch>
        </p:blipFill>
        <p:spPr bwMode="auto">
          <a:xfrm>
            <a:off x="5054203" y="2035969"/>
            <a:ext cx="1425402" cy="106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3" name="Picture 8" descr="examples-ungulate-mammals_4"/>
          <p:cNvPicPr>
            <a:picLocks noChangeAspect="1" noChangeArrowheads="1"/>
          </p:cNvPicPr>
          <p:nvPr/>
        </p:nvPicPr>
        <p:blipFill>
          <a:blip r:embed="rId7">
            <a:extLst>
              <a:ext uri="{28A0092B-C50C-407E-A947-70E740481C1C}">
                <a14:useLocalDpi xmlns:a14="http://schemas.microsoft.com/office/drawing/2010/main" val="0"/>
              </a:ext>
            </a:extLst>
          </a:blip>
          <a:srcRect l="3113" t="60938" r="63077" b="7813"/>
          <a:stretch>
            <a:fillRect/>
          </a:stretch>
        </p:blipFill>
        <p:spPr bwMode="auto">
          <a:xfrm>
            <a:off x="5750722" y="4982769"/>
            <a:ext cx="1800449" cy="116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4" name="Picture 9" descr="examples-birds_3"/>
          <p:cNvPicPr>
            <a:picLocks noChangeAspect="1" noChangeArrowheads="1"/>
          </p:cNvPicPr>
          <p:nvPr/>
        </p:nvPicPr>
        <p:blipFill>
          <a:blip r:embed="rId8">
            <a:extLst>
              <a:ext uri="{28A0092B-C50C-407E-A947-70E740481C1C}">
                <a14:useLocalDpi xmlns:a14="http://schemas.microsoft.com/office/drawing/2010/main" val="0"/>
              </a:ext>
            </a:extLst>
          </a:blip>
          <a:srcRect l="59827" t="7813" r="1999" b="60938"/>
          <a:stretch>
            <a:fillRect/>
          </a:stretch>
        </p:blipFill>
        <p:spPr bwMode="auto">
          <a:xfrm>
            <a:off x="821532" y="857250"/>
            <a:ext cx="1725662" cy="98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5" name="Picture 10" descr="examples-birds_6"/>
          <p:cNvPicPr>
            <a:picLocks noChangeAspect="1" noChangeArrowheads="1"/>
          </p:cNvPicPr>
          <p:nvPr/>
        </p:nvPicPr>
        <p:blipFill>
          <a:blip r:embed="rId9">
            <a:extLst>
              <a:ext uri="{28A0092B-C50C-407E-A947-70E740481C1C}">
                <a14:useLocalDpi xmlns:a14="http://schemas.microsoft.com/office/drawing/2010/main" val="0"/>
              </a:ext>
            </a:extLst>
          </a:blip>
          <a:srcRect l="62009" t="12500" r="17268" b="50000"/>
          <a:stretch>
            <a:fillRect/>
          </a:stretch>
        </p:blipFill>
        <p:spPr bwMode="auto">
          <a:xfrm>
            <a:off x="392907" y="1982394"/>
            <a:ext cx="1009055" cy="12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6" name="Picture 11" descr="examples-birds_1"/>
          <p:cNvPicPr>
            <a:picLocks noChangeAspect="1" noChangeArrowheads="1"/>
          </p:cNvPicPr>
          <p:nvPr/>
        </p:nvPicPr>
        <p:blipFill>
          <a:blip r:embed="rId10">
            <a:extLst>
              <a:ext uri="{28A0092B-C50C-407E-A947-70E740481C1C}">
                <a14:useLocalDpi xmlns:a14="http://schemas.microsoft.com/office/drawing/2010/main" val="0"/>
              </a:ext>
            </a:extLst>
          </a:blip>
          <a:srcRect l="56555" t="62500" b="9375"/>
          <a:stretch>
            <a:fillRect/>
          </a:stretch>
        </p:blipFill>
        <p:spPr bwMode="auto">
          <a:xfrm>
            <a:off x="714376" y="3321844"/>
            <a:ext cx="2087314" cy="944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7" name="Picture 13" descr="examples-birds_9"/>
          <p:cNvPicPr>
            <a:picLocks noChangeAspect="1" noChangeArrowheads="1"/>
          </p:cNvPicPr>
          <p:nvPr/>
        </p:nvPicPr>
        <p:blipFill>
          <a:blip r:embed="rId11">
            <a:extLst>
              <a:ext uri="{28A0092B-C50C-407E-A947-70E740481C1C}">
                <a14:useLocalDpi xmlns:a14="http://schemas.microsoft.com/office/drawing/2010/main" val="0"/>
              </a:ext>
            </a:extLst>
          </a:blip>
          <a:srcRect l="6384" t="6250" r="70711" b="62500"/>
          <a:stretch>
            <a:fillRect/>
          </a:stretch>
        </p:blipFill>
        <p:spPr bwMode="auto">
          <a:xfrm>
            <a:off x="1785941" y="1875236"/>
            <a:ext cx="1199927" cy="114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8" name="Picture 15" descr="examples-birds_5"/>
          <p:cNvPicPr>
            <a:picLocks noChangeAspect="1" noChangeArrowheads="1"/>
          </p:cNvPicPr>
          <p:nvPr/>
        </p:nvPicPr>
        <p:blipFill>
          <a:blip r:embed="rId12">
            <a:extLst>
              <a:ext uri="{28A0092B-C50C-407E-A947-70E740481C1C}">
                <a14:useLocalDpi xmlns:a14="http://schemas.microsoft.com/office/drawing/2010/main" val="0"/>
              </a:ext>
            </a:extLst>
          </a:blip>
          <a:srcRect l="58737" t="53125" r="20540" b="7813"/>
          <a:stretch>
            <a:fillRect/>
          </a:stretch>
        </p:blipFill>
        <p:spPr bwMode="auto">
          <a:xfrm>
            <a:off x="2643188" y="3000378"/>
            <a:ext cx="913061" cy="1199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9" name="Picture 16" descr="ba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1531" y="4232675"/>
            <a:ext cx="1827238" cy="10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10" name="Picture 14" descr="examples-birds_4"/>
          <p:cNvPicPr>
            <a:picLocks noChangeAspect="1" noChangeArrowheads="1"/>
          </p:cNvPicPr>
          <p:nvPr/>
        </p:nvPicPr>
        <p:blipFill>
          <a:blip r:embed="rId14">
            <a:extLst>
              <a:ext uri="{28A0092B-C50C-407E-A947-70E740481C1C}">
                <a14:useLocalDpi xmlns:a14="http://schemas.microsoft.com/office/drawing/2010/main" val="0"/>
              </a:ext>
            </a:extLst>
          </a:blip>
          <a:srcRect l="58737" t="6250" r="8543" b="54688"/>
          <a:stretch>
            <a:fillRect/>
          </a:stretch>
        </p:blipFill>
        <p:spPr bwMode="auto">
          <a:xfrm>
            <a:off x="339328" y="5089922"/>
            <a:ext cx="1425402" cy="118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11" name="Picture 12" descr="examples-birds_2"/>
          <p:cNvPicPr>
            <a:picLocks noChangeAspect="1" noChangeArrowheads="1"/>
          </p:cNvPicPr>
          <p:nvPr/>
        </p:nvPicPr>
        <p:blipFill>
          <a:blip r:embed="rId15">
            <a:extLst>
              <a:ext uri="{28A0092B-C50C-407E-A947-70E740481C1C}">
                <a14:useLocalDpi xmlns:a14="http://schemas.microsoft.com/office/drawing/2010/main" val="0"/>
              </a:ext>
            </a:extLst>
          </a:blip>
          <a:srcRect l="56557" t="14063" r="9634" b="53125"/>
          <a:stretch>
            <a:fillRect/>
          </a:stretch>
        </p:blipFill>
        <p:spPr bwMode="auto">
          <a:xfrm>
            <a:off x="2107407" y="5304234"/>
            <a:ext cx="1574974" cy="106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12" name="Oval 17"/>
          <p:cNvSpPr>
            <a:spLocks noChangeArrowheads="1"/>
          </p:cNvSpPr>
          <p:nvPr/>
        </p:nvSpPr>
        <p:spPr bwMode="auto">
          <a:xfrm>
            <a:off x="875109" y="4179095"/>
            <a:ext cx="1714500" cy="1017984"/>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64281" tIns="32140" rIns="64281" bIns="32140" anchor="ctr"/>
          <a:lstStyle/>
          <a:p>
            <a:pPr algn="ctr" defTabSz="642849" fontAlgn="base">
              <a:spcBef>
                <a:spcPct val="0"/>
              </a:spcBef>
              <a:spcAft>
                <a:spcPct val="0"/>
              </a:spcAft>
            </a:pPr>
            <a:endParaRPr lang="en-US" sz="3000">
              <a:solidFill>
                <a:srgbClr val="000000"/>
              </a:solidFill>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41131416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Bite Reporting</a:t>
            </a:r>
            <a:endParaRPr lang="en-US" dirty="0"/>
          </a:p>
        </p:txBody>
      </p:sp>
      <p:sp>
        <p:nvSpPr>
          <p:cNvPr id="3" name="Content Placeholder 2"/>
          <p:cNvSpPr>
            <a:spLocks noGrp="1"/>
          </p:cNvSpPr>
          <p:nvPr>
            <p:ph idx="1"/>
          </p:nvPr>
        </p:nvSpPr>
        <p:spPr/>
        <p:txBody>
          <a:bodyPr/>
          <a:lstStyle/>
          <a:p>
            <a:r>
              <a:rPr lang="en-US" i="1" dirty="0" smtClean="0"/>
              <a:t>“How likely would you be to report being bitten by the following animals to a health professional (1-100):”</a:t>
            </a:r>
          </a:p>
          <a:p>
            <a:pPr lvl="1"/>
            <a:r>
              <a:rPr lang="en-US" dirty="0" smtClean="0"/>
              <a:t>Dog, skunk, monkey, bat, and squirrel</a:t>
            </a:r>
          </a:p>
          <a:p>
            <a:pPr lvl="1"/>
            <a:r>
              <a:rPr lang="en-US" dirty="0" smtClean="0"/>
              <a:t>Blue jay, robin, swan, grackle, and peacock</a:t>
            </a:r>
          </a:p>
          <a:p>
            <a:pPr lvl="1"/>
            <a:endParaRPr lang="en-US" dirty="0"/>
          </a:p>
        </p:txBody>
      </p:sp>
    </p:spTree>
    <p:extLst>
      <p:ext uri="{BB962C8B-B14F-4D97-AF65-F5344CB8AC3E}">
        <p14:creationId xmlns:p14="http://schemas.microsoft.com/office/powerpoint/2010/main" val="3253171642"/>
      </p:ext>
    </p:extLst>
  </p:cSld>
  <p:clrMapOvr>
    <a:masterClrMapping/>
  </p:clrMapOvr>
  <p:transition xmlns:p14="http://schemas.microsoft.com/office/powerpoint/2010/mai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Bite Reporting</a:t>
            </a:r>
            <a:endParaRPr lang="en-US" dirty="0"/>
          </a:p>
        </p:txBody>
      </p:sp>
      <p:sp>
        <p:nvSpPr>
          <p:cNvPr id="3" name="Content Placeholder 2"/>
          <p:cNvSpPr>
            <a:spLocks noGrp="1"/>
          </p:cNvSpPr>
          <p:nvPr>
            <p:ph idx="1"/>
          </p:nvPr>
        </p:nvSpPr>
        <p:spPr>
          <a:xfrm>
            <a:off x="169664" y="2165848"/>
            <a:ext cx="8590359" cy="4018359"/>
          </a:xfrm>
        </p:spPr>
        <p:txBody>
          <a:bodyPr/>
          <a:lstStyle/>
          <a:p>
            <a:r>
              <a:rPr lang="en-US" i="1" dirty="0" smtClean="0"/>
              <a:t>“Scientists discover that a new disease can infect the liver tissue of x. How likely is it this disease can infect the following animals:”</a:t>
            </a:r>
          </a:p>
          <a:p>
            <a:pPr lvl="1"/>
            <a:r>
              <a:rPr lang="en-US" dirty="0" smtClean="0"/>
              <a:t>Premise (x) animals: dog, skunk, monkey, bat, blue jay, grackle, swan, and peacock</a:t>
            </a:r>
          </a:p>
          <a:p>
            <a:pPr lvl="1"/>
            <a:r>
              <a:rPr lang="en-US" dirty="0" smtClean="0"/>
              <a:t>Conclusion animals: </a:t>
            </a:r>
            <a:r>
              <a:rPr lang="en-US" dirty="0"/>
              <a:t>Dog, skunk, monkey, bat, </a:t>
            </a:r>
            <a:r>
              <a:rPr lang="en-US" dirty="0" smtClean="0"/>
              <a:t>squirrel, </a:t>
            </a:r>
            <a:r>
              <a:rPr lang="en-US" dirty="0"/>
              <a:t>b</a:t>
            </a:r>
            <a:r>
              <a:rPr lang="en-US" dirty="0" smtClean="0"/>
              <a:t>lue </a:t>
            </a:r>
            <a:r>
              <a:rPr lang="en-US" dirty="0"/>
              <a:t>jay, robin, swan, grackle, and peacock</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2207858202"/>
      </p:ext>
    </p:extLst>
  </p:cSld>
  <p:clrMapOvr>
    <a:masterClrMapping/>
  </p:clrMapOvr>
  <p:transition xmlns:p14="http://schemas.microsoft.com/office/powerpoint/2010/mai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Bite Reporting Intentions</a:t>
            </a:r>
            <a:endParaRPr lang="en-US" dirty="0"/>
          </a:p>
        </p:txBody>
      </p:sp>
      <p:sp>
        <p:nvSpPr>
          <p:cNvPr id="3" name="Content Placeholder 2"/>
          <p:cNvSpPr>
            <a:spLocks noGrp="1"/>
          </p:cNvSpPr>
          <p:nvPr>
            <p:ph idx="1"/>
          </p:nvPr>
        </p:nvSpPr>
        <p:spPr/>
        <p:txBody>
          <a:bodyPr/>
          <a:lstStyle/>
          <a:p>
            <a:endParaRPr lang="en-US" dirty="0"/>
          </a:p>
        </p:txBody>
      </p:sp>
      <p:pic>
        <p:nvPicPr>
          <p:cNvPr id="5" name="Picture 4" descr="Fig1_eco.jpg"/>
          <p:cNvPicPr>
            <a:picLocks noChangeAspect="1"/>
          </p:cNvPicPr>
          <p:nvPr/>
        </p:nvPicPr>
        <p:blipFill rotWithShape="1">
          <a:blip r:embed="rId2">
            <a:extLst>
              <a:ext uri="{28A0092B-C50C-407E-A947-70E740481C1C}">
                <a14:useLocalDpi xmlns:a14="http://schemas.microsoft.com/office/drawing/2010/main" val="0"/>
              </a:ext>
            </a:extLst>
          </a:blip>
          <a:srcRect t="3677" r="2511" b="66157"/>
          <a:stretch/>
        </p:blipFill>
        <p:spPr>
          <a:xfrm>
            <a:off x="677439" y="1924704"/>
            <a:ext cx="7439535" cy="4027989"/>
          </a:xfrm>
          <a:prstGeom prst="rect">
            <a:avLst/>
          </a:prstGeom>
        </p:spPr>
      </p:pic>
      <p:pic>
        <p:nvPicPr>
          <p:cNvPr id="6" name="Picture 5" descr="Fig1_eco.jpg"/>
          <p:cNvPicPr>
            <a:picLocks noChangeAspect="1"/>
          </p:cNvPicPr>
          <p:nvPr/>
        </p:nvPicPr>
        <p:blipFill rotWithShape="1">
          <a:blip r:embed="rId2">
            <a:extLst>
              <a:ext uri="{28A0092B-C50C-407E-A947-70E740481C1C}">
                <a14:useLocalDpi xmlns:a14="http://schemas.microsoft.com/office/drawing/2010/main" val="0"/>
              </a:ext>
            </a:extLst>
          </a:blip>
          <a:srcRect l="8547" t="1050" r="2511" b="96424"/>
          <a:stretch/>
        </p:blipFill>
        <p:spPr>
          <a:xfrm>
            <a:off x="773990" y="5853478"/>
            <a:ext cx="6787298" cy="337319"/>
          </a:xfrm>
          <a:prstGeom prst="rect">
            <a:avLst/>
          </a:prstGeom>
        </p:spPr>
      </p:pic>
      <p:pic>
        <p:nvPicPr>
          <p:cNvPr id="7" name="Picture 6" descr="Fig1_eco.jpg"/>
          <p:cNvPicPr>
            <a:picLocks noChangeAspect="1"/>
          </p:cNvPicPr>
          <p:nvPr/>
        </p:nvPicPr>
        <p:blipFill rotWithShape="1">
          <a:blip r:embed="rId2">
            <a:extLst>
              <a:ext uri="{28A0092B-C50C-407E-A947-70E740481C1C}">
                <a14:useLocalDpi xmlns:a14="http://schemas.microsoft.com/office/drawing/2010/main" val="0"/>
              </a:ext>
            </a:extLst>
          </a:blip>
          <a:srcRect l="8547" t="1050" r="2511" b="96424"/>
          <a:stretch/>
        </p:blipFill>
        <p:spPr>
          <a:xfrm>
            <a:off x="-3798785" y="5615374"/>
            <a:ext cx="6787298" cy="337319"/>
          </a:xfrm>
          <a:prstGeom prst="rect">
            <a:avLst/>
          </a:prstGeom>
        </p:spPr>
      </p:pic>
    </p:spTree>
    <p:extLst>
      <p:ext uri="{BB962C8B-B14F-4D97-AF65-F5344CB8AC3E}">
        <p14:creationId xmlns:p14="http://schemas.microsoft.com/office/powerpoint/2010/main" val="13732129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Mammal Bite Reporting</a:t>
            </a:r>
            <a:endParaRPr lang="en-US" dirty="0"/>
          </a:p>
        </p:txBody>
      </p:sp>
      <p:sp>
        <p:nvSpPr>
          <p:cNvPr id="3" name="Content Placeholder 2"/>
          <p:cNvSpPr>
            <a:spLocks noGrp="1"/>
          </p:cNvSpPr>
          <p:nvPr>
            <p:ph idx="1"/>
          </p:nvPr>
        </p:nvSpPr>
        <p:spPr/>
        <p:txBody>
          <a:bodyPr/>
          <a:lstStyle/>
          <a:p>
            <a:endParaRPr lang="en-US" dirty="0"/>
          </a:p>
        </p:txBody>
      </p:sp>
      <p:pic>
        <p:nvPicPr>
          <p:cNvPr id="5" name="Picture 4" descr="Fig1_eco.jpg"/>
          <p:cNvPicPr>
            <a:picLocks noChangeAspect="1"/>
          </p:cNvPicPr>
          <p:nvPr/>
        </p:nvPicPr>
        <p:blipFill rotWithShape="1">
          <a:blip r:embed="rId2">
            <a:extLst>
              <a:ext uri="{28A0092B-C50C-407E-A947-70E740481C1C}">
                <a14:useLocalDpi xmlns:a14="http://schemas.microsoft.com/office/drawing/2010/main" val="0"/>
              </a:ext>
            </a:extLst>
          </a:blip>
          <a:srcRect l="8303" t="31754" r="2511" b="34331"/>
          <a:stretch/>
        </p:blipFill>
        <p:spPr>
          <a:xfrm>
            <a:off x="1311041" y="1424014"/>
            <a:ext cx="6805933" cy="4766783"/>
          </a:xfrm>
          <a:prstGeom prst="rect">
            <a:avLst/>
          </a:prstGeom>
        </p:spPr>
      </p:pic>
      <p:pic>
        <p:nvPicPr>
          <p:cNvPr id="6" name="Picture 5" descr="Fig1_eco.jpg"/>
          <p:cNvPicPr>
            <a:picLocks noChangeAspect="1"/>
          </p:cNvPicPr>
          <p:nvPr/>
        </p:nvPicPr>
        <p:blipFill rotWithShape="1">
          <a:blip r:embed="rId2">
            <a:extLst>
              <a:ext uri="{28A0092B-C50C-407E-A947-70E740481C1C}">
                <a14:useLocalDpi xmlns:a14="http://schemas.microsoft.com/office/drawing/2010/main" val="0"/>
              </a:ext>
            </a:extLst>
          </a:blip>
          <a:srcRect l="8547" t="1050" r="2511" b="96424"/>
          <a:stretch/>
        </p:blipFill>
        <p:spPr>
          <a:xfrm>
            <a:off x="2781522" y="1271078"/>
            <a:ext cx="6787298" cy="337319"/>
          </a:xfrm>
          <a:prstGeom prst="rect">
            <a:avLst/>
          </a:prstGeom>
        </p:spPr>
      </p:pic>
    </p:spTree>
    <p:extLst>
      <p:ext uri="{BB962C8B-B14F-4D97-AF65-F5344CB8AC3E}">
        <p14:creationId xmlns:p14="http://schemas.microsoft.com/office/powerpoint/2010/main" val="29644800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Bird Bite Reporting</a:t>
            </a:r>
            <a:endParaRPr lang="en-US" dirty="0"/>
          </a:p>
        </p:txBody>
      </p:sp>
      <p:sp>
        <p:nvSpPr>
          <p:cNvPr id="3" name="Content Placeholder 2"/>
          <p:cNvSpPr>
            <a:spLocks noGrp="1"/>
          </p:cNvSpPr>
          <p:nvPr>
            <p:ph idx="1"/>
          </p:nvPr>
        </p:nvSpPr>
        <p:spPr/>
        <p:txBody>
          <a:bodyPr/>
          <a:lstStyle/>
          <a:p>
            <a:endParaRPr lang="en-US" dirty="0"/>
          </a:p>
        </p:txBody>
      </p:sp>
      <p:pic>
        <p:nvPicPr>
          <p:cNvPr id="5" name="Picture 4" descr="Fig1_eco.jpg"/>
          <p:cNvPicPr>
            <a:picLocks noChangeAspect="1"/>
          </p:cNvPicPr>
          <p:nvPr/>
        </p:nvPicPr>
        <p:blipFill rotWithShape="1">
          <a:blip r:embed="rId2">
            <a:extLst>
              <a:ext uri="{28A0092B-C50C-407E-A947-70E740481C1C}">
                <a14:useLocalDpi xmlns:a14="http://schemas.microsoft.com/office/drawing/2010/main" val="0"/>
              </a:ext>
            </a:extLst>
          </a:blip>
          <a:srcRect l="7522" t="66085" r="3291"/>
          <a:stretch/>
        </p:blipFill>
        <p:spPr>
          <a:xfrm>
            <a:off x="1311041" y="1424014"/>
            <a:ext cx="6805933" cy="4766783"/>
          </a:xfrm>
          <a:prstGeom prst="rect">
            <a:avLst/>
          </a:prstGeom>
        </p:spPr>
      </p:pic>
    </p:spTree>
    <p:extLst>
      <p:ext uri="{BB962C8B-B14F-4D97-AF65-F5344CB8AC3E}">
        <p14:creationId xmlns:p14="http://schemas.microsoft.com/office/powerpoint/2010/main" val="27943306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Species-to-species disease trans (mammals)</a:t>
            </a:r>
            <a:endParaRPr lang="en-US" dirty="0"/>
          </a:p>
        </p:txBody>
      </p:sp>
      <p:sp>
        <p:nvSpPr>
          <p:cNvPr id="3" name="Content Placeholder 2"/>
          <p:cNvSpPr>
            <a:spLocks noGrp="1"/>
          </p:cNvSpPr>
          <p:nvPr>
            <p:ph idx="1"/>
          </p:nvPr>
        </p:nvSpPr>
        <p:spPr/>
        <p:txBody>
          <a:bodyPr/>
          <a:lstStyle/>
          <a:p>
            <a:endParaRPr lang="en-US"/>
          </a:p>
        </p:txBody>
      </p:sp>
      <p:pic>
        <p:nvPicPr>
          <p:cNvPr id="4" name="Picture 3" descr="MamTransmis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2309" y="776885"/>
            <a:ext cx="5820060" cy="5820060"/>
          </a:xfrm>
          <a:prstGeom prst="rect">
            <a:avLst/>
          </a:prstGeom>
        </p:spPr>
      </p:pic>
    </p:spTree>
    <p:extLst>
      <p:ext uri="{BB962C8B-B14F-4D97-AF65-F5344CB8AC3E}">
        <p14:creationId xmlns:p14="http://schemas.microsoft.com/office/powerpoint/2010/main" val="3204340092"/>
      </p:ext>
    </p:extLst>
  </p:cSld>
  <p:clrMapOvr>
    <a:masterClrMapping/>
  </p:clrMapOvr>
  <p:transition xmlns:p14="http://schemas.microsoft.com/office/powerpoint/2010/mai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Species-to-species disease trans (birds)</a:t>
            </a:r>
            <a:endParaRPr lang="en-US" dirty="0"/>
          </a:p>
        </p:txBody>
      </p:sp>
      <p:sp>
        <p:nvSpPr>
          <p:cNvPr id="3" name="Content Placeholder 2"/>
          <p:cNvSpPr>
            <a:spLocks noGrp="1"/>
          </p:cNvSpPr>
          <p:nvPr>
            <p:ph idx="1"/>
          </p:nvPr>
        </p:nvSpPr>
        <p:spPr/>
        <p:txBody>
          <a:bodyPr/>
          <a:lstStyle/>
          <a:p>
            <a:endParaRPr lang="en-US"/>
          </a:p>
        </p:txBody>
      </p:sp>
      <p:pic>
        <p:nvPicPr>
          <p:cNvPr id="4" name="Picture 3" descr="BirdTransmis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7826" y="660868"/>
            <a:ext cx="5847411" cy="5847411"/>
          </a:xfrm>
          <a:prstGeom prst="rect">
            <a:avLst/>
          </a:prstGeom>
        </p:spPr>
      </p:pic>
    </p:spTree>
    <p:extLst>
      <p:ext uri="{BB962C8B-B14F-4D97-AF65-F5344CB8AC3E}">
        <p14:creationId xmlns:p14="http://schemas.microsoft.com/office/powerpoint/2010/main" val="1875906312"/>
      </p:ext>
    </p:extLst>
  </p:cSld>
  <p:clrMapOvr>
    <a:masterClrMapping/>
  </p:clrMapOvr>
  <p:transition xmlns:p14="http://schemas.microsoft.com/office/powerpoint/2010/mai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a:xfrm>
            <a:off x="133948" y="1074521"/>
            <a:ext cx="8590359" cy="4018359"/>
          </a:xfrm>
        </p:spPr>
        <p:txBody>
          <a:bodyPr/>
          <a:lstStyle/>
          <a:p>
            <a:r>
              <a:rPr lang="en-US" dirty="0" smtClean="0"/>
              <a:t>People who endorse more cross-species disease transmission are more likely to report bites</a:t>
            </a:r>
          </a:p>
          <a:p>
            <a:pPr lvl="1"/>
            <a:r>
              <a:rPr lang="en-US" dirty="0" smtClean="0"/>
              <a:t>Consistent with premise diversity and number </a:t>
            </a:r>
          </a:p>
          <a:p>
            <a:r>
              <a:rPr lang="en-US" dirty="0" smtClean="0"/>
              <a:t>Just an individual difference effect?</a:t>
            </a:r>
          </a:p>
          <a:p>
            <a:pPr lvl="1"/>
            <a:r>
              <a:rPr lang="en-US" dirty="0" smtClean="0"/>
              <a:t>Work on disgust/contagion in social psych suggests individual differences in disgust to </a:t>
            </a:r>
            <a:r>
              <a:rPr lang="en-US" dirty="0" err="1" smtClean="0"/>
              <a:t>animality</a:t>
            </a:r>
            <a:endParaRPr lang="en-US" dirty="0"/>
          </a:p>
        </p:txBody>
      </p:sp>
    </p:spTree>
    <p:extLst>
      <p:ext uri="{BB962C8B-B14F-4D97-AF65-F5344CB8AC3E}">
        <p14:creationId xmlns:p14="http://schemas.microsoft.com/office/powerpoint/2010/main" val="1269492163"/>
      </p:ext>
    </p:extLst>
  </p:cSld>
  <p:clrMapOvr>
    <a:masterClrMapping/>
  </p:clrMapOvr>
  <p:transition xmlns:p14="http://schemas.microsoft.com/office/powerpoint/2010/mai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3</a:t>
            </a:r>
            <a:endParaRPr lang="en-US" dirty="0"/>
          </a:p>
        </p:txBody>
      </p:sp>
      <p:sp>
        <p:nvSpPr>
          <p:cNvPr id="3" name="Content Placeholder 2"/>
          <p:cNvSpPr>
            <a:spLocks noGrp="1"/>
          </p:cNvSpPr>
          <p:nvPr>
            <p:ph idx="1"/>
          </p:nvPr>
        </p:nvSpPr>
        <p:spPr/>
        <p:txBody>
          <a:bodyPr/>
          <a:lstStyle/>
          <a:p>
            <a:pPr marL="187498" indent="0">
              <a:buNone/>
            </a:pPr>
            <a:endParaRPr lang="en-US" dirty="0" smtClean="0"/>
          </a:p>
          <a:p>
            <a:r>
              <a:rPr lang="en-US" dirty="0" smtClean="0"/>
              <a:t>Use Ebola communications from CDC and WHO</a:t>
            </a:r>
          </a:p>
          <a:p>
            <a:r>
              <a:rPr lang="en-US" dirty="0" smtClean="0"/>
              <a:t>Experimentally manipulate premise diversity</a:t>
            </a:r>
          </a:p>
          <a:p>
            <a:pPr lvl="1"/>
            <a:r>
              <a:rPr lang="en-US" dirty="0" smtClean="0"/>
              <a:t>Ratings of likelihood of Ebola susceptibility, bite reporting, and likelihood of consuming game meat for each animal</a:t>
            </a:r>
            <a:endParaRPr lang="en-US" dirty="0"/>
          </a:p>
        </p:txBody>
      </p:sp>
    </p:spTree>
    <p:extLst>
      <p:ext uri="{BB962C8B-B14F-4D97-AF65-F5344CB8AC3E}">
        <p14:creationId xmlns:p14="http://schemas.microsoft.com/office/powerpoint/2010/main" val="3333215171"/>
      </p:ext>
    </p:extLst>
  </p:cSld>
  <p:clrMapOvr>
    <a:masterClrMapping/>
  </p:clrMapOvr>
  <p:transition xmlns:p14="http://schemas.microsoft.com/office/powerpoint/2010/mai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 Condition</a:t>
            </a:r>
            <a:endParaRPr lang="en-US" dirty="0"/>
          </a:p>
        </p:txBody>
      </p:sp>
      <p:sp>
        <p:nvSpPr>
          <p:cNvPr id="3" name="Content Placeholder 2"/>
          <p:cNvSpPr>
            <a:spLocks noGrp="1"/>
          </p:cNvSpPr>
          <p:nvPr>
            <p:ph idx="1"/>
          </p:nvPr>
        </p:nvSpPr>
        <p:spPr/>
        <p:txBody>
          <a:bodyPr/>
          <a:lstStyle/>
          <a:p>
            <a:r>
              <a:rPr lang="en-US" dirty="0" smtClean="0"/>
              <a:t>CDC Wording Condition (Not Diverse)</a:t>
            </a:r>
          </a:p>
          <a:p>
            <a:pPr marL="187498" indent="0">
              <a:buNone/>
            </a:pPr>
            <a:r>
              <a:rPr lang="en-US" sz="2500" dirty="0" smtClean="0"/>
              <a:t>“The </a:t>
            </a:r>
            <a:r>
              <a:rPr lang="en-US" sz="2500" dirty="0"/>
              <a:t>Ebola virus causes an acute, serious illness which is often fatal if untreated. Ebola virus disease (EVD) first appeared in 1976 in 2 simultaneous outbreaks, one in what is now, </a:t>
            </a:r>
            <a:r>
              <a:rPr lang="en-US" sz="2500" dirty="0" err="1"/>
              <a:t>Nzara</a:t>
            </a:r>
            <a:r>
              <a:rPr lang="en-US" sz="2500" dirty="0"/>
              <a:t>, South Sudan, and the other in </a:t>
            </a:r>
            <a:r>
              <a:rPr lang="en-US" sz="2500" dirty="0" err="1"/>
              <a:t>Yambuku</a:t>
            </a:r>
            <a:r>
              <a:rPr lang="en-US" sz="2500" dirty="0"/>
              <a:t>, Democratic Republic of Congo. The latter occurred in a village near the Ebola River, from which the disease takes its name. Ebola is introduced into the human population through close contact with the blood, secretions, organs, or other bodily fluids of infected animals such as </a:t>
            </a:r>
            <a:r>
              <a:rPr lang="en-US" sz="2500" b="1" dirty="0" smtClean="0"/>
              <a:t>fruit bats, gorillas, monkeys, </a:t>
            </a:r>
            <a:r>
              <a:rPr lang="en-US" sz="2500" b="1" dirty="0"/>
              <a:t>and </a:t>
            </a:r>
            <a:r>
              <a:rPr lang="en-US" sz="2500" b="1" dirty="0" smtClean="0"/>
              <a:t>chimpanzees</a:t>
            </a:r>
            <a:r>
              <a:rPr lang="en-US" sz="2500" dirty="0" smtClean="0"/>
              <a:t>. “</a:t>
            </a:r>
            <a:endParaRPr lang="en-US" sz="2500" dirty="0"/>
          </a:p>
        </p:txBody>
      </p:sp>
    </p:spTree>
    <p:extLst>
      <p:ext uri="{BB962C8B-B14F-4D97-AF65-F5344CB8AC3E}">
        <p14:creationId xmlns:p14="http://schemas.microsoft.com/office/powerpoint/2010/main" val="1293956309"/>
      </p:ext>
    </p:extLst>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r>
              <a:rPr lang="en-US">
                <a:latin typeface="Myriad Pro" charset="0"/>
                <a:ea typeface="ヒラギノ角ゴ ProN W3" charset="0"/>
                <a:cs typeface="ヒラギノ角ゴ ProN W3" charset="0"/>
              </a:rPr>
              <a:t>Exception Learning</a:t>
            </a:r>
          </a:p>
        </p:txBody>
      </p:sp>
      <p:pic>
        <p:nvPicPr>
          <p:cNvPr id="82946" name="Picture 3" descr="examples-insectivorous-mammals"/>
          <p:cNvPicPr>
            <a:picLocks noChangeAspect="1" noChangeArrowheads="1"/>
          </p:cNvPicPr>
          <p:nvPr/>
        </p:nvPicPr>
        <p:blipFill>
          <a:blip r:embed="rId3">
            <a:extLst>
              <a:ext uri="{28A0092B-C50C-407E-A947-70E740481C1C}">
                <a14:useLocalDpi xmlns:a14="http://schemas.microsoft.com/office/drawing/2010/main" val="0"/>
              </a:ext>
            </a:extLst>
          </a:blip>
          <a:srcRect l="23836" r="23813" b="59375"/>
          <a:stretch>
            <a:fillRect/>
          </a:stretch>
        </p:blipFill>
        <p:spPr bwMode="auto">
          <a:xfrm>
            <a:off x="5643566" y="2786062"/>
            <a:ext cx="2175495" cy="117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7" name="Picture 4" descr="examples-carnivorous-mammals_5"/>
          <p:cNvPicPr>
            <a:picLocks noChangeAspect="1" noChangeArrowheads="1"/>
          </p:cNvPicPr>
          <p:nvPr/>
        </p:nvPicPr>
        <p:blipFill>
          <a:blip r:embed="rId4">
            <a:extLst>
              <a:ext uri="{28A0092B-C50C-407E-A947-70E740481C1C}">
                <a14:useLocalDpi xmlns:a14="http://schemas.microsoft.com/office/drawing/2010/main" val="0"/>
              </a:ext>
            </a:extLst>
          </a:blip>
          <a:srcRect l="8566" t="51563" r="69621" b="9375"/>
          <a:stretch>
            <a:fillRect/>
          </a:stretch>
        </p:blipFill>
        <p:spPr bwMode="auto">
          <a:xfrm>
            <a:off x="7090172" y="803672"/>
            <a:ext cx="1500188" cy="187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8" name="Picture 5" descr="examples-ungulate-mammals_6"/>
          <p:cNvPicPr>
            <a:picLocks noChangeAspect="1" noChangeArrowheads="1"/>
          </p:cNvPicPr>
          <p:nvPr/>
        </p:nvPicPr>
        <p:blipFill>
          <a:blip r:embed="rId5">
            <a:extLst>
              <a:ext uri="{28A0092B-C50C-407E-A947-70E740481C1C}">
                <a14:useLocalDpi xmlns:a14="http://schemas.microsoft.com/office/drawing/2010/main" val="0"/>
              </a:ext>
            </a:extLst>
          </a:blip>
          <a:srcRect l="22745" r="45625" b="62500"/>
          <a:stretch>
            <a:fillRect/>
          </a:stretch>
        </p:blipFill>
        <p:spPr bwMode="auto">
          <a:xfrm>
            <a:off x="5268515" y="750095"/>
            <a:ext cx="1425402" cy="1179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Picture 6" descr="examples-carnivorous-mammals_3"/>
          <p:cNvPicPr>
            <a:picLocks noChangeAspect="1" noChangeArrowheads="1"/>
          </p:cNvPicPr>
          <p:nvPr/>
        </p:nvPicPr>
        <p:blipFill>
          <a:blip r:embed="rId6">
            <a:extLst>
              <a:ext uri="{28A0092B-C50C-407E-A947-70E740481C1C}">
                <a14:useLocalDpi xmlns:a14="http://schemas.microsoft.com/office/drawing/2010/main" val="0"/>
              </a:ext>
            </a:extLst>
          </a:blip>
          <a:srcRect l="60918" t="68750" r="5272" b="7813"/>
          <a:stretch>
            <a:fillRect/>
          </a:stretch>
        </p:blipFill>
        <p:spPr bwMode="auto">
          <a:xfrm>
            <a:off x="6818934" y="3964784"/>
            <a:ext cx="2325067" cy="112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0" name="Picture 7" descr="examples-carnivorous-mammals_3"/>
          <p:cNvPicPr>
            <a:picLocks noChangeAspect="1" noChangeArrowheads="1"/>
          </p:cNvPicPr>
          <p:nvPr/>
        </p:nvPicPr>
        <p:blipFill>
          <a:blip r:embed="rId6">
            <a:extLst>
              <a:ext uri="{28A0092B-C50C-407E-A947-70E740481C1C}">
                <a14:useLocalDpi xmlns:a14="http://schemas.microsoft.com/office/drawing/2010/main" val="0"/>
              </a:ext>
            </a:extLst>
          </a:blip>
          <a:srcRect l="4204" t="60938" r="65257" b="6250"/>
          <a:stretch>
            <a:fillRect/>
          </a:stretch>
        </p:blipFill>
        <p:spPr bwMode="auto">
          <a:xfrm>
            <a:off x="5054203" y="2035969"/>
            <a:ext cx="1425402" cy="106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1" name="Picture 8" descr="examples-ungulate-mammals_4"/>
          <p:cNvPicPr>
            <a:picLocks noChangeAspect="1" noChangeArrowheads="1"/>
          </p:cNvPicPr>
          <p:nvPr/>
        </p:nvPicPr>
        <p:blipFill>
          <a:blip r:embed="rId7">
            <a:extLst>
              <a:ext uri="{28A0092B-C50C-407E-A947-70E740481C1C}">
                <a14:useLocalDpi xmlns:a14="http://schemas.microsoft.com/office/drawing/2010/main" val="0"/>
              </a:ext>
            </a:extLst>
          </a:blip>
          <a:srcRect l="3113" t="60938" r="63077" b="7813"/>
          <a:stretch>
            <a:fillRect/>
          </a:stretch>
        </p:blipFill>
        <p:spPr bwMode="auto">
          <a:xfrm>
            <a:off x="5750722" y="4982769"/>
            <a:ext cx="1800449" cy="116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2" name="Picture 9" descr="examples-birds_3"/>
          <p:cNvPicPr>
            <a:picLocks noChangeAspect="1" noChangeArrowheads="1"/>
          </p:cNvPicPr>
          <p:nvPr/>
        </p:nvPicPr>
        <p:blipFill>
          <a:blip r:embed="rId8">
            <a:extLst>
              <a:ext uri="{28A0092B-C50C-407E-A947-70E740481C1C}">
                <a14:useLocalDpi xmlns:a14="http://schemas.microsoft.com/office/drawing/2010/main" val="0"/>
              </a:ext>
            </a:extLst>
          </a:blip>
          <a:srcRect l="59827" t="7813" r="1999" b="60938"/>
          <a:stretch>
            <a:fillRect/>
          </a:stretch>
        </p:blipFill>
        <p:spPr bwMode="auto">
          <a:xfrm>
            <a:off x="821532" y="857250"/>
            <a:ext cx="1725662" cy="98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3" name="Picture 10" descr="examples-birds_6"/>
          <p:cNvPicPr>
            <a:picLocks noChangeAspect="1" noChangeArrowheads="1"/>
          </p:cNvPicPr>
          <p:nvPr/>
        </p:nvPicPr>
        <p:blipFill>
          <a:blip r:embed="rId9">
            <a:extLst>
              <a:ext uri="{28A0092B-C50C-407E-A947-70E740481C1C}">
                <a14:useLocalDpi xmlns:a14="http://schemas.microsoft.com/office/drawing/2010/main" val="0"/>
              </a:ext>
            </a:extLst>
          </a:blip>
          <a:srcRect l="62009" t="12500" r="17268" b="50000"/>
          <a:stretch>
            <a:fillRect/>
          </a:stretch>
        </p:blipFill>
        <p:spPr bwMode="auto">
          <a:xfrm>
            <a:off x="392907" y="1982394"/>
            <a:ext cx="1009055" cy="12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4" name="Picture 11" descr="examples-birds_1"/>
          <p:cNvPicPr>
            <a:picLocks noChangeAspect="1" noChangeArrowheads="1"/>
          </p:cNvPicPr>
          <p:nvPr/>
        </p:nvPicPr>
        <p:blipFill>
          <a:blip r:embed="rId10">
            <a:extLst>
              <a:ext uri="{28A0092B-C50C-407E-A947-70E740481C1C}">
                <a14:useLocalDpi xmlns:a14="http://schemas.microsoft.com/office/drawing/2010/main" val="0"/>
              </a:ext>
            </a:extLst>
          </a:blip>
          <a:srcRect l="56555" t="62500" b="9375"/>
          <a:stretch>
            <a:fillRect/>
          </a:stretch>
        </p:blipFill>
        <p:spPr bwMode="auto">
          <a:xfrm>
            <a:off x="714376" y="3321844"/>
            <a:ext cx="2087314" cy="944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5" name="Picture 13" descr="examples-birds_9"/>
          <p:cNvPicPr>
            <a:picLocks noChangeAspect="1" noChangeArrowheads="1"/>
          </p:cNvPicPr>
          <p:nvPr/>
        </p:nvPicPr>
        <p:blipFill>
          <a:blip r:embed="rId11">
            <a:extLst>
              <a:ext uri="{28A0092B-C50C-407E-A947-70E740481C1C}">
                <a14:useLocalDpi xmlns:a14="http://schemas.microsoft.com/office/drawing/2010/main" val="0"/>
              </a:ext>
            </a:extLst>
          </a:blip>
          <a:srcRect l="6384" t="6250" r="70711" b="62500"/>
          <a:stretch>
            <a:fillRect/>
          </a:stretch>
        </p:blipFill>
        <p:spPr bwMode="auto">
          <a:xfrm>
            <a:off x="1785941" y="1875236"/>
            <a:ext cx="1199927" cy="114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6" name="Picture 15" descr="examples-birds_5"/>
          <p:cNvPicPr>
            <a:picLocks noChangeAspect="1" noChangeArrowheads="1"/>
          </p:cNvPicPr>
          <p:nvPr/>
        </p:nvPicPr>
        <p:blipFill>
          <a:blip r:embed="rId12">
            <a:extLst>
              <a:ext uri="{28A0092B-C50C-407E-A947-70E740481C1C}">
                <a14:useLocalDpi xmlns:a14="http://schemas.microsoft.com/office/drawing/2010/main" val="0"/>
              </a:ext>
            </a:extLst>
          </a:blip>
          <a:srcRect l="58737" t="53125" r="20540" b="7813"/>
          <a:stretch>
            <a:fillRect/>
          </a:stretch>
        </p:blipFill>
        <p:spPr bwMode="auto">
          <a:xfrm>
            <a:off x="2643188" y="3000378"/>
            <a:ext cx="913061" cy="1199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7" name="Picture 16" descr="ba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18422" y="3911207"/>
            <a:ext cx="1827238" cy="10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8" name="Picture 14" descr="examples-birds_4"/>
          <p:cNvPicPr>
            <a:picLocks noChangeAspect="1" noChangeArrowheads="1"/>
          </p:cNvPicPr>
          <p:nvPr/>
        </p:nvPicPr>
        <p:blipFill>
          <a:blip r:embed="rId14">
            <a:extLst>
              <a:ext uri="{28A0092B-C50C-407E-A947-70E740481C1C}">
                <a14:useLocalDpi xmlns:a14="http://schemas.microsoft.com/office/drawing/2010/main" val="0"/>
              </a:ext>
            </a:extLst>
          </a:blip>
          <a:srcRect l="58737" t="6250" r="8543" b="54688"/>
          <a:stretch>
            <a:fillRect/>
          </a:stretch>
        </p:blipFill>
        <p:spPr bwMode="auto">
          <a:xfrm>
            <a:off x="339328" y="5089922"/>
            <a:ext cx="1425402" cy="118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9" name="Picture 12" descr="examples-birds_2"/>
          <p:cNvPicPr>
            <a:picLocks noChangeAspect="1" noChangeArrowheads="1"/>
          </p:cNvPicPr>
          <p:nvPr/>
        </p:nvPicPr>
        <p:blipFill>
          <a:blip r:embed="rId15">
            <a:extLst>
              <a:ext uri="{28A0092B-C50C-407E-A947-70E740481C1C}">
                <a14:useLocalDpi xmlns:a14="http://schemas.microsoft.com/office/drawing/2010/main" val="0"/>
              </a:ext>
            </a:extLst>
          </a:blip>
          <a:srcRect l="56557" t="14063" r="9634" b="53125"/>
          <a:stretch>
            <a:fillRect/>
          </a:stretch>
        </p:blipFill>
        <p:spPr bwMode="auto">
          <a:xfrm>
            <a:off x="2214564" y="5304234"/>
            <a:ext cx="1574974" cy="106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60" name="Oval 17"/>
          <p:cNvSpPr>
            <a:spLocks noChangeArrowheads="1"/>
          </p:cNvSpPr>
          <p:nvPr/>
        </p:nvSpPr>
        <p:spPr bwMode="auto">
          <a:xfrm>
            <a:off x="4572000" y="3857625"/>
            <a:ext cx="1714500" cy="1017984"/>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64281" tIns="32140" rIns="64281" bIns="32140" anchor="ctr"/>
          <a:lstStyle/>
          <a:p>
            <a:pPr algn="ctr" defTabSz="642849" fontAlgn="base">
              <a:spcBef>
                <a:spcPct val="0"/>
              </a:spcBef>
              <a:spcAft>
                <a:spcPct val="0"/>
              </a:spcAft>
            </a:pPr>
            <a:endParaRPr lang="en-US" sz="3000">
              <a:solidFill>
                <a:srgbClr val="000000"/>
              </a:solidFill>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10744913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Condition</a:t>
            </a:r>
            <a:endParaRPr lang="en-US" dirty="0"/>
          </a:p>
        </p:txBody>
      </p:sp>
      <p:sp>
        <p:nvSpPr>
          <p:cNvPr id="6" name="Content Placeholder 2"/>
          <p:cNvSpPr>
            <a:spLocks noGrp="1"/>
          </p:cNvSpPr>
          <p:nvPr>
            <p:ph idx="1"/>
          </p:nvPr>
        </p:nvSpPr>
        <p:spPr>
          <a:xfrm>
            <a:off x="133948" y="975305"/>
            <a:ext cx="8590359" cy="4018359"/>
          </a:xfrm>
        </p:spPr>
        <p:txBody>
          <a:bodyPr/>
          <a:lstStyle/>
          <a:p>
            <a:r>
              <a:rPr lang="en-US" dirty="0" smtClean="0"/>
              <a:t>WHO Wording Condition (Diverse)</a:t>
            </a:r>
          </a:p>
          <a:p>
            <a:pPr marL="187498" indent="0">
              <a:buNone/>
            </a:pPr>
            <a:r>
              <a:rPr lang="en-US" sz="2500" dirty="0" smtClean="0"/>
              <a:t>“The </a:t>
            </a:r>
            <a:r>
              <a:rPr lang="en-US" sz="2500" dirty="0"/>
              <a:t>Ebola virus causes an acute, serious illness which is often fatal if untreated. Ebola virus disease (EVD) first appeared in 1976 in 2 simultaneous outbreaks, one in what is now, </a:t>
            </a:r>
            <a:r>
              <a:rPr lang="en-US" sz="2500" dirty="0" err="1"/>
              <a:t>Nzara</a:t>
            </a:r>
            <a:r>
              <a:rPr lang="en-US" sz="2500" dirty="0"/>
              <a:t>, South Sudan, and the other in </a:t>
            </a:r>
            <a:r>
              <a:rPr lang="en-US" sz="2500" dirty="0" err="1"/>
              <a:t>Yambuku</a:t>
            </a:r>
            <a:r>
              <a:rPr lang="en-US" sz="2500" dirty="0"/>
              <a:t>, Democratic Republic of Congo. The latter occurred in a village near the Ebola River, from which the disease takes its name. Ebola is introduced into the human population through close contact with the blood, secretions, organs, or other bodily fluids of infected animals such as </a:t>
            </a:r>
            <a:r>
              <a:rPr lang="en-US" sz="2500" b="1" dirty="0" smtClean="0"/>
              <a:t>fruit bats, monkeys, forest antelope, </a:t>
            </a:r>
            <a:r>
              <a:rPr lang="en-US" sz="2500" b="1" dirty="0"/>
              <a:t>and </a:t>
            </a:r>
            <a:r>
              <a:rPr lang="en-US" sz="2500" b="1" dirty="0" smtClean="0"/>
              <a:t>porcupines</a:t>
            </a:r>
            <a:r>
              <a:rPr lang="en-US" sz="2500" dirty="0" smtClean="0"/>
              <a:t>. “</a:t>
            </a:r>
            <a:endParaRPr lang="en-US" sz="2500" dirty="0"/>
          </a:p>
        </p:txBody>
      </p:sp>
    </p:spTree>
    <p:extLst>
      <p:ext uri="{BB962C8B-B14F-4D97-AF65-F5344CB8AC3E}">
        <p14:creationId xmlns:p14="http://schemas.microsoft.com/office/powerpoint/2010/main" val="706483498"/>
      </p:ext>
    </p:extLst>
  </p:cSld>
  <p:clrMapOvr>
    <a:masterClrMapping/>
  </p:clrMapOvr>
  <p:transition xmlns:p14="http://schemas.microsoft.com/office/powerpoint/2010/mai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Perceptions of Ebola Sensitivity</a:t>
            </a:r>
            <a:endParaRPr lang="en-US" dirty="0"/>
          </a:p>
        </p:txBody>
      </p:sp>
      <p:pic>
        <p:nvPicPr>
          <p:cNvPr id="4" name="Content Placeholder 3"/>
          <p:cNvPicPr>
            <a:picLocks noGrp="1" noChangeAspect="1"/>
          </p:cNvPicPr>
          <p:nvPr>
            <p:ph idx="1"/>
          </p:nvPr>
        </p:nvPicPr>
        <p:blipFill rotWithShape="1">
          <a:blip r:embed="rId2"/>
          <a:srcRect l="124" t="4981" r="67785"/>
          <a:stretch/>
        </p:blipFill>
        <p:spPr>
          <a:xfrm>
            <a:off x="2232867" y="691517"/>
            <a:ext cx="4316281" cy="5881204"/>
          </a:xfrm>
        </p:spPr>
      </p:pic>
    </p:spTree>
    <p:extLst>
      <p:ext uri="{BB962C8B-B14F-4D97-AF65-F5344CB8AC3E}">
        <p14:creationId xmlns:p14="http://schemas.microsoft.com/office/powerpoint/2010/main" val="2269228376"/>
      </p:ext>
    </p:extLst>
  </p:cSld>
  <p:clrMapOvr>
    <a:masterClrMapping/>
  </p:clrMapOvr>
  <p:transition xmlns:p14="http://schemas.microsoft.com/office/powerpoint/2010/mai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Bite Reporting</a:t>
            </a:r>
            <a:endParaRPr lang="en-US" dirty="0"/>
          </a:p>
        </p:txBody>
      </p:sp>
      <p:pic>
        <p:nvPicPr>
          <p:cNvPr id="4" name="Content Placeholder 3"/>
          <p:cNvPicPr>
            <a:picLocks noGrp="1" noChangeAspect="1"/>
          </p:cNvPicPr>
          <p:nvPr>
            <p:ph idx="1"/>
          </p:nvPr>
        </p:nvPicPr>
        <p:blipFill rotWithShape="1">
          <a:blip r:embed="rId2"/>
          <a:srcRect l="32505" t="4927" r="35404"/>
          <a:stretch/>
        </p:blipFill>
        <p:spPr>
          <a:xfrm>
            <a:off x="2011642" y="678656"/>
            <a:ext cx="4557352" cy="5884628"/>
          </a:xfrm>
        </p:spPr>
      </p:pic>
    </p:spTree>
    <p:extLst>
      <p:ext uri="{BB962C8B-B14F-4D97-AF65-F5344CB8AC3E}">
        <p14:creationId xmlns:p14="http://schemas.microsoft.com/office/powerpoint/2010/main" val="3904129976"/>
      </p:ext>
    </p:extLst>
  </p:cSld>
  <p:clrMapOvr>
    <a:masterClrMapping/>
  </p:clrMapOvr>
  <p:transition xmlns:p14="http://schemas.microsoft.com/office/powerpoint/2010/mai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Meat Safety</a:t>
            </a:r>
            <a:endParaRPr lang="en-US" dirty="0"/>
          </a:p>
        </p:txBody>
      </p:sp>
      <p:pic>
        <p:nvPicPr>
          <p:cNvPr id="4" name="Content Placeholder 3"/>
          <p:cNvPicPr>
            <a:picLocks noGrp="1" noChangeAspect="1"/>
          </p:cNvPicPr>
          <p:nvPr>
            <p:ph idx="1"/>
          </p:nvPr>
        </p:nvPicPr>
        <p:blipFill rotWithShape="1">
          <a:blip r:embed="rId2"/>
          <a:srcRect l="65554" t="7074" r="2355"/>
          <a:stretch/>
        </p:blipFill>
        <p:spPr>
          <a:xfrm>
            <a:off x="2294322" y="680986"/>
            <a:ext cx="4506704" cy="5831273"/>
          </a:xfrm>
        </p:spPr>
      </p:pic>
    </p:spTree>
    <p:extLst>
      <p:ext uri="{BB962C8B-B14F-4D97-AF65-F5344CB8AC3E}">
        <p14:creationId xmlns:p14="http://schemas.microsoft.com/office/powerpoint/2010/main" val="3904129976"/>
      </p:ext>
    </p:extLst>
  </p:cSld>
  <p:clrMapOvr>
    <a:masterClrMapping/>
  </p:clrMapOvr>
  <p:transition xmlns:p14="http://schemas.microsoft.com/office/powerpoint/2010/mai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a:xfrm>
            <a:off x="133948" y="836411"/>
            <a:ext cx="8590359" cy="4018359"/>
          </a:xfrm>
        </p:spPr>
        <p:txBody>
          <a:bodyPr/>
          <a:lstStyle/>
          <a:p>
            <a:r>
              <a:rPr lang="en-US" dirty="0" smtClean="0"/>
              <a:t>Premise diversity impacts people’s health behaviors associated with zoonosis risk:</a:t>
            </a:r>
          </a:p>
          <a:p>
            <a:pPr lvl="1"/>
            <a:r>
              <a:rPr lang="en-US" dirty="0" smtClean="0"/>
              <a:t>Communications should more effectively describe range of species susceptible to a disease</a:t>
            </a:r>
          </a:p>
          <a:p>
            <a:pPr lvl="1"/>
            <a:r>
              <a:rPr lang="en-US" dirty="0" smtClean="0"/>
              <a:t>Inductive reasoning principles play a critical role in reasoning about health risks</a:t>
            </a:r>
            <a:endParaRPr lang="en-US" dirty="0"/>
          </a:p>
        </p:txBody>
      </p:sp>
    </p:spTree>
    <p:extLst>
      <p:ext uri="{BB962C8B-B14F-4D97-AF65-F5344CB8AC3E}">
        <p14:creationId xmlns:p14="http://schemas.microsoft.com/office/powerpoint/2010/main" val="905315327"/>
      </p:ext>
    </p:extLst>
  </p:cSld>
  <p:clrMapOvr>
    <a:masterClrMapping/>
  </p:clrMapOvr>
  <p:transition xmlns:p14="http://schemas.microsoft.com/office/powerpoint/2010/mai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of Ebola study</a:t>
            </a:r>
            <a:endParaRPr lang="en-US" dirty="0"/>
          </a:p>
        </p:txBody>
      </p:sp>
      <p:sp>
        <p:nvSpPr>
          <p:cNvPr id="3" name="Content Placeholder 2"/>
          <p:cNvSpPr>
            <a:spLocks noGrp="1"/>
          </p:cNvSpPr>
          <p:nvPr>
            <p:ph idx="1"/>
          </p:nvPr>
        </p:nvSpPr>
        <p:spPr>
          <a:xfrm>
            <a:off x="401836" y="788437"/>
            <a:ext cx="8590359" cy="4018359"/>
          </a:xfrm>
        </p:spPr>
        <p:txBody>
          <a:bodyPr/>
          <a:lstStyle/>
          <a:p>
            <a:r>
              <a:rPr lang="en-US" dirty="0" smtClean="0"/>
              <a:t>The sample, for the most part, was not at risk for Ebola</a:t>
            </a:r>
          </a:p>
          <a:p>
            <a:pPr lvl="1"/>
            <a:r>
              <a:rPr lang="en-US" dirty="0" smtClean="0"/>
              <a:t>Primarily western sample, higher education </a:t>
            </a:r>
          </a:p>
        </p:txBody>
      </p:sp>
    </p:spTree>
    <p:extLst>
      <p:ext uri="{BB962C8B-B14F-4D97-AF65-F5344CB8AC3E}">
        <p14:creationId xmlns:p14="http://schemas.microsoft.com/office/powerpoint/2010/main" val="3925595918"/>
      </p:ext>
    </p:extLst>
  </p:cSld>
  <p:clrMapOvr>
    <a:masterClrMapping/>
  </p:clrMapOvr>
  <p:transition xmlns:p14="http://schemas.microsoft.com/office/powerpoint/2010/mai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Leptospirosis Study</a:t>
            </a:r>
            <a:endParaRPr lang="en-US" dirty="0"/>
          </a:p>
        </p:txBody>
      </p:sp>
      <p:sp>
        <p:nvSpPr>
          <p:cNvPr id="3" name="Content Placeholder 2"/>
          <p:cNvSpPr>
            <a:spLocks noGrp="1"/>
          </p:cNvSpPr>
          <p:nvPr>
            <p:ph idx="1"/>
          </p:nvPr>
        </p:nvSpPr>
        <p:spPr/>
        <p:txBody>
          <a:bodyPr/>
          <a:lstStyle/>
          <a:p>
            <a:r>
              <a:rPr lang="en-US" dirty="0" smtClean="0"/>
              <a:t>Leptospirosis is a bacterial zoonosis with global impact</a:t>
            </a:r>
          </a:p>
          <a:p>
            <a:pPr lvl="1"/>
            <a:r>
              <a:rPr lang="en-US" dirty="0"/>
              <a:t>Recent outbreak in the </a:t>
            </a:r>
            <a:r>
              <a:rPr lang="en-US" dirty="0" smtClean="0"/>
              <a:t>Bronx</a:t>
            </a:r>
          </a:p>
          <a:p>
            <a:pPr lvl="1"/>
            <a:r>
              <a:rPr lang="en-US" dirty="0" smtClean="0"/>
              <a:t>Impacts kidneys, brain, and liver</a:t>
            </a:r>
          </a:p>
          <a:p>
            <a:r>
              <a:rPr lang="en-US" dirty="0" smtClean="0"/>
              <a:t>Human transmission from farm animals, wild animals, pets, rats (most mammals) via urine</a:t>
            </a:r>
          </a:p>
          <a:p>
            <a:endParaRPr lang="en-US" dirty="0"/>
          </a:p>
        </p:txBody>
      </p:sp>
      <p:pic>
        <p:nvPicPr>
          <p:cNvPr id="4" name="Picture 3" descr="YaleNews_Map-leptospiros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3098" y="4255076"/>
            <a:ext cx="3972856" cy="2312489"/>
          </a:xfrm>
          <a:prstGeom prst="rect">
            <a:avLst/>
          </a:prstGeom>
        </p:spPr>
      </p:pic>
    </p:spTree>
    <p:extLst>
      <p:ext uri="{BB962C8B-B14F-4D97-AF65-F5344CB8AC3E}">
        <p14:creationId xmlns:p14="http://schemas.microsoft.com/office/powerpoint/2010/main" val="697188337"/>
      </p:ext>
    </p:extLst>
  </p:cSld>
  <p:clrMapOvr>
    <a:masterClrMapping/>
  </p:clrMapOvr>
  <p:transition xmlns:p14="http://schemas.microsoft.com/office/powerpoint/2010/mai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Premise-conclusion similarity</a:t>
            </a:r>
            <a:endParaRPr lang="en-US" dirty="0"/>
          </a:p>
        </p:txBody>
      </p:sp>
      <p:sp>
        <p:nvSpPr>
          <p:cNvPr id="3" name="Content Placeholder 2"/>
          <p:cNvSpPr>
            <a:spLocks noGrp="1"/>
          </p:cNvSpPr>
          <p:nvPr>
            <p:ph idx="1"/>
          </p:nvPr>
        </p:nvSpPr>
        <p:spPr>
          <a:xfrm>
            <a:off x="133948" y="1200189"/>
            <a:ext cx="8590359" cy="4018359"/>
          </a:xfrm>
        </p:spPr>
        <p:txBody>
          <a:bodyPr/>
          <a:lstStyle/>
          <a:p>
            <a:r>
              <a:rPr lang="en-US" dirty="0" smtClean="0"/>
              <a:t>As a further extension we manipulated premise-conclusion similarity</a:t>
            </a:r>
          </a:p>
          <a:p>
            <a:pPr lvl="1"/>
            <a:r>
              <a:rPr lang="en-US" dirty="0" smtClean="0"/>
              <a:t>Premises should generalize better to conclusions they are similar to</a:t>
            </a:r>
          </a:p>
          <a:p>
            <a:r>
              <a:rPr lang="en-US" dirty="0" smtClean="0"/>
              <a:t>Which is stronger?</a:t>
            </a:r>
          </a:p>
          <a:p>
            <a:pPr lvl="1"/>
            <a:r>
              <a:rPr lang="en-US" dirty="0" smtClean="0"/>
              <a:t>Lions metabolize vitamin k therefore tigers metabolize vitamin k</a:t>
            </a:r>
          </a:p>
          <a:p>
            <a:pPr lvl="1"/>
            <a:r>
              <a:rPr lang="en-US" dirty="0" smtClean="0"/>
              <a:t>Lions metabolize vitamin k therefore gazelles metabolize vitamin k</a:t>
            </a:r>
            <a:endParaRPr lang="en-US" dirty="0"/>
          </a:p>
        </p:txBody>
      </p:sp>
    </p:spTree>
    <p:extLst>
      <p:ext uri="{BB962C8B-B14F-4D97-AF65-F5344CB8AC3E}">
        <p14:creationId xmlns:p14="http://schemas.microsoft.com/office/powerpoint/2010/main" val="3559978564"/>
      </p:ext>
    </p:extLst>
  </p:cSld>
  <p:clrMapOvr>
    <a:masterClrMapping/>
  </p:clrMapOvr>
  <p:transition xmlns:p14="http://schemas.microsoft.com/office/powerpoint/2010/mai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Premise-conclusion similarity</a:t>
            </a:r>
            <a:endParaRPr lang="en-US" dirty="0"/>
          </a:p>
        </p:txBody>
      </p:sp>
      <p:sp>
        <p:nvSpPr>
          <p:cNvPr id="3" name="Content Placeholder 2"/>
          <p:cNvSpPr>
            <a:spLocks noGrp="1"/>
          </p:cNvSpPr>
          <p:nvPr>
            <p:ph idx="1"/>
          </p:nvPr>
        </p:nvSpPr>
        <p:spPr>
          <a:xfrm>
            <a:off x="133948" y="1200189"/>
            <a:ext cx="8590359" cy="4018359"/>
          </a:xfrm>
        </p:spPr>
        <p:txBody>
          <a:bodyPr/>
          <a:lstStyle/>
          <a:p>
            <a:r>
              <a:rPr lang="en-US" dirty="0" smtClean="0"/>
              <a:t>As a further extension we manipulated premise-conclusion similarity</a:t>
            </a:r>
          </a:p>
          <a:p>
            <a:pPr lvl="1"/>
            <a:r>
              <a:rPr lang="en-US" dirty="0" smtClean="0"/>
              <a:t>Premises should generalize better to conclusions they are similar to</a:t>
            </a:r>
          </a:p>
          <a:p>
            <a:r>
              <a:rPr lang="en-US" dirty="0" smtClean="0"/>
              <a:t>Which is stronger?</a:t>
            </a:r>
          </a:p>
          <a:p>
            <a:pPr lvl="1"/>
            <a:r>
              <a:rPr lang="en-US" b="1" dirty="0" smtClean="0"/>
              <a:t>Lions metabolize vitamin k therefore tigers metabolize vitamin k</a:t>
            </a:r>
          </a:p>
          <a:p>
            <a:pPr lvl="1"/>
            <a:r>
              <a:rPr lang="en-US" dirty="0" smtClean="0"/>
              <a:t>Lions metabolize vitamin k therefore gazelles metabolize vitamin k</a:t>
            </a:r>
            <a:endParaRPr lang="en-US" dirty="0"/>
          </a:p>
        </p:txBody>
      </p:sp>
    </p:spTree>
    <p:extLst>
      <p:ext uri="{BB962C8B-B14F-4D97-AF65-F5344CB8AC3E}">
        <p14:creationId xmlns:p14="http://schemas.microsoft.com/office/powerpoint/2010/main" val="3430316660"/>
      </p:ext>
    </p:extLst>
  </p:cSld>
  <p:clrMapOvr>
    <a:masterClrMapping/>
  </p:clrMapOvr>
  <p:transition xmlns:p14="http://schemas.microsoft.com/office/powerpoint/2010/mai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a:t>
            </a:r>
            <a:endParaRPr lang="en-US" dirty="0"/>
          </a:p>
        </p:txBody>
      </p:sp>
      <p:sp>
        <p:nvSpPr>
          <p:cNvPr id="3" name="Content Placeholder 2"/>
          <p:cNvSpPr>
            <a:spLocks noGrp="1"/>
          </p:cNvSpPr>
          <p:nvPr>
            <p:ph idx="1"/>
          </p:nvPr>
        </p:nvSpPr>
        <p:spPr/>
        <p:txBody>
          <a:bodyPr/>
          <a:lstStyle/>
          <a:p>
            <a:r>
              <a:rPr lang="en-US" dirty="0" smtClean="0"/>
              <a:t>Participants are given a list of susceptible farm or forest animals (between subjects)</a:t>
            </a:r>
          </a:p>
          <a:p>
            <a:pPr lvl="1"/>
            <a:r>
              <a:rPr lang="en-US" dirty="0" smtClean="0"/>
              <a:t>Generalization to new farm or forest animals?</a:t>
            </a:r>
          </a:p>
          <a:p>
            <a:endParaRPr lang="en-US" dirty="0"/>
          </a:p>
        </p:txBody>
      </p:sp>
    </p:spTree>
    <p:extLst>
      <p:ext uri="{BB962C8B-B14F-4D97-AF65-F5344CB8AC3E}">
        <p14:creationId xmlns:p14="http://schemas.microsoft.com/office/powerpoint/2010/main" val="516997777"/>
      </p:ext>
    </p:extLst>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p:txBody>
          <a:bodyPr/>
          <a:lstStyle/>
          <a:p>
            <a:r>
              <a:rPr lang="en-US">
                <a:latin typeface="Myriad Pro" charset="0"/>
                <a:ea typeface="ヒラギノ角ゴ ProN W3" charset="0"/>
                <a:cs typeface="ヒラギノ角ゴ ProN W3" charset="0"/>
              </a:rPr>
              <a:t>Category Structure</a:t>
            </a:r>
          </a:p>
        </p:txBody>
      </p:sp>
      <p:pic>
        <p:nvPicPr>
          <p:cNvPr id="105474" name="Picture 3" descr="111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85" y="1607344"/>
            <a:ext cx="2231306" cy="211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5" name="Picture 4" descr="112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328" y="3857625"/>
            <a:ext cx="2376413" cy="225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6" name="Picture 5" descr="121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75" y="1607344"/>
            <a:ext cx="2159869" cy="204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7" name="Picture 6" descr="222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5297" y="3911203"/>
            <a:ext cx="2303859" cy="2185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8" name="Picture 8" descr="211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3469" y="1607344"/>
            <a:ext cx="2088431" cy="198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9" name="Picture 9" descr="212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39891" y="3911203"/>
            <a:ext cx="2231306" cy="211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0" name="Picture 10" descr="221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61547" y="1607344"/>
            <a:ext cx="2159869" cy="204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1" name="Picture 7" descr="122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61547" y="3922366"/>
            <a:ext cx="2303859" cy="2185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82" name="Rectangle 35"/>
          <p:cNvSpPr>
            <a:spLocks noChangeArrowheads="1"/>
          </p:cNvSpPr>
          <p:nvPr/>
        </p:nvSpPr>
        <p:spPr bwMode="auto">
          <a:xfrm>
            <a:off x="1452610" y="910828"/>
            <a:ext cx="2303859" cy="80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nchor="ctr"/>
          <a:lstStyle/>
          <a:p>
            <a:r>
              <a:rPr lang="en-US" sz="2500" dirty="0">
                <a:solidFill>
                  <a:schemeClr val="tx2"/>
                </a:solidFill>
                <a:latin typeface="Myriad Pro" charset="0"/>
                <a:cs typeface="Myriad Pro" charset="0"/>
              </a:rPr>
              <a:t>          Hole 1</a:t>
            </a:r>
            <a:r>
              <a:rPr lang="en-US" sz="2000" dirty="0">
                <a:solidFill>
                  <a:schemeClr val="tx2"/>
                </a:solidFill>
              </a:rPr>
              <a:t/>
            </a:r>
            <a:br>
              <a:rPr lang="en-US" sz="2000" dirty="0">
                <a:solidFill>
                  <a:schemeClr val="tx2"/>
                </a:solidFill>
              </a:rPr>
            </a:br>
            <a:r>
              <a:rPr lang="en-US" sz="2000" dirty="0">
                <a:solidFill>
                  <a:schemeClr val="tx2"/>
                </a:solidFill>
              </a:rPr>
              <a:t> </a:t>
            </a:r>
            <a:endParaRPr lang="en-US" sz="3100" dirty="0">
              <a:solidFill>
                <a:schemeClr val="tx2"/>
              </a:solidFill>
            </a:endParaRPr>
          </a:p>
        </p:txBody>
      </p:sp>
      <p:sp>
        <p:nvSpPr>
          <p:cNvPr id="105483" name="Rectangle 35"/>
          <p:cNvSpPr>
            <a:spLocks noChangeArrowheads="1"/>
          </p:cNvSpPr>
          <p:nvPr/>
        </p:nvSpPr>
        <p:spPr bwMode="auto">
          <a:xfrm>
            <a:off x="5744820" y="922724"/>
            <a:ext cx="2303859" cy="80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nchor="ctr"/>
          <a:lstStyle/>
          <a:p>
            <a:r>
              <a:rPr lang="en-US" sz="2500" dirty="0">
                <a:solidFill>
                  <a:schemeClr val="tx2"/>
                </a:solidFill>
                <a:latin typeface="Myriad Pro" charset="0"/>
                <a:cs typeface="Myriad Pro" charset="0"/>
              </a:rPr>
              <a:t>          Hole 2</a:t>
            </a:r>
            <a:r>
              <a:rPr lang="en-US" sz="2000" dirty="0">
                <a:solidFill>
                  <a:schemeClr val="tx2"/>
                </a:solidFill>
              </a:rPr>
              <a:t/>
            </a:r>
            <a:br>
              <a:rPr lang="en-US" sz="2000" dirty="0">
                <a:solidFill>
                  <a:schemeClr val="tx2"/>
                </a:solidFill>
              </a:rPr>
            </a:br>
            <a:r>
              <a:rPr lang="en-US" sz="2000" dirty="0">
                <a:solidFill>
                  <a:schemeClr val="tx2"/>
                </a:solidFill>
              </a:rPr>
              <a:t> </a:t>
            </a:r>
            <a:endParaRPr lang="en-US" sz="3100" dirty="0">
              <a:solidFill>
                <a:schemeClr val="tx2"/>
              </a:solidFill>
            </a:endParaRPr>
          </a:p>
        </p:txBody>
      </p:sp>
    </p:spTree>
    <p:extLst>
      <p:ext uri="{BB962C8B-B14F-4D97-AF65-F5344CB8AC3E}">
        <p14:creationId xmlns:p14="http://schemas.microsoft.com/office/powerpoint/2010/main" val="32134199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Lepto</a:t>
            </a:r>
            <a:r>
              <a:rPr lang="en-US" dirty="0" smtClean="0"/>
              <a:t> Instructions</a:t>
            </a:r>
            <a:endParaRPr lang="en-US" dirty="0"/>
          </a:p>
        </p:txBody>
      </p:sp>
      <p:sp>
        <p:nvSpPr>
          <p:cNvPr id="3" name="Content Placeholder 2"/>
          <p:cNvSpPr>
            <a:spLocks noGrp="1"/>
          </p:cNvSpPr>
          <p:nvPr>
            <p:ph idx="1"/>
          </p:nvPr>
        </p:nvSpPr>
        <p:spPr>
          <a:xfrm>
            <a:off x="133948" y="1608375"/>
            <a:ext cx="8590359" cy="4018359"/>
          </a:xfrm>
        </p:spPr>
        <p:txBody>
          <a:bodyPr/>
          <a:lstStyle/>
          <a:p>
            <a:r>
              <a:rPr lang="en-US" sz="2500" dirty="0"/>
              <a:t>Leptospirosis is a bacterial disease that affects both humans and animals. Humans become infected through direct contact with the urine of infected animals or with a urine-contaminated environment. The bacteria enter the body through cuts or abrasions on the skin, or through the mucous membranes of the mouth, nose and eyes. </a:t>
            </a:r>
            <a:r>
              <a:rPr lang="en-US" sz="2500" dirty="0" smtClean="0"/>
              <a:t>Mammals </a:t>
            </a:r>
            <a:r>
              <a:rPr lang="en-US" sz="2500" dirty="0"/>
              <a:t>can </a:t>
            </a:r>
            <a:r>
              <a:rPr lang="en-US" sz="2500" dirty="0" err="1"/>
              <a:t>harbour</a:t>
            </a:r>
            <a:r>
              <a:rPr lang="en-US" sz="2500" dirty="0"/>
              <a:t> the bacteria that cause leptospirosis in their kidneys and genital tracts and act as source of infection to humans and other animals. Many mammals can be a reservoirs for human infection, including:  </a:t>
            </a:r>
            <a:endParaRPr lang="en-US" sz="2500" dirty="0" smtClean="0"/>
          </a:p>
          <a:p>
            <a:r>
              <a:rPr lang="en-US" sz="2500" dirty="0" smtClean="0"/>
              <a:t>C1: Rats, Raccoons, and Deer</a:t>
            </a:r>
          </a:p>
          <a:p>
            <a:r>
              <a:rPr lang="en-US" sz="2500" dirty="0" smtClean="0"/>
              <a:t>C2: Pigs</a:t>
            </a:r>
            <a:r>
              <a:rPr lang="en-US" sz="2500" dirty="0"/>
              <a:t>, Cattle, and Horses</a:t>
            </a:r>
            <a:r>
              <a:rPr lang="en-US" sz="2500" dirty="0" smtClean="0"/>
              <a:t>.</a:t>
            </a:r>
          </a:p>
          <a:p>
            <a:r>
              <a:rPr lang="en-US" sz="2500" dirty="0" smtClean="0"/>
              <a:t>Test animals: Rabbit, Opossum, Skunk, Sheep, Donkey, Goat, Dog</a:t>
            </a:r>
            <a:endParaRPr lang="en-US" sz="2500" dirty="0"/>
          </a:p>
        </p:txBody>
      </p:sp>
    </p:spTree>
    <p:extLst>
      <p:ext uri="{BB962C8B-B14F-4D97-AF65-F5344CB8AC3E}">
        <p14:creationId xmlns:p14="http://schemas.microsoft.com/office/powerpoint/2010/main" val="4135732342"/>
      </p:ext>
    </p:extLst>
  </p:cSld>
  <p:clrMapOvr>
    <a:masterClrMapping/>
  </p:clrMapOvr>
  <p:transition xmlns:p14="http://schemas.microsoft.com/office/powerpoint/2010/mai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Lepto</a:t>
            </a:r>
            <a:r>
              <a:rPr lang="en-US" dirty="0" smtClean="0"/>
              <a:t> Generalization</a:t>
            </a:r>
            <a:endParaRPr lang="en-US" dirty="0"/>
          </a:p>
        </p:txBody>
      </p:sp>
      <p:sp>
        <p:nvSpPr>
          <p:cNvPr id="3" name="Content Placeholder 2"/>
          <p:cNvSpPr>
            <a:spLocks noGrp="1"/>
          </p:cNvSpPr>
          <p:nvPr>
            <p:ph idx="1"/>
          </p:nvPr>
        </p:nvSpPr>
        <p:spPr/>
        <p:txBody>
          <a:bodyPr/>
          <a:lstStyle/>
          <a:p>
            <a:endParaRPr lang="en-US"/>
          </a:p>
        </p:txBody>
      </p:sp>
      <p:pic>
        <p:nvPicPr>
          <p:cNvPr id="5" name="Picture 4" descr="LeptoSuscep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0669" y="678656"/>
            <a:ext cx="5588070" cy="5588070"/>
          </a:xfrm>
          <a:prstGeom prst="rect">
            <a:avLst/>
          </a:prstGeom>
        </p:spPr>
      </p:pic>
    </p:spTree>
    <p:extLst>
      <p:ext uri="{BB962C8B-B14F-4D97-AF65-F5344CB8AC3E}">
        <p14:creationId xmlns:p14="http://schemas.microsoft.com/office/powerpoint/2010/main" val="1167414758"/>
      </p:ext>
    </p:extLst>
  </p:cSld>
  <p:clrMapOvr>
    <a:masterClrMapping/>
  </p:clrMapOvr>
  <p:transition xmlns:p14="http://schemas.microsoft.com/office/powerpoint/2010/mai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of Interacting with Animal</a:t>
            </a:r>
            <a:endParaRPr lang="en-US" dirty="0"/>
          </a:p>
        </p:txBody>
      </p:sp>
      <p:sp>
        <p:nvSpPr>
          <p:cNvPr id="3" name="Content Placeholder 2"/>
          <p:cNvSpPr>
            <a:spLocks noGrp="1"/>
          </p:cNvSpPr>
          <p:nvPr>
            <p:ph idx="1"/>
          </p:nvPr>
        </p:nvSpPr>
        <p:spPr/>
        <p:txBody>
          <a:bodyPr/>
          <a:lstStyle/>
          <a:p>
            <a:endParaRPr lang="en-US"/>
          </a:p>
        </p:txBody>
      </p:sp>
      <p:pic>
        <p:nvPicPr>
          <p:cNvPr id="4" name="Picture 3" descr="InteractPlo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1531" y="436763"/>
            <a:ext cx="5967689" cy="5967689"/>
          </a:xfrm>
          <a:prstGeom prst="rect">
            <a:avLst/>
          </a:prstGeom>
        </p:spPr>
      </p:pic>
    </p:spTree>
    <p:extLst>
      <p:ext uri="{BB962C8B-B14F-4D97-AF65-F5344CB8AC3E}">
        <p14:creationId xmlns:p14="http://schemas.microsoft.com/office/powerpoint/2010/main" val="147671329"/>
      </p:ext>
    </p:extLst>
  </p:cSld>
  <p:clrMapOvr>
    <a:masterClrMapping/>
  </p:clrMapOvr>
  <p:transition xmlns:p14="http://schemas.microsoft.com/office/powerpoint/2010/mai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safe is it to swim near habitat?</a:t>
            </a:r>
            <a:endParaRPr lang="en-US" dirty="0"/>
          </a:p>
        </p:txBody>
      </p:sp>
      <p:sp>
        <p:nvSpPr>
          <p:cNvPr id="3" name="Content Placeholder 2"/>
          <p:cNvSpPr>
            <a:spLocks noGrp="1"/>
          </p:cNvSpPr>
          <p:nvPr>
            <p:ph idx="1"/>
          </p:nvPr>
        </p:nvSpPr>
        <p:spPr/>
        <p:txBody>
          <a:bodyPr/>
          <a:lstStyle/>
          <a:p>
            <a:endParaRPr lang="en-US"/>
          </a:p>
        </p:txBody>
      </p:sp>
      <p:pic>
        <p:nvPicPr>
          <p:cNvPr id="4" name="Picture 3" descr="SwimmingSafety.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584" y="457200"/>
            <a:ext cx="6028515" cy="6028515"/>
          </a:xfrm>
          <a:prstGeom prst="rect">
            <a:avLst/>
          </a:prstGeom>
        </p:spPr>
      </p:pic>
    </p:spTree>
    <p:extLst>
      <p:ext uri="{BB962C8B-B14F-4D97-AF65-F5344CB8AC3E}">
        <p14:creationId xmlns:p14="http://schemas.microsoft.com/office/powerpoint/2010/main" val="3794380231"/>
      </p:ext>
    </p:extLst>
  </p:cSld>
  <p:clrMapOvr>
    <a:masterClrMapping/>
  </p:clrMapOvr>
  <p:transition xmlns:p14="http://schemas.microsoft.com/office/powerpoint/2010/mai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a:xfrm>
            <a:off x="133948" y="1820039"/>
            <a:ext cx="8590359" cy="4018359"/>
          </a:xfrm>
        </p:spPr>
        <p:txBody>
          <a:bodyPr/>
          <a:lstStyle/>
          <a:p>
            <a:r>
              <a:rPr lang="en-US" dirty="0" smtClean="0"/>
              <a:t>Inductive principles influence leptospirosis susceptibility judgments and perceptions of safety of interacting with animals</a:t>
            </a:r>
          </a:p>
          <a:p>
            <a:r>
              <a:rPr lang="en-US" dirty="0" smtClean="0"/>
              <a:t>Susceptibility ratings for farm animals and forest animals were both higher for prompts with similar animals</a:t>
            </a:r>
          </a:p>
          <a:p>
            <a:r>
              <a:rPr lang="en-US" dirty="0" smtClean="0"/>
              <a:t>For interactions, mostly farm animals were influenced by manipulations</a:t>
            </a:r>
          </a:p>
          <a:p>
            <a:pPr lvl="1"/>
            <a:r>
              <a:rPr lang="en-US" dirty="0" smtClean="0"/>
              <a:t>Perhaps people already consider wild animal interaction mostly unsafe</a:t>
            </a:r>
          </a:p>
          <a:p>
            <a:pPr lvl="1"/>
            <a:endParaRPr lang="en-US" dirty="0"/>
          </a:p>
        </p:txBody>
      </p:sp>
    </p:spTree>
    <p:extLst>
      <p:ext uri="{BB962C8B-B14F-4D97-AF65-F5344CB8AC3E}">
        <p14:creationId xmlns:p14="http://schemas.microsoft.com/office/powerpoint/2010/main" val="2504767695"/>
      </p:ext>
    </p:extLst>
  </p:cSld>
  <p:clrMapOvr>
    <a:masterClrMapping/>
  </p:clrMapOvr>
  <p:transition xmlns:p14="http://schemas.microsoft.com/office/powerpoint/2010/mai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Discussion</a:t>
            </a:r>
            <a:endParaRPr lang="en-US" dirty="0"/>
          </a:p>
        </p:txBody>
      </p:sp>
      <p:sp>
        <p:nvSpPr>
          <p:cNvPr id="3" name="Content Placeholder 2"/>
          <p:cNvSpPr>
            <a:spLocks noGrp="1"/>
          </p:cNvSpPr>
          <p:nvPr>
            <p:ph idx="1"/>
          </p:nvPr>
        </p:nvSpPr>
        <p:spPr>
          <a:xfrm>
            <a:off x="133948" y="1431671"/>
            <a:ext cx="8590359" cy="4018359"/>
          </a:xfrm>
        </p:spPr>
        <p:txBody>
          <a:bodyPr/>
          <a:lstStyle/>
          <a:p>
            <a:r>
              <a:rPr lang="en-US" dirty="0"/>
              <a:t>Can the science of induction save us from </a:t>
            </a:r>
            <a:r>
              <a:rPr lang="en-US" dirty="0" smtClean="0"/>
              <a:t>the next bat epidemic? </a:t>
            </a:r>
          </a:p>
          <a:p>
            <a:pPr lvl="1"/>
            <a:r>
              <a:rPr lang="en-US" dirty="0" smtClean="0"/>
              <a:t>Results suggest that inductive principles impact health behaviors related to drivers of </a:t>
            </a:r>
            <a:r>
              <a:rPr lang="en-US" dirty="0" err="1" smtClean="0"/>
              <a:t>zoonoses</a:t>
            </a:r>
            <a:endParaRPr lang="en-US" dirty="0" smtClean="0"/>
          </a:p>
          <a:p>
            <a:pPr lvl="1"/>
            <a:r>
              <a:rPr lang="en-US" dirty="0" smtClean="0"/>
              <a:t>Somewhat mutable:</a:t>
            </a:r>
          </a:p>
          <a:p>
            <a:pPr lvl="2"/>
            <a:r>
              <a:rPr lang="en-US" dirty="0" smtClean="0"/>
              <a:t>Premise diversity effects seem to work</a:t>
            </a:r>
          </a:p>
          <a:p>
            <a:pPr lvl="2"/>
            <a:r>
              <a:rPr lang="en-US" dirty="0" smtClean="0"/>
              <a:t>Similarity-based generalization also consistent with inductive models</a:t>
            </a:r>
          </a:p>
        </p:txBody>
      </p:sp>
    </p:spTree>
    <p:extLst>
      <p:ext uri="{BB962C8B-B14F-4D97-AF65-F5344CB8AC3E}">
        <p14:creationId xmlns:p14="http://schemas.microsoft.com/office/powerpoint/2010/main" val="3809411963"/>
      </p:ext>
    </p:extLst>
  </p:cSld>
  <p:clrMapOvr>
    <a:masterClrMapping/>
  </p:clrMapOvr>
  <p:transition xmlns:p14="http://schemas.microsoft.com/office/powerpoint/2010/mai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en-US" dirty="0"/>
          </a:p>
        </p:txBody>
      </p:sp>
      <p:sp>
        <p:nvSpPr>
          <p:cNvPr id="3" name="Content Placeholder 2"/>
          <p:cNvSpPr>
            <a:spLocks noGrp="1"/>
          </p:cNvSpPr>
          <p:nvPr>
            <p:ph idx="1"/>
          </p:nvPr>
        </p:nvSpPr>
        <p:spPr/>
        <p:txBody>
          <a:bodyPr/>
          <a:lstStyle/>
          <a:p>
            <a:r>
              <a:rPr lang="en-US" dirty="0"/>
              <a:t>Health communications and interventions need to pay attention to inductive principles</a:t>
            </a:r>
          </a:p>
          <a:p>
            <a:pPr lvl="1"/>
            <a:r>
              <a:rPr lang="en-US" b="1" dirty="0" smtClean="0"/>
              <a:t>All is takes is one person thinking a bat is just a furry bird!</a:t>
            </a:r>
          </a:p>
          <a:p>
            <a:pPr lvl="1"/>
            <a:r>
              <a:rPr lang="en-US" dirty="0" smtClean="0"/>
              <a:t>Reducing probability of contact with disease reservoirs will have an impact on emerging zoonosis</a:t>
            </a:r>
          </a:p>
        </p:txBody>
      </p:sp>
    </p:spTree>
    <p:extLst>
      <p:ext uri="{BB962C8B-B14F-4D97-AF65-F5344CB8AC3E}">
        <p14:creationId xmlns:p14="http://schemas.microsoft.com/office/powerpoint/2010/main" val="2560189777"/>
      </p:ext>
    </p:extLst>
  </p:cSld>
  <p:clrMapOvr>
    <a:masterClrMapping/>
  </p:clrMapOvr>
  <p:transition xmlns:p14="http://schemas.microsoft.com/office/powerpoint/2010/mai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3" name="Content Placeholder 2"/>
          <p:cNvSpPr>
            <a:spLocks noGrp="1"/>
          </p:cNvSpPr>
          <p:nvPr>
            <p:ph idx="1"/>
          </p:nvPr>
        </p:nvSpPr>
        <p:spPr>
          <a:xfrm>
            <a:off x="0" y="221299"/>
            <a:ext cx="2882629" cy="4018359"/>
          </a:xfrm>
        </p:spPr>
        <p:txBody>
          <a:bodyPr/>
          <a:lstStyle/>
          <a:p>
            <a:pPr marL="187498" indent="0">
              <a:buNone/>
            </a:pPr>
            <a:r>
              <a:rPr lang="en-US" sz="2200" dirty="0" smtClean="0"/>
              <a:t>CAPROCK Lab:</a:t>
            </a:r>
          </a:p>
          <a:p>
            <a:pPr marL="499994" lvl="1" indent="0">
              <a:buNone/>
            </a:pPr>
            <a:r>
              <a:rPr lang="en-US" sz="2200" dirty="0" smtClean="0"/>
              <a:t>Nathan </a:t>
            </a:r>
            <a:r>
              <a:rPr lang="en-US" sz="2200" dirty="0" err="1" smtClean="0"/>
              <a:t>Tapp</a:t>
            </a:r>
            <a:r>
              <a:rPr lang="en-US" sz="2200" dirty="0" smtClean="0"/>
              <a:t> (now post doc @ Auburn)</a:t>
            </a:r>
          </a:p>
        </p:txBody>
      </p:sp>
      <p:sp>
        <p:nvSpPr>
          <p:cNvPr id="4" name="Rectangle 3"/>
          <p:cNvSpPr/>
          <p:nvPr/>
        </p:nvSpPr>
        <p:spPr>
          <a:xfrm>
            <a:off x="3655367" y="1134476"/>
            <a:ext cx="5336828" cy="3139321"/>
          </a:xfrm>
          <a:prstGeom prst="rect">
            <a:avLst/>
          </a:prstGeom>
        </p:spPr>
        <p:txBody>
          <a:bodyPr wrap="square">
            <a:spAutoFit/>
          </a:bodyPr>
          <a:lstStyle/>
          <a:p>
            <a:r>
              <a:rPr lang="en-US" sz="2200" dirty="0"/>
              <a:t>Collaborators</a:t>
            </a:r>
            <a:r>
              <a:rPr lang="en-US" sz="2200" dirty="0" smtClean="0"/>
              <a:t>:</a:t>
            </a:r>
          </a:p>
          <a:p>
            <a:endParaRPr lang="en-US" sz="2200" dirty="0"/>
          </a:p>
          <a:p>
            <a:pPr lvl="1"/>
            <a:r>
              <a:rPr lang="en-US" sz="2200" dirty="0"/>
              <a:t>Micah Goldwater (U </a:t>
            </a:r>
            <a:r>
              <a:rPr lang="en-US" sz="2200" dirty="0" err="1"/>
              <a:t>Syd</a:t>
            </a:r>
            <a:r>
              <a:rPr lang="en-US" sz="2200" dirty="0"/>
              <a:t>)</a:t>
            </a:r>
          </a:p>
          <a:p>
            <a:pPr lvl="1"/>
            <a:r>
              <a:rPr lang="en-US" sz="2200" dirty="0"/>
              <a:t>Nick Gaylord (</a:t>
            </a:r>
            <a:r>
              <a:rPr lang="en-US" sz="2200" dirty="0" err="1"/>
              <a:t>CrowdFlower</a:t>
            </a:r>
            <a:r>
              <a:rPr lang="en-US" sz="2200" dirty="0"/>
              <a:t>)</a:t>
            </a:r>
          </a:p>
          <a:p>
            <a:pPr lvl="1"/>
            <a:r>
              <a:rPr lang="en-US" sz="2200" dirty="0"/>
              <a:t>Molly Ireland </a:t>
            </a:r>
            <a:r>
              <a:rPr lang="en-US" sz="2200" dirty="0" smtClean="0"/>
              <a:t>(TTU Psych)</a:t>
            </a:r>
            <a:endParaRPr lang="en-US" sz="2200" dirty="0"/>
          </a:p>
          <a:p>
            <a:pPr lvl="1"/>
            <a:r>
              <a:rPr lang="en-US" sz="2200" dirty="0"/>
              <a:t>Jason Van </a:t>
            </a:r>
            <a:r>
              <a:rPr lang="en-US" sz="2200" dirty="0" smtClean="0"/>
              <a:t>Allen (TTU Psych</a:t>
            </a:r>
            <a:endParaRPr lang="en-US" sz="2200" dirty="0"/>
          </a:p>
          <a:p>
            <a:pPr lvl="1"/>
            <a:r>
              <a:rPr lang="en-US" sz="2200" dirty="0"/>
              <a:t>Darrell Worthy (TAMU)</a:t>
            </a:r>
          </a:p>
          <a:p>
            <a:pPr lvl="1"/>
            <a:r>
              <a:rPr lang="en-US" sz="2200" dirty="0"/>
              <a:t>Ross Otto (McGill)</a:t>
            </a:r>
          </a:p>
          <a:p>
            <a:pPr lvl="1"/>
            <a:r>
              <a:rPr lang="en-US" sz="2200" dirty="0"/>
              <a:t>Brian Glass (Oregon Government</a:t>
            </a:r>
            <a:r>
              <a:rPr lang="en-US" sz="2200" dirty="0" smtClean="0"/>
              <a:t>)</a:t>
            </a:r>
            <a:endParaRPr lang="en-US" sz="2200" dirty="0"/>
          </a:p>
        </p:txBody>
      </p:sp>
      <p:pic>
        <p:nvPicPr>
          <p:cNvPr id="5" name="Picture 4" descr="caproc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64" y="3575584"/>
            <a:ext cx="3720433" cy="2790325"/>
          </a:xfrm>
          <a:prstGeom prst="rect">
            <a:avLst/>
          </a:prstGeom>
        </p:spPr>
      </p:pic>
    </p:spTree>
    <p:extLst>
      <p:ext uri="{BB962C8B-B14F-4D97-AF65-F5344CB8AC3E}">
        <p14:creationId xmlns:p14="http://schemas.microsoft.com/office/powerpoint/2010/main" val="551836887"/>
      </p:ext>
    </p:extLst>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189510" y="0"/>
            <a:ext cx="8822531" cy="678656"/>
          </a:xfrm>
        </p:spPr>
        <p:txBody>
          <a:bodyPr/>
          <a:lstStyle/>
          <a:p>
            <a:r>
              <a:rPr lang="en-US">
                <a:latin typeface="Myriad Pro" charset="0"/>
                <a:ea typeface="ヒラギノ角ゴ ProN W3" charset="0"/>
                <a:cs typeface="ヒラギノ角ゴ ProN W3" charset="0"/>
              </a:rPr>
              <a:t>Category Structure</a:t>
            </a:r>
          </a:p>
        </p:txBody>
      </p:sp>
      <p:pic>
        <p:nvPicPr>
          <p:cNvPr id="107522" name="Picture 3" descr="111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331" y="1607344"/>
            <a:ext cx="2231306" cy="211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3" name="Picture 4" descr="112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328" y="3857625"/>
            <a:ext cx="2376413" cy="225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4" name="Picture 5" descr="121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75" y="1607344"/>
            <a:ext cx="2159869" cy="204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5" name="Picture 6" descr="222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5297" y="3911203"/>
            <a:ext cx="2303859" cy="2185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6" name="Picture 8" descr="211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3469" y="1607344"/>
            <a:ext cx="2088431" cy="198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7" name="Picture 9" descr="212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39891" y="3911203"/>
            <a:ext cx="2231306" cy="211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8" name="Picture 10" descr="221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61547" y="1607344"/>
            <a:ext cx="2159869" cy="204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9" name="Oval 12"/>
          <p:cNvSpPr>
            <a:spLocks noChangeArrowheads="1"/>
          </p:cNvSpPr>
          <p:nvPr/>
        </p:nvSpPr>
        <p:spPr bwMode="auto">
          <a:xfrm>
            <a:off x="660797" y="1821656"/>
            <a:ext cx="503411" cy="1906488"/>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lIns="64291" tIns="32146" rIns="64291" bIns="32146" anchor="ctr"/>
          <a:lstStyle/>
          <a:p>
            <a:endParaRPr lang="en-US"/>
          </a:p>
        </p:txBody>
      </p:sp>
      <p:sp>
        <p:nvSpPr>
          <p:cNvPr id="107530" name="Oval 13"/>
          <p:cNvSpPr>
            <a:spLocks noChangeArrowheads="1"/>
          </p:cNvSpPr>
          <p:nvPr/>
        </p:nvSpPr>
        <p:spPr bwMode="auto">
          <a:xfrm>
            <a:off x="2643188" y="1768078"/>
            <a:ext cx="503411" cy="1906488"/>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lIns="64291" tIns="32146" rIns="64291" bIns="32146" anchor="ctr"/>
          <a:lstStyle/>
          <a:p>
            <a:endParaRPr lang="en-US"/>
          </a:p>
        </p:txBody>
      </p:sp>
      <p:sp>
        <p:nvSpPr>
          <p:cNvPr id="107531" name="Oval 14"/>
          <p:cNvSpPr>
            <a:spLocks noChangeArrowheads="1"/>
          </p:cNvSpPr>
          <p:nvPr/>
        </p:nvSpPr>
        <p:spPr bwMode="auto">
          <a:xfrm>
            <a:off x="607219" y="4071938"/>
            <a:ext cx="503411" cy="1906488"/>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lIns="64291" tIns="32146" rIns="64291" bIns="32146" anchor="ctr"/>
          <a:lstStyle/>
          <a:p>
            <a:endParaRPr lang="en-US"/>
          </a:p>
        </p:txBody>
      </p:sp>
      <p:sp>
        <p:nvSpPr>
          <p:cNvPr id="107532" name="Oval 15"/>
          <p:cNvSpPr>
            <a:spLocks noChangeArrowheads="1"/>
          </p:cNvSpPr>
          <p:nvPr/>
        </p:nvSpPr>
        <p:spPr bwMode="auto">
          <a:xfrm>
            <a:off x="6983016" y="1821656"/>
            <a:ext cx="503411" cy="1906488"/>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lIns="64291" tIns="32146" rIns="64291" bIns="32146" anchor="ctr"/>
          <a:lstStyle/>
          <a:p>
            <a:endParaRPr lang="en-US"/>
          </a:p>
        </p:txBody>
      </p:sp>
      <p:sp>
        <p:nvSpPr>
          <p:cNvPr id="107533" name="Oval 16"/>
          <p:cNvSpPr>
            <a:spLocks noChangeArrowheads="1"/>
          </p:cNvSpPr>
          <p:nvPr/>
        </p:nvSpPr>
        <p:spPr bwMode="auto">
          <a:xfrm>
            <a:off x="5161360" y="1821656"/>
            <a:ext cx="503411" cy="1906488"/>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lIns="64291" tIns="32146" rIns="64291" bIns="32146" anchor="ctr"/>
          <a:lstStyle/>
          <a:p>
            <a:endParaRPr lang="en-US"/>
          </a:p>
        </p:txBody>
      </p:sp>
      <p:sp>
        <p:nvSpPr>
          <p:cNvPr id="107534" name="Oval 17"/>
          <p:cNvSpPr>
            <a:spLocks noChangeArrowheads="1"/>
          </p:cNvSpPr>
          <p:nvPr/>
        </p:nvSpPr>
        <p:spPr bwMode="auto">
          <a:xfrm>
            <a:off x="5161360" y="4071938"/>
            <a:ext cx="503411" cy="1906488"/>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lIns="64291" tIns="32146" rIns="64291" bIns="32146" anchor="ctr"/>
          <a:lstStyle/>
          <a:p>
            <a:endParaRPr lang="en-US"/>
          </a:p>
        </p:txBody>
      </p:sp>
      <p:pic>
        <p:nvPicPr>
          <p:cNvPr id="107535" name="Picture 7" descr="122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61547" y="3922366"/>
            <a:ext cx="2303859" cy="2185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36" name="Rectangle 35"/>
          <p:cNvSpPr>
            <a:spLocks noChangeArrowheads="1"/>
          </p:cNvSpPr>
          <p:nvPr/>
        </p:nvSpPr>
        <p:spPr bwMode="auto">
          <a:xfrm>
            <a:off x="1432764" y="910828"/>
            <a:ext cx="2303859" cy="80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nchor="ctr"/>
          <a:lstStyle/>
          <a:p>
            <a:r>
              <a:rPr lang="en-US" sz="2500" dirty="0">
                <a:solidFill>
                  <a:schemeClr val="tx2"/>
                </a:solidFill>
                <a:latin typeface="Myriad Pro" charset="0"/>
                <a:cs typeface="Myriad Pro" charset="0"/>
              </a:rPr>
              <a:t>          Hole 1</a:t>
            </a:r>
            <a:r>
              <a:rPr lang="en-US" sz="2000" dirty="0">
                <a:solidFill>
                  <a:schemeClr val="tx2"/>
                </a:solidFill>
              </a:rPr>
              <a:t/>
            </a:r>
            <a:br>
              <a:rPr lang="en-US" sz="2000" dirty="0">
                <a:solidFill>
                  <a:schemeClr val="tx2"/>
                </a:solidFill>
              </a:rPr>
            </a:br>
            <a:r>
              <a:rPr lang="en-US" sz="2000" dirty="0">
                <a:solidFill>
                  <a:schemeClr val="tx2"/>
                </a:solidFill>
              </a:rPr>
              <a:t> </a:t>
            </a:r>
            <a:endParaRPr lang="en-US" sz="3100" dirty="0">
              <a:solidFill>
                <a:schemeClr val="tx2"/>
              </a:solidFill>
            </a:endParaRPr>
          </a:p>
        </p:txBody>
      </p:sp>
      <p:sp>
        <p:nvSpPr>
          <p:cNvPr id="107537" name="Rectangle 35"/>
          <p:cNvSpPr>
            <a:spLocks noChangeArrowheads="1"/>
          </p:cNvSpPr>
          <p:nvPr/>
        </p:nvSpPr>
        <p:spPr bwMode="auto">
          <a:xfrm>
            <a:off x="5685282" y="910828"/>
            <a:ext cx="2303859" cy="80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nchor="ctr"/>
          <a:lstStyle/>
          <a:p>
            <a:r>
              <a:rPr lang="en-US" sz="2500" dirty="0">
                <a:solidFill>
                  <a:schemeClr val="tx2"/>
                </a:solidFill>
                <a:latin typeface="Myriad Pro" charset="0"/>
                <a:cs typeface="Myriad Pro" charset="0"/>
              </a:rPr>
              <a:t>          Hole 2</a:t>
            </a:r>
            <a:r>
              <a:rPr lang="en-US" sz="2000" dirty="0">
                <a:solidFill>
                  <a:schemeClr val="tx2"/>
                </a:solidFill>
              </a:rPr>
              <a:t/>
            </a:r>
            <a:br>
              <a:rPr lang="en-US" sz="2000" dirty="0">
                <a:solidFill>
                  <a:schemeClr val="tx2"/>
                </a:solidFill>
              </a:rPr>
            </a:br>
            <a:r>
              <a:rPr lang="en-US" sz="2000" dirty="0">
                <a:solidFill>
                  <a:schemeClr val="tx2"/>
                </a:solidFill>
              </a:rPr>
              <a:t> </a:t>
            </a:r>
            <a:endParaRPr lang="en-US" sz="3100" dirty="0">
              <a:solidFill>
                <a:schemeClr val="tx2"/>
              </a:solidFill>
            </a:endParaRPr>
          </a:p>
        </p:txBody>
      </p:sp>
    </p:spTree>
    <p:extLst>
      <p:ext uri="{BB962C8B-B14F-4D97-AF65-F5344CB8AC3E}">
        <p14:creationId xmlns:p14="http://schemas.microsoft.com/office/powerpoint/2010/main" val="27558318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r>
              <a:rPr lang="en-US">
                <a:latin typeface="Myriad Pro" charset="0"/>
                <a:ea typeface="ヒラギノ角ゴ ProN W3" charset="0"/>
                <a:cs typeface="ヒラギノ角ゴ ProN W3" charset="0"/>
              </a:rPr>
              <a:t>Category Structure</a:t>
            </a:r>
          </a:p>
        </p:txBody>
      </p:sp>
      <p:pic>
        <p:nvPicPr>
          <p:cNvPr id="109570" name="Picture 3" descr="111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85" y="1607344"/>
            <a:ext cx="2231306" cy="211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1" name="Picture 4" descr="112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328" y="3857625"/>
            <a:ext cx="2376413" cy="225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2" name="Picture 5" descr="121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75" y="1607344"/>
            <a:ext cx="2159869" cy="204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3" name="Picture 6" descr="222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5297" y="3911203"/>
            <a:ext cx="2303859" cy="2185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4" name="Picture 8" descr="211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3469" y="1607344"/>
            <a:ext cx="2088431" cy="198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5" name="Picture 9" descr="212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39891" y="3911203"/>
            <a:ext cx="2231306" cy="211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6" name="Picture 10" descr="221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61547" y="1607344"/>
            <a:ext cx="2159869" cy="204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7" name="Oval 14"/>
          <p:cNvSpPr>
            <a:spLocks noChangeArrowheads="1"/>
          </p:cNvSpPr>
          <p:nvPr/>
        </p:nvSpPr>
        <p:spPr bwMode="auto">
          <a:xfrm>
            <a:off x="2589609" y="4071938"/>
            <a:ext cx="1928813" cy="190648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64291" tIns="32146" rIns="64291" bIns="32146" anchor="ctr"/>
          <a:lstStyle/>
          <a:p>
            <a:endParaRPr lang="en-US"/>
          </a:p>
        </p:txBody>
      </p:sp>
      <p:pic>
        <p:nvPicPr>
          <p:cNvPr id="109578" name="Picture 7" descr="122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61547" y="3922366"/>
            <a:ext cx="2303859" cy="2185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9" name="Oval 19"/>
          <p:cNvSpPr>
            <a:spLocks noChangeArrowheads="1"/>
          </p:cNvSpPr>
          <p:nvPr/>
        </p:nvSpPr>
        <p:spPr bwMode="auto">
          <a:xfrm>
            <a:off x="6822281" y="4071938"/>
            <a:ext cx="1928813" cy="190648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64291" tIns="32146" rIns="64291" bIns="32146" anchor="ctr"/>
          <a:lstStyle/>
          <a:p>
            <a:endParaRPr lang="en-US"/>
          </a:p>
        </p:txBody>
      </p:sp>
      <p:sp>
        <p:nvSpPr>
          <p:cNvPr id="109580" name="Rectangle 35"/>
          <p:cNvSpPr>
            <a:spLocks noChangeArrowheads="1"/>
          </p:cNvSpPr>
          <p:nvPr/>
        </p:nvSpPr>
        <p:spPr bwMode="auto">
          <a:xfrm>
            <a:off x="1472456" y="910828"/>
            <a:ext cx="2303859" cy="80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nchor="ctr"/>
          <a:lstStyle/>
          <a:p>
            <a:r>
              <a:rPr lang="en-US" sz="2500" dirty="0">
                <a:solidFill>
                  <a:schemeClr val="tx2"/>
                </a:solidFill>
                <a:latin typeface="Myriad Pro" charset="0"/>
                <a:cs typeface="Myriad Pro" charset="0"/>
              </a:rPr>
              <a:t>          Hole 1</a:t>
            </a:r>
            <a:r>
              <a:rPr lang="en-US" sz="2000" dirty="0">
                <a:solidFill>
                  <a:schemeClr val="tx2"/>
                </a:solidFill>
              </a:rPr>
              <a:t/>
            </a:r>
            <a:br>
              <a:rPr lang="en-US" sz="2000" dirty="0">
                <a:solidFill>
                  <a:schemeClr val="tx2"/>
                </a:solidFill>
              </a:rPr>
            </a:br>
            <a:r>
              <a:rPr lang="en-US" sz="2000" dirty="0">
                <a:solidFill>
                  <a:schemeClr val="tx2"/>
                </a:solidFill>
              </a:rPr>
              <a:t> </a:t>
            </a:r>
            <a:endParaRPr lang="en-US" sz="3100" dirty="0">
              <a:solidFill>
                <a:schemeClr val="tx2"/>
              </a:solidFill>
            </a:endParaRPr>
          </a:p>
        </p:txBody>
      </p:sp>
      <p:sp>
        <p:nvSpPr>
          <p:cNvPr id="109581" name="Rectangle 35"/>
          <p:cNvSpPr>
            <a:spLocks noChangeArrowheads="1"/>
          </p:cNvSpPr>
          <p:nvPr/>
        </p:nvSpPr>
        <p:spPr bwMode="auto">
          <a:xfrm>
            <a:off x="5705128" y="910828"/>
            <a:ext cx="2303859" cy="80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nchor="ctr"/>
          <a:lstStyle/>
          <a:p>
            <a:r>
              <a:rPr lang="en-US" sz="2500" dirty="0">
                <a:solidFill>
                  <a:schemeClr val="tx2"/>
                </a:solidFill>
                <a:latin typeface="Myriad Pro" charset="0"/>
                <a:cs typeface="Myriad Pro" charset="0"/>
              </a:rPr>
              <a:t>          Hole 2</a:t>
            </a:r>
            <a:r>
              <a:rPr lang="en-US" sz="2000" dirty="0">
                <a:solidFill>
                  <a:schemeClr val="tx2"/>
                </a:solidFill>
              </a:rPr>
              <a:t/>
            </a:r>
            <a:br>
              <a:rPr lang="en-US" sz="2000" dirty="0">
                <a:solidFill>
                  <a:schemeClr val="tx2"/>
                </a:solidFill>
              </a:rPr>
            </a:br>
            <a:r>
              <a:rPr lang="en-US" sz="2000" dirty="0">
                <a:solidFill>
                  <a:schemeClr val="tx2"/>
                </a:solidFill>
              </a:rPr>
              <a:t> </a:t>
            </a:r>
            <a:endParaRPr lang="en-US" sz="3100" dirty="0">
              <a:solidFill>
                <a:schemeClr val="tx2"/>
              </a:solidFill>
            </a:endParaRPr>
          </a:p>
        </p:txBody>
      </p:sp>
    </p:spTree>
    <p:extLst>
      <p:ext uri="{BB962C8B-B14F-4D97-AF65-F5344CB8AC3E}">
        <p14:creationId xmlns:p14="http://schemas.microsoft.com/office/powerpoint/2010/main" val="25282343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r>
              <a:rPr lang="en-US">
                <a:latin typeface="Myriad Pro" charset="0"/>
                <a:ea typeface="ヒラギノ角ゴ ProN W3" charset="0"/>
                <a:cs typeface="ヒラギノ角ゴ ProN W3" charset="0"/>
              </a:rPr>
              <a:t>Experiment</a:t>
            </a:r>
          </a:p>
        </p:txBody>
      </p:sp>
      <p:pic>
        <p:nvPicPr>
          <p:cNvPr id="111619" name="Picture 4" descr="111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4656" y="2464594"/>
            <a:ext cx="3000375" cy="28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0" name="Text Box 3"/>
          <p:cNvSpPr txBox="1">
            <a:spLocks noChangeArrowheads="1"/>
          </p:cNvSpPr>
          <p:nvPr/>
        </p:nvSpPr>
        <p:spPr bwMode="auto">
          <a:xfrm>
            <a:off x="3125391" y="1446609"/>
            <a:ext cx="5464969" cy="80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nchor="ct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l">
              <a:spcBef>
                <a:spcPct val="50000"/>
              </a:spcBef>
            </a:pPr>
            <a:r>
              <a:rPr lang="en-US" sz="2800">
                <a:solidFill>
                  <a:schemeClr val="tx1"/>
                </a:solidFill>
                <a:latin typeface="Myriad Pro" charset="0"/>
              </a:rPr>
              <a:t>Hole 1 or Hole 2?</a:t>
            </a:r>
          </a:p>
        </p:txBody>
      </p:sp>
    </p:spTree>
    <p:extLst>
      <p:ext uri="{BB962C8B-B14F-4D97-AF65-F5344CB8AC3E}">
        <p14:creationId xmlns:p14="http://schemas.microsoft.com/office/powerpoint/2010/main" val="37262754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amp; Bullets">
  <a:themeElements>
    <a:clrScheme name="">
      <a:dk1>
        <a:srgbClr val="000000"/>
      </a:dk1>
      <a:lt1>
        <a:srgbClr val="FFFFFF"/>
      </a:lt1>
      <a:dk2>
        <a:srgbClr val="000000"/>
      </a:dk2>
      <a:lt2>
        <a:srgbClr val="808080"/>
      </a:lt2>
      <a:accent1>
        <a:srgbClr val="424242"/>
      </a:accent1>
      <a:accent2>
        <a:srgbClr val="333399"/>
      </a:accent2>
      <a:accent3>
        <a:srgbClr val="FFFFFF"/>
      </a:accent3>
      <a:accent4>
        <a:srgbClr val="000000"/>
      </a:accent4>
      <a:accent5>
        <a:srgbClr val="B0B0B0"/>
      </a:accent5>
      <a:accent6>
        <a:srgbClr val="2D2D8A"/>
      </a:accent6>
      <a:hlink>
        <a:srgbClr val="009999"/>
      </a:hlink>
      <a:folHlink>
        <a:srgbClr val="99CC00"/>
      </a:folHlink>
    </a:clrScheme>
    <a:fontScheme name="Title &amp; Bullets">
      <a:majorFont>
        <a:latin typeface="Myriad Pro"/>
        <a:ea typeface="ヒラギノ角ゴ ProN W3"/>
        <a:cs typeface="ヒラギノ角ゴ ProN W3"/>
      </a:majorFont>
      <a:minorFont>
        <a:latin typeface="Myriad Pro"/>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2682</TotalTime>
  <Words>2563</Words>
  <Application>Microsoft Macintosh PowerPoint</Application>
  <PresentationFormat>On-screen Show (4:3)</PresentationFormat>
  <Paragraphs>287</Paragraphs>
  <Slides>67</Slides>
  <Notes>9</Notes>
  <HiddenSlides>0</HiddenSlides>
  <MMClips>0</MMClips>
  <ScaleCrop>false</ScaleCrop>
  <HeadingPairs>
    <vt:vector size="4" baseType="variant">
      <vt:variant>
        <vt:lpstr>Theme</vt:lpstr>
      </vt:variant>
      <vt:variant>
        <vt:i4>2</vt:i4>
      </vt:variant>
      <vt:variant>
        <vt:lpstr>Slide Titles</vt:lpstr>
      </vt:variant>
      <vt:variant>
        <vt:i4>67</vt:i4>
      </vt:variant>
    </vt:vector>
  </HeadingPairs>
  <TitlesOfParts>
    <vt:vector size="69" baseType="lpstr">
      <vt:lpstr>Office Theme</vt:lpstr>
      <vt:lpstr>Title &amp; Bullets</vt:lpstr>
      <vt:lpstr>Can the science of induction save us from the next bat epidemic? </vt:lpstr>
      <vt:lpstr>My Lab</vt:lpstr>
      <vt:lpstr>Exception Learning</vt:lpstr>
      <vt:lpstr>Exception Learning</vt:lpstr>
      <vt:lpstr>Exception Learning</vt:lpstr>
      <vt:lpstr>Category Structure</vt:lpstr>
      <vt:lpstr>Category Structure</vt:lpstr>
      <vt:lpstr>Category Structure</vt:lpstr>
      <vt:lpstr>Experiment</vt:lpstr>
      <vt:lpstr>Experiment  </vt:lpstr>
      <vt:lpstr>Memory Strength Results</vt:lpstr>
      <vt:lpstr>Many projects looking at exceptions</vt:lpstr>
      <vt:lpstr>Many projects looking at exceptions</vt:lpstr>
      <vt:lpstr>Am I a bat expert?</vt:lpstr>
      <vt:lpstr>Does exception work generalize?</vt:lpstr>
      <vt:lpstr>Does exception work generalize?</vt:lpstr>
      <vt:lpstr>Understanding Bats</vt:lpstr>
      <vt:lpstr>Recent Nature Paper (Olival, et al. 2017)</vt:lpstr>
      <vt:lpstr>Inductive Reasoning</vt:lpstr>
      <vt:lpstr>Category Typicality Effects</vt:lpstr>
      <vt:lpstr>Category Typicality Effects</vt:lpstr>
      <vt:lpstr>Study 1</vt:lpstr>
      <vt:lpstr>Study 1</vt:lpstr>
      <vt:lpstr>Study 1</vt:lpstr>
      <vt:lpstr>Experiment</vt:lpstr>
      <vt:lpstr>Bats vs Hedgehogs (External)</vt:lpstr>
      <vt:lpstr>Bats vs Hedgehogs (Internal) </vt:lpstr>
      <vt:lpstr>Mammals and Birds (External)</vt:lpstr>
      <vt:lpstr>Birds Mammals (Internal)</vt:lpstr>
      <vt:lpstr>Robins vs Ostriches (external)</vt:lpstr>
      <vt:lpstr>Robins vs Ostriches (Internal)</vt:lpstr>
      <vt:lpstr>Conclusions study 1</vt:lpstr>
      <vt:lpstr>Is it fundable?</vt:lpstr>
      <vt:lpstr>Health Psych of Animal Bites?</vt:lpstr>
      <vt:lpstr>Premise number</vt:lpstr>
      <vt:lpstr>Premise number</vt:lpstr>
      <vt:lpstr>Premise diversity effects</vt:lpstr>
      <vt:lpstr>Premise diversity effects</vt:lpstr>
      <vt:lpstr>Study 2</vt:lpstr>
      <vt:lpstr>Bite Reporting</vt:lpstr>
      <vt:lpstr>Bite Reporting</vt:lpstr>
      <vt:lpstr>Bite Reporting Intentions</vt:lpstr>
      <vt:lpstr>Mammal Bite Reporting</vt:lpstr>
      <vt:lpstr>Bird Bite Reporting</vt:lpstr>
      <vt:lpstr>Species-to-species disease trans (mammals)</vt:lpstr>
      <vt:lpstr>Species-to-species disease trans (birds)</vt:lpstr>
      <vt:lpstr>Discussion</vt:lpstr>
      <vt:lpstr>Study 3</vt:lpstr>
      <vt:lpstr>CDC Condition</vt:lpstr>
      <vt:lpstr>WHO Condition</vt:lpstr>
      <vt:lpstr>Perceptions of Ebola Sensitivity</vt:lpstr>
      <vt:lpstr>Bite Reporting</vt:lpstr>
      <vt:lpstr>Meat Safety</vt:lpstr>
      <vt:lpstr>Discussion</vt:lpstr>
      <vt:lpstr>Limitations of Ebola study</vt:lpstr>
      <vt:lpstr>Leptospirosis Study</vt:lpstr>
      <vt:lpstr>Premise-conclusion similarity</vt:lpstr>
      <vt:lpstr>Premise-conclusion similarity</vt:lpstr>
      <vt:lpstr>Design</vt:lpstr>
      <vt:lpstr>Lepto Instructions</vt:lpstr>
      <vt:lpstr>Lepto Generalization</vt:lpstr>
      <vt:lpstr>Safety of Interacting with Animal</vt:lpstr>
      <vt:lpstr>How safe is it to swim near habitat?</vt:lpstr>
      <vt:lpstr>Discussion</vt:lpstr>
      <vt:lpstr>General Discussion</vt:lpstr>
      <vt:lpstr>Implications</vt:lpstr>
      <vt:lpstr>Thanks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Texas Tech University</dc:creator>
  <cp:lastModifiedBy>Tyler Davis</cp:lastModifiedBy>
  <cp:revision>543</cp:revision>
  <dcterms:created xsi:type="dcterms:W3CDTF">2016-10-01T16:17:26Z</dcterms:created>
  <dcterms:modified xsi:type="dcterms:W3CDTF">2017-06-27T19:14:36Z</dcterms:modified>
</cp:coreProperties>
</file>