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Lst>
  <p:notesMasterIdLst>
    <p:notesMasterId r:id="rId38"/>
  </p:notesMasterIdLst>
  <p:sldIdLst>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119" d="100"/>
          <a:sy n="119" d="100"/>
        </p:scale>
        <p:origin x="76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microsoft.com/office/2015/10/relationships/revisionInfo" Target="revisionInfo.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notesMaster" Target="notesMasters/notes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3C420D-9ABE-4341-90E4-7A4D4A2C1587}" type="datetimeFigureOut">
              <a:rPr lang="en-US" smtClean="0"/>
              <a:t>7/24/17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8DC91D-69DC-E247-927A-9E121F8267C7}" type="slidenum">
              <a:rPr lang="en-US" smtClean="0"/>
              <a:t>‹#›</a:t>
            </a:fld>
            <a:endParaRPr lang="en-US" dirty="0"/>
          </a:p>
        </p:txBody>
      </p:sp>
    </p:spTree>
    <p:extLst>
      <p:ext uri="{BB962C8B-B14F-4D97-AF65-F5344CB8AC3E}">
        <p14:creationId xmlns:p14="http://schemas.microsoft.com/office/powerpoint/2010/main" val="1583598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dirty="0">
              <a:ea typeface="ＭＳ Ｐゴシック" charset="-128"/>
            </a:endParaRPr>
          </a:p>
        </p:txBody>
      </p:sp>
    </p:spTree>
    <p:extLst>
      <p:ext uri="{BB962C8B-B14F-4D97-AF65-F5344CB8AC3E}">
        <p14:creationId xmlns:p14="http://schemas.microsoft.com/office/powerpoint/2010/main" val="1774160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6"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a:endParaRPr lang="en-US" altLang="en-US" dirty="0">
              <a:ea typeface="ＭＳ Ｐゴシック" charset="-128"/>
            </a:endParaRPr>
          </a:p>
        </p:txBody>
      </p:sp>
    </p:spTree>
    <p:extLst>
      <p:ext uri="{BB962C8B-B14F-4D97-AF65-F5344CB8AC3E}">
        <p14:creationId xmlns:p14="http://schemas.microsoft.com/office/powerpoint/2010/main" val="514015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8DC91D-69DC-E247-927A-9E121F8267C7}" type="slidenum">
              <a:rPr lang="en-US" smtClean="0"/>
              <a:t>10</a:t>
            </a:fld>
            <a:endParaRPr lang="en-US"/>
          </a:p>
        </p:txBody>
      </p:sp>
    </p:spTree>
    <p:extLst>
      <p:ext uri="{BB962C8B-B14F-4D97-AF65-F5344CB8AC3E}">
        <p14:creationId xmlns:p14="http://schemas.microsoft.com/office/powerpoint/2010/main" val="1989577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2400" dirty="0">
                <a:ea typeface="ＭＳ Ｐゴシック" charset="-128"/>
              </a:rPr>
              <a:t>The appetitive system is built to respond automatically to positive stimuli (food, sex), and is the driving force behind approach behavior.</a:t>
            </a:r>
            <a:r>
              <a:rPr lang="en-US" altLang="en-US" sz="2400" baseline="30000" dirty="0">
                <a:ea typeface="ＭＳ Ｐゴシック" charset="-128"/>
              </a:rPr>
              <a:t>1</a:t>
            </a:r>
            <a:r>
              <a:rPr lang="en-US" altLang="en-US" sz="2400" dirty="0">
                <a:ea typeface="ＭＳ Ｐゴシック" charset="-128"/>
              </a:rPr>
              <a:t> </a:t>
            </a:r>
          </a:p>
          <a:p>
            <a:endParaRPr lang="en-US" altLang="en-US" sz="2400" dirty="0">
              <a:ea typeface="ＭＳ Ｐゴシック" charset="-128"/>
            </a:endParaRPr>
          </a:p>
          <a:p>
            <a:r>
              <a:rPr lang="en-US" altLang="en-US" sz="2400" dirty="0">
                <a:ea typeface="ＭＳ Ｐゴシック" charset="-128"/>
              </a:rPr>
              <a:t>The aversive system responds automatically to potential threats in the environment by </a:t>
            </a:r>
          </a:p>
          <a:p>
            <a:pPr lvl="1">
              <a:buFontTx/>
              <a:buChar char="•"/>
            </a:pPr>
            <a:r>
              <a:rPr lang="en-US" altLang="en-US" dirty="0">
                <a:ea typeface="ＭＳ Ｐゴシック" charset="-128"/>
              </a:rPr>
              <a:t>fast acting automatic defensive behaviors (e.g. the startle reflex and the defensive reflex) </a:t>
            </a:r>
          </a:p>
          <a:p>
            <a:pPr lvl="1">
              <a:buFontTx/>
              <a:buChar char="•"/>
            </a:pPr>
            <a:r>
              <a:rPr lang="en-US" altLang="en-US" dirty="0">
                <a:ea typeface="ＭＳ Ｐゴシック" charset="-128"/>
              </a:rPr>
              <a:t>motivating complex behaviors like caution, fight, and flight.</a:t>
            </a:r>
            <a:r>
              <a:rPr lang="en-US" altLang="en-US" baseline="30000" dirty="0">
                <a:ea typeface="ＭＳ Ｐゴシック" charset="-128"/>
              </a:rPr>
              <a:t>1</a:t>
            </a:r>
            <a:r>
              <a:rPr lang="en-US" altLang="en-US" dirty="0">
                <a:ea typeface="ＭＳ Ｐゴシック" charset="-128"/>
              </a:rPr>
              <a:t>  </a:t>
            </a:r>
          </a:p>
          <a:p>
            <a:endParaRPr lang="en-US" altLang="x-none" dirty="0">
              <a:ea typeface="ＭＳ Ｐゴシック" charset="-128"/>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4032FD7C-C3F8-7942-94A8-C7FB20B476EB}" type="slidenum">
              <a:rPr lang="en-US" altLang="en-US"/>
              <a:pPr/>
              <a:t>19</a:t>
            </a:fld>
            <a:endParaRPr lang="en-US" altLang="en-US" dirty="0"/>
          </a:p>
        </p:txBody>
      </p:sp>
    </p:spTree>
    <p:extLst>
      <p:ext uri="{BB962C8B-B14F-4D97-AF65-F5344CB8AC3E}">
        <p14:creationId xmlns:p14="http://schemas.microsoft.com/office/powerpoint/2010/main" val="1697482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dirty="0">
              <a:ea typeface="ＭＳ Ｐゴシック" charset="-128"/>
            </a:endParaRPr>
          </a:p>
        </p:txBody>
      </p:sp>
    </p:spTree>
    <p:extLst>
      <p:ext uri="{BB962C8B-B14F-4D97-AF65-F5344CB8AC3E}">
        <p14:creationId xmlns:p14="http://schemas.microsoft.com/office/powerpoint/2010/main" val="624378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ea typeface="ＭＳ Ｐゴシック" charset="-128"/>
              </a:rPr>
              <a:t>This is the sympathoadrenomedullary system and this is the result of the sympathetic nervous system. This response responds within seconds and is marked by an increase in epinephrine and norepinephrine. This is that adrenaline rush that you feel at the onset of stress.</a:t>
            </a:r>
          </a:p>
          <a:p>
            <a:pPr eaLnBrk="1" hangingPunct="1"/>
            <a:endParaRPr lang="en-US" altLang="en-US" dirty="0">
              <a:ea typeface="ＭＳ Ｐゴシック" charset="-128"/>
            </a:endParaRPr>
          </a:p>
          <a:p>
            <a:pPr eaLnBrk="1" hangingPunct="1"/>
            <a:r>
              <a:rPr lang="en-US" altLang="en-US" dirty="0">
                <a:ea typeface="ＭＳ Ｐゴシック" charset="-128"/>
              </a:rPr>
              <a:t>The second major physiological stress response is one that you might be less familiar with, but this is the hypothalamic pituitary adrenal (HPA) axis. This axis responds within minutes of the onset of a stressor (usually 3-10, depending on the species) and is marked by an increase in circulating glucocorticoids.</a:t>
            </a: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65217268-1269-8642-873F-972DCD0DE6BF}" type="slidenum">
              <a:rPr lang="en-US" altLang="en-US"/>
              <a:pPr/>
              <a:t>22</a:t>
            </a:fld>
            <a:endParaRPr lang="en-US" altLang="en-US" dirty="0"/>
          </a:p>
        </p:txBody>
      </p:sp>
    </p:spTree>
    <p:extLst>
      <p:ext uri="{BB962C8B-B14F-4D97-AF65-F5344CB8AC3E}">
        <p14:creationId xmlns:p14="http://schemas.microsoft.com/office/powerpoint/2010/main" val="107478128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6D22F896-40B5-4ADD-8801-0D06FADFA095}" type="slidenum">
              <a:rPr lang="en-US" smtClean="0"/>
              <a:t>‹#›</a:t>
            </a:fld>
            <a:endParaRPr lang="en-US" dirty="0"/>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7/24/17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6D22F896-40B5-4ADD-8801-0D06FADFA095}" type="slidenum">
              <a:rPr lang="en-US" smtClean="0"/>
              <a:t>‹#›</a:t>
            </a:fld>
            <a:endParaRPr lang="en-US"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48A87A34-81AB-432B-8DAE-1953F412C126}" type="datetimeFigureOut">
              <a:rPr lang="en-US" smtClean="0"/>
              <a:t>7/24/17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D22F896-40B5-4ADD-8801-0D06FADFA095}" type="slidenum">
              <a:rPr lang="en-US" smtClean="0"/>
              <a:t>‹#›</a:t>
            </a:fld>
            <a:endParaRPr lang="en-US" dirty="0"/>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7/24/17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7/24/17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A87A34-81AB-432B-8DAE-1953F412C126}" type="datetimeFigureOut">
              <a:rPr lang="en-US" smtClean="0"/>
              <a:t>7/24/17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7/24/17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7/24/17</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7/24/17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7/24/17</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7/24/17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7/24/17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48A87A34-81AB-432B-8DAE-1953F412C126}" type="datetimeFigureOut">
              <a:rPr lang="en-US" smtClean="0"/>
              <a:t>7/24/17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D22F896-40B5-4ADD-8801-0D06FADFA095}" type="slidenum">
              <a:rPr lang="en-US" smtClean="0"/>
              <a:t>‹#›</a:t>
            </a:fld>
            <a:endParaRPr lang="en-US" dirty="0"/>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7/24/17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7/24/17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A87A34-81AB-432B-8DAE-1953F412C126}" type="datetimeFigureOut">
              <a:rPr lang="en-US" smtClean="0"/>
              <a:t>7/24/17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7/24/17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7/24/17</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7/24/17</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microsoft.com/office/2007/relationships/hdphoto" Target="../media/hdphoto1.wdp"/><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png"/><Relationship Id="rId14" Type="http://schemas.microsoft.com/office/2007/relationships/hdphoto" Target="../media/hdphoto1.wdp"/><Relationship Id="rId15"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48A87A34-81AB-432B-8DAE-1953F412C126}" type="datetimeFigureOut">
              <a:rPr lang="en-US" smtClean="0"/>
              <a:pPr/>
              <a:t>7/24/17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329504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48A87A34-81AB-432B-8DAE-1953F412C126}" type="datetimeFigureOut">
              <a:rPr lang="en-US" smtClean="0"/>
              <a:pPr/>
              <a:t>7/24/17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531223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subTitle" idx="1"/>
          </p:nvPr>
        </p:nvSpPr>
        <p:spPr>
          <a:xfrm>
            <a:off x="963038" y="3365769"/>
            <a:ext cx="6400800" cy="976989"/>
          </a:xfrm>
        </p:spPr>
        <p:txBody>
          <a:bodyPr/>
          <a:lstStyle/>
          <a:p>
            <a:r>
              <a:rPr lang="en-US" altLang="en-US" sz="2000" dirty="0">
                <a:ea typeface="ＭＳ Ｐゴシック" charset="-128"/>
              </a:rPr>
              <a:t>Zachary P. Hohman</a:t>
            </a:r>
          </a:p>
          <a:p>
            <a:r>
              <a:rPr lang="en-US" altLang="en-US" sz="1800" i="1" dirty="0">
                <a:ea typeface="ＭＳ Ｐゴシック" charset="-128"/>
              </a:rPr>
              <a:t>Texas Tech University</a:t>
            </a:r>
          </a:p>
          <a:p>
            <a:endParaRPr lang="en-US" altLang="en-US" i="1" dirty="0">
              <a:ea typeface="ＭＳ Ｐゴシック" charset="-128"/>
            </a:endParaRPr>
          </a:p>
        </p:txBody>
      </p:sp>
      <p:sp>
        <p:nvSpPr>
          <p:cNvPr id="2" name="TextBox 1"/>
          <p:cNvSpPr txBox="1"/>
          <p:nvPr/>
        </p:nvSpPr>
        <p:spPr>
          <a:xfrm>
            <a:off x="963038" y="1602962"/>
            <a:ext cx="10204315" cy="1938992"/>
          </a:xfrm>
          <a:prstGeom prst="rect">
            <a:avLst/>
          </a:prstGeom>
          <a:noFill/>
        </p:spPr>
        <p:txBody>
          <a:bodyPr wrap="square" rtlCol="0">
            <a:spAutoFit/>
          </a:bodyPr>
          <a:lstStyle/>
          <a:p>
            <a:pPr algn="ctr"/>
            <a:r>
              <a:rPr lang="en-US" sz="4000" dirty="0"/>
              <a:t>How to Build Effective PSAs: A </a:t>
            </a:r>
            <a:r>
              <a:rPr lang="en-US" sz="4000" dirty="0" smtClean="0"/>
              <a:t>Biopsychological </a:t>
            </a:r>
            <a:r>
              <a:rPr lang="en-US" sz="4000" dirty="0"/>
              <a:t>Model of Message Processing</a:t>
            </a:r>
          </a:p>
        </p:txBody>
      </p:sp>
    </p:spTree>
    <p:extLst>
      <p:ext uri="{BB962C8B-B14F-4D97-AF65-F5344CB8AC3E}">
        <p14:creationId xmlns:p14="http://schemas.microsoft.com/office/powerpoint/2010/main" val="1907372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3649" y="476655"/>
            <a:ext cx="9558417" cy="4922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AutoShape 4"/>
          <p:cNvSpPr>
            <a:spLocks/>
          </p:cNvSpPr>
          <p:nvPr/>
        </p:nvSpPr>
        <p:spPr bwMode="auto">
          <a:xfrm rot="-2384434">
            <a:off x="4819921" y="2056762"/>
            <a:ext cx="1144588" cy="3175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lstStyle>
            <a:lvl1pPr>
              <a:spcBef>
                <a:spcPct val="20000"/>
              </a:spcBef>
              <a:spcAft>
                <a:spcPct val="25000"/>
              </a:spcAft>
              <a:defRPr sz="3200">
                <a:solidFill>
                  <a:schemeClr val="tx1"/>
                </a:solidFill>
                <a:latin typeface="Times New Roman" charset="0"/>
                <a:ea typeface="ＭＳ Ｐゴシック" charset="-128"/>
              </a:defRPr>
            </a:lvl1pPr>
            <a:lvl2pPr marL="742950" indent="-285750">
              <a:spcBef>
                <a:spcPct val="20000"/>
              </a:spcBef>
              <a:buClr>
                <a:srgbClr val="CC0000"/>
              </a:buClr>
              <a:buSzPct val="90000"/>
              <a:buFont typeface="Wingdings" charset="2"/>
              <a:buChar char="§"/>
              <a:defRPr sz="2400">
                <a:solidFill>
                  <a:schemeClr val="tx1"/>
                </a:solidFill>
                <a:latin typeface="Times New Roman" charset="0"/>
                <a:ea typeface="ＭＳ Ｐゴシック" charset="-128"/>
              </a:defRPr>
            </a:lvl2pPr>
            <a:lvl3pPr marL="1143000" indent="-228600">
              <a:spcBef>
                <a:spcPct val="40000"/>
              </a:spcBef>
              <a:buChar char="•"/>
              <a:defRPr sz="2000" i="1">
                <a:solidFill>
                  <a:schemeClr val="tx1"/>
                </a:solidFill>
                <a:latin typeface="Times New Roman" charset="0"/>
                <a:ea typeface="ＭＳ Ｐゴシック" charset="-128"/>
              </a:defRPr>
            </a:lvl3pPr>
            <a:lvl4pPr marL="1600200" indent="-228600">
              <a:spcBef>
                <a:spcPct val="40000"/>
              </a:spcBef>
              <a:buChar char="–"/>
              <a:defRPr>
                <a:solidFill>
                  <a:schemeClr val="tx1"/>
                </a:solidFill>
                <a:latin typeface="Times New Roman" charset="0"/>
                <a:ea typeface="ＭＳ Ｐゴシック" charset="-128"/>
              </a:defRPr>
            </a:lvl4pPr>
            <a:lvl5pPr marL="2057400" indent="-22860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eaLnBrk="1" hangingPunct="1">
              <a:spcBef>
                <a:spcPct val="0"/>
              </a:spcBef>
              <a:spcAft>
                <a:spcPct val="0"/>
              </a:spcAft>
            </a:pPr>
            <a:r>
              <a:rPr lang="en-US" altLang="en-US" sz="1400" dirty="0">
                <a:solidFill>
                  <a:srgbClr val="000000"/>
                </a:solidFill>
                <a:latin typeface="Helvetica" charset="0"/>
                <a:sym typeface="Helvetica" charset="0"/>
              </a:rPr>
              <a:t>p &lt; .001</a:t>
            </a:r>
            <a:endParaRPr lang="en-US" altLang="en-US" sz="1200" dirty="0">
              <a:solidFill>
                <a:srgbClr val="000000"/>
              </a:solidFill>
              <a:latin typeface="Helvetica" charset="0"/>
              <a:sym typeface="Helvetica" charset="0"/>
            </a:endParaRPr>
          </a:p>
        </p:txBody>
      </p:sp>
      <p:sp>
        <p:nvSpPr>
          <p:cNvPr id="17412" name="AutoShape 5"/>
          <p:cNvSpPr>
            <a:spLocks/>
          </p:cNvSpPr>
          <p:nvPr/>
        </p:nvSpPr>
        <p:spPr bwMode="auto">
          <a:xfrm rot="-1189960">
            <a:off x="5343525" y="3244237"/>
            <a:ext cx="1030288" cy="3175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lstStyle>
            <a:lvl1pPr>
              <a:spcBef>
                <a:spcPct val="20000"/>
              </a:spcBef>
              <a:spcAft>
                <a:spcPct val="25000"/>
              </a:spcAft>
              <a:defRPr sz="3200">
                <a:solidFill>
                  <a:schemeClr val="tx1"/>
                </a:solidFill>
                <a:latin typeface="Times New Roman" charset="0"/>
                <a:ea typeface="ＭＳ Ｐゴシック" charset="-128"/>
              </a:defRPr>
            </a:lvl1pPr>
            <a:lvl2pPr marL="742950" indent="-285750">
              <a:spcBef>
                <a:spcPct val="20000"/>
              </a:spcBef>
              <a:buClr>
                <a:srgbClr val="CC0000"/>
              </a:buClr>
              <a:buSzPct val="90000"/>
              <a:buFont typeface="Wingdings" charset="2"/>
              <a:buChar char="§"/>
              <a:defRPr sz="2400">
                <a:solidFill>
                  <a:schemeClr val="tx1"/>
                </a:solidFill>
                <a:latin typeface="Times New Roman" charset="0"/>
                <a:ea typeface="ＭＳ Ｐゴシック" charset="-128"/>
              </a:defRPr>
            </a:lvl2pPr>
            <a:lvl3pPr marL="1143000" indent="-228600">
              <a:spcBef>
                <a:spcPct val="40000"/>
              </a:spcBef>
              <a:buChar char="•"/>
              <a:defRPr sz="2000" i="1">
                <a:solidFill>
                  <a:schemeClr val="tx1"/>
                </a:solidFill>
                <a:latin typeface="Times New Roman" charset="0"/>
                <a:ea typeface="ＭＳ Ｐゴシック" charset="-128"/>
              </a:defRPr>
            </a:lvl3pPr>
            <a:lvl4pPr marL="1600200" indent="-228600">
              <a:spcBef>
                <a:spcPct val="40000"/>
              </a:spcBef>
              <a:buChar char="–"/>
              <a:defRPr>
                <a:solidFill>
                  <a:schemeClr val="tx1"/>
                </a:solidFill>
                <a:latin typeface="Times New Roman" charset="0"/>
                <a:ea typeface="ＭＳ Ｐゴシック" charset="-128"/>
              </a:defRPr>
            </a:lvl4pPr>
            <a:lvl5pPr marL="2057400" indent="-22860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eaLnBrk="1" hangingPunct="1">
              <a:spcBef>
                <a:spcPct val="0"/>
              </a:spcBef>
              <a:spcAft>
                <a:spcPct val="0"/>
              </a:spcAft>
            </a:pPr>
            <a:r>
              <a:rPr lang="en-US" altLang="en-US" sz="1400" dirty="0">
                <a:solidFill>
                  <a:srgbClr val="000000"/>
                </a:solidFill>
                <a:latin typeface="Helvetica" charset="0"/>
                <a:sym typeface="Helvetica" charset="0"/>
              </a:rPr>
              <a:t>p = .13</a:t>
            </a:r>
            <a:endParaRPr lang="en-US" altLang="en-US" sz="1200" dirty="0">
              <a:solidFill>
                <a:srgbClr val="000000"/>
              </a:solidFill>
              <a:latin typeface="Helvetica" charset="0"/>
              <a:sym typeface="Helvetica" charset="0"/>
            </a:endParaRPr>
          </a:p>
        </p:txBody>
      </p:sp>
      <p:sp>
        <p:nvSpPr>
          <p:cNvPr id="17413" name="AutoShape 6"/>
          <p:cNvSpPr>
            <a:spLocks/>
          </p:cNvSpPr>
          <p:nvPr/>
        </p:nvSpPr>
        <p:spPr bwMode="auto">
          <a:xfrm>
            <a:off x="10363200" y="6477000"/>
            <a:ext cx="533400" cy="457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spcAft>
                <a:spcPct val="25000"/>
              </a:spcAft>
              <a:defRPr sz="3200">
                <a:solidFill>
                  <a:schemeClr val="tx1"/>
                </a:solidFill>
                <a:latin typeface="Times New Roman" charset="0"/>
                <a:ea typeface="ＭＳ Ｐゴシック" charset="-128"/>
              </a:defRPr>
            </a:lvl1pPr>
            <a:lvl2pPr marL="742950" indent="-285750">
              <a:spcBef>
                <a:spcPct val="20000"/>
              </a:spcBef>
              <a:buClr>
                <a:srgbClr val="CC0000"/>
              </a:buClr>
              <a:buSzPct val="90000"/>
              <a:buFont typeface="Wingdings" charset="2"/>
              <a:buChar char="§"/>
              <a:defRPr sz="2400">
                <a:solidFill>
                  <a:schemeClr val="tx1"/>
                </a:solidFill>
                <a:latin typeface="Times New Roman" charset="0"/>
                <a:ea typeface="ＭＳ Ｐゴシック" charset="-128"/>
              </a:defRPr>
            </a:lvl2pPr>
            <a:lvl3pPr marL="1143000" indent="-228600">
              <a:spcBef>
                <a:spcPct val="40000"/>
              </a:spcBef>
              <a:buChar char="•"/>
              <a:defRPr sz="2000" i="1">
                <a:solidFill>
                  <a:schemeClr val="tx1"/>
                </a:solidFill>
                <a:latin typeface="Times New Roman" charset="0"/>
                <a:ea typeface="ＭＳ Ｐゴシック" charset="-128"/>
              </a:defRPr>
            </a:lvl3pPr>
            <a:lvl4pPr marL="1600200" indent="-228600">
              <a:spcBef>
                <a:spcPct val="40000"/>
              </a:spcBef>
              <a:buChar char="–"/>
              <a:defRPr>
                <a:solidFill>
                  <a:schemeClr val="tx1"/>
                </a:solidFill>
                <a:latin typeface="Times New Roman" charset="0"/>
                <a:ea typeface="ＭＳ Ｐゴシック" charset="-128"/>
              </a:defRPr>
            </a:lvl4pPr>
            <a:lvl5pPr marL="2057400" indent="-22860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eaLnBrk="1" hangingPunct="1">
              <a:spcBef>
                <a:spcPct val="0"/>
              </a:spcBef>
              <a:spcAft>
                <a:spcPct val="0"/>
              </a:spcAft>
            </a:pPr>
            <a:fld id="{34B75BD9-67C3-E44B-9F4E-A7995615168A}" type="slidenum">
              <a:rPr lang="en-US" altLang="en-US" sz="1400">
                <a:solidFill>
                  <a:srgbClr val="000000"/>
                </a:solidFill>
                <a:latin typeface="Arial" charset="0"/>
                <a:sym typeface="Arial" charset="0"/>
              </a:rPr>
              <a:pPr eaLnBrk="1" hangingPunct="1">
                <a:spcBef>
                  <a:spcPct val="0"/>
                </a:spcBef>
                <a:spcAft>
                  <a:spcPct val="0"/>
                </a:spcAft>
              </a:pPr>
              <a:t>10</a:t>
            </a:fld>
            <a:endParaRPr lang="en-US" altLang="en-US" sz="1400" dirty="0">
              <a:solidFill>
                <a:srgbClr val="000000"/>
              </a:solidFill>
              <a:latin typeface="Helvetica" charset="0"/>
              <a:sym typeface="Helvetica" charset="0"/>
            </a:endParaRPr>
          </a:p>
        </p:txBody>
      </p:sp>
      <p:sp>
        <p:nvSpPr>
          <p:cNvPr id="3" name="TextBox 2"/>
          <p:cNvSpPr txBox="1"/>
          <p:nvPr/>
        </p:nvSpPr>
        <p:spPr>
          <a:xfrm>
            <a:off x="1655804" y="5832389"/>
            <a:ext cx="7556289" cy="369332"/>
          </a:xfrm>
          <a:prstGeom prst="rect">
            <a:avLst/>
          </a:prstGeom>
          <a:noFill/>
        </p:spPr>
        <p:txBody>
          <a:bodyPr wrap="square" rtlCol="0">
            <a:spAutoFit/>
          </a:bodyPr>
          <a:lstStyle/>
          <a:p>
            <a:pPr algn="ctr"/>
            <a:r>
              <a:rPr lang="en-US" altLang="en-US" dirty="0">
                <a:ea typeface="ＭＳ Ｐゴシック" charset="-128"/>
                <a:sym typeface="Arial" charset="0"/>
              </a:rPr>
              <a:t>AmbivalenceXNorm, β = .07, </a:t>
            </a:r>
            <a:r>
              <a:rPr lang="en-US" altLang="en-US" i="1" dirty="0">
                <a:ea typeface="ＭＳ Ｐゴシック" charset="-128"/>
                <a:sym typeface="Arial" charset="0"/>
              </a:rPr>
              <a:t>p</a:t>
            </a:r>
            <a:r>
              <a:rPr lang="en-US" altLang="en-US" dirty="0">
                <a:ea typeface="ＭＳ Ｐゴシック" charset="-128"/>
                <a:sym typeface="Arial" charset="0"/>
              </a:rPr>
              <a:t> = .01; </a:t>
            </a:r>
            <a:r>
              <a:rPr lang="en-US" altLang="en-US" i="1" dirty="0">
                <a:ea typeface="ＭＳ Ｐゴシック" charset="-128"/>
                <a:sym typeface="Arial" charset="0"/>
              </a:rPr>
              <a:t>N</a:t>
            </a:r>
            <a:r>
              <a:rPr lang="en-US" altLang="en-US" dirty="0">
                <a:ea typeface="ＭＳ Ｐゴシック" charset="-128"/>
                <a:sym typeface="Arial" charset="0"/>
              </a:rPr>
              <a:t> = 1,604</a:t>
            </a:r>
            <a:endParaRPr lang="en-US" dirty="0"/>
          </a:p>
        </p:txBody>
      </p:sp>
    </p:spTree>
    <p:extLst>
      <p:ext uri="{BB962C8B-B14F-4D97-AF65-F5344CB8AC3E}">
        <p14:creationId xmlns:p14="http://schemas.microsoft.com/office/powerpoint/2010/main" val="55783538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xfrm>
            <a:off x="1069848" y="0"/>
            <a:ext cx="10058400" cy="1219200"/>
          </a:xfrm>
        </p:spPr>
        <p:txBody>
          <a:bodyPr>
            <a:normAutofit/>
          </a:bodyPr>
          <a:lstStyle/>
          <a:p>
            <a:pPr algn="ctr"/>
            <a:r>
              <a:rPr lang="en-US" altLang="en-US" sz="4400" dirty="0">
                <a:ea typeface="ＭＳ Ｐゴシック" charset="-128"/>
              </a:rPr>
              <a:t>Ambivalence Study 2</a:t>
            </a:r>
          </a:p>
        </p:txBody>
      </p:sp>
      <p:sp>
        <p:nvSpPr>
          <p:cNvPr id="18433" name="Rectangle 2"/>
          <p:cNvSpPr>
            <a:spLocks noGrp="1" noChangeArrowheads="1"/>
          </p:cNvSpPr>
          <p:nvPr>
            <p:ph idx="1"/>
          </p:nvPr>
        </p:nvSpPr>
        <p:spPr>
          <a:xfrm>
            <a:off x="1069848" y="1855304"/>
            <a:ext cx="10058400" cy="4316896"/>
          </a:xfrm>
        </p:spPr>
        <p:txBody>
          <a:bodyPr/>
          <a:lstStyle/>
          <a:p>
            <a:pPr marL="0" lvl="4" indent="0" defTabSz="457200">
              <a:buClr>
                <a:srgbClr val="C00000"/>
              </a:buClr>
              <a:buNone/>
            </a:pPr>
            <a:endParaRPr lang="en-US" altLang="en-US" sz="2400" dirty="0">
              <a:solidFill>
                <a:srgbClr val="000000"/>
              </a:solidFill>
              <a:latin typeface="Arial" charset="0"/>
              <a:ea typeface="ＭＳ Ｐゴシック" charset="-128"/>
              <a:sym typeface="Arial" charset="0"/>
            </a:endParaRPr>
          </a:p>
          <a:p>
            <a:pPr defTabSz="457200">
              <a:spcBef>
                <a:spcPts val="2000"/>
              </a:spcBef>
              <a:buClr>
                <a:srgbClr val="C00000"/>
              </a:buClr>
              <a:buFont typeface="Arial" charset="0"/>
              <a:buChar char="•"/>
            </a:pPr>
            <a:r>
              <a:rPr lang="en-US" altLang="en-US" sz="2400" dirty="0">
                <a:ea typeface="ＭＳ Ｐゴシック" charset="-128"/>
              </a:rPr>
              <a:t>Determine the causal relationship between attitude ambivalence and social norms on health-related attitudes and behavioral intentions.</a:t>
            </a:r>
            <a:r>
              <a:rPr lang="en-US" altLang="en-US" sz="2400" baseline="30000" dirty="0">
                <a:ea typeface="ＭＳ Ｐゴシック" charset="-128"/>
              </a:rPr>
              <a:t>1</a:t>
            </a:r>
            <a:endParaRPr lang="en-US" altLang="en-US" dirty="0">
              <a:ea typeface="ＭＳ Ｐゴシック" charset="-128"/>
            </a:endParaRPr>
          </a:p>
        </p:txBody>
      </p:sp>
      <p:sp>
        <p:nvSpPr>
          <p:cNvPr id="18434" name="AutoShape 3"/>
          <p:cNvSpPr>
            <a:spLocks/>
          </p:cNvSpPr>
          <p:nvPr/>
        </p:nvSpPr>
        <p:spPr bwMode="auto">
          <a:xfrm>
            <a:off x="10287000" y="6400800"/>
            <a:ext cx="533400" cy="457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spcAft>
                <a:spcPct val="25000"/>
              </a:spcAft>
              <a:defRPr sz="3200">
                <a:solidFill>
                  <a:schemeClr val="tx1"/>
                </a:solidFill>
                <a:latin typeface="Times New Roman" charset="0"/>
                <a:ea typeface="ＭＳ Ｐゴシック" charset="-128"/>
              </a:defRPr>
            </a:lvl1pPr>
            <a:lvl2pPr marL="742950" indent="-285750">
              <a:spcBef>
                <a:spcPct val="20000"/>
              </a:spcBef>
              <a:buClr>
                <a:srgbClr val="CC0000"/>
              </a:buClr>
              <a:buSzPct val="90000"/>
              <a:buFont typeface="Wingdings" charset="2"/>
              <a:buChar char="§"/>
              <a:defRPr sz="2400">
                <a:solidFill>
                  <a:schemeClr val="tx1"/>
                </a:solidFill>
                <a:latin typeface="Times New Roman" charset="0"/>
                <a:ea typeface="ＭＳ Ｐゴシック" charset="-128"/>
              </a:defRPr>
            </a:lvl2pPr>
            <a:lvl3pPr marL="1143000" indent="-228600">
              <a:spcBef>
                <a:spcPct val="40000"/>
              </a:spcBef>
              <a:buChar char="•"/>
              <a:defRPr sz="2000" i="1">
                <a:solidFill>
                  <a:schemeClr val="tx1"/>
                </a:solidFill>
                <a:latin typeface="Times New Roman" charset="0"/>
                <a:ea typeface="ＭＳ Ｐゴシック" charset="-128"/>
              </a:defRPr>
            </a:lvl3pPr>
            <a:lvl4pPr marL="1600200" indent="-228600">
              <a:spcBef>
                <a:spcPct val="40000"/>
              </a:spcBef>
              <a:buChar char="–"/>
              <a:defRPr>
                <a:solidFill>
                  <a:schemeClr val="tx1"/>
                </a:solidFill>
                <a:latin typeface="Times New Roman" charset="0"/>
                <a:ea typeface="ＭＳ Ｐゴシック" charset="-128"/>
              </a:defRPr>
            </a:lvl4pPr>
            <a:lvl5pPr marL="2057400" indent="-22860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eaLnBrk="1" hangingPunct="1">
              <a:spcBef>
                <a:spcPct val="0"/>
              </a:spcBef>
              <a:spcAft>
                <a:spcPct val="0"/>
              </a:spcAft>
            </a:pPr>
            <a:fld id="{BEFC4692-566F-F747-A3D6-D303B1D00CC3}" type="slidenum">
              <a:rPr lang="en-US" altLang="en-US" sz="1400">
                <a:solidFill>
                  <a:srgbClr val="000000"/>
                </a:solidFill>
                <a:latin typeface="Arial" charset="0"/>
                <a:sym typeface="Arial" charset="0"/>
              </a:rPr>
              <a:pPr eaLnBrk="1" hangingPunct="1">
                <a:spcBef>
                  <a:spcPct val="0"/>
                </a:spcBef>
                <a:spcAft>
                  <a:spcPct val="0"/>
                </a:spcAft>
              </a:pPr>
              <a:t>11</a:t>
            </a:fld>
            <a:endParaRPr lang="en-US" altLang="en-US" sz="1400" dirty="0">
              <a:solidFill>
                <a:srgbClr val="000000"/>
              </a:solidFill>
              <a:latin typeface="Helvetica" charset="0"/>
              <a:sym typeface="Helvetica" charset="0"/>
            </a:endParaRPr>
          </a:p>
        </p:txBody>
      </p:sp>
      <p:sp>
        <p:nvSpPr>
          <p:cNvPr id="18436" name="TextBox 1"/>
          <p:cNvSpPr txBox="1">
            <a:spLocks noChangeArrowheads="1"/>
          </p:cNvSpPr>
          <p:nvPr/>
        </p:nvSpPr>
        <p:spPr bwMode="auto">
          <a:xfrm>
            <a:off x="78937" y="6400800"/>
            <a:ext cx="7648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altLang="x-none" baseline="30000" dirty="0">
                <a:latin typeface="+mn-lt"/>
              </a:rPr>
              <a:t>1 </a:t>
            </a:r>
            <a:r>
              <a:rPr lang="en-US" altLang="x-none" dirty="0">
                <a:latin typeface="+mn-lt"/>
              </a:rPr>
              <a:t>Hohman, Crano, &amp; Niedbala, 2016 </a:t>
            </a:r>
            <a:r>
              <a:rPr lang="mr-IN" altLang="x-none" dirty="0">
                <a:latin typeface="+mn-lt"/>
              </a:rPr>
              <a:t>–</a:t>
            </a:r>
            <a:r>
              <a:rPr lang="en-US" altLang="x-none" dirty="0">
                <a:latin typeface="+mn-lt"/>
              </a:rPr>
              <a:t> Psychology of Additive Behavior</a:t>
            </a:r>
          </a:p>
        </p:txBody>
      </p:sp>
    </p:spTree>
    <p:extLst>
      <p:ext uri="{BB962C8B-B14F-4D97-AF65-F5344CB8AC3E}">
        <p14:creationId xmlns:p14="http://schemas.microsoft.com/office/powerpoint/2010/main" val="1773112505"/>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title"/>
          </p:nvPr>
        </p:nvSpPr>
        <p:spPr>
          <a:xfrm>
            <a:off x="1069848" y="0"/>
            <a:ext cx="10058400" cy="1219200"/>
          </a:xfrm>
        </p:spPr>
        <p:txBody>
          <a:bodyPr>
            <a:normAutofit/>
          </a:bodyPr>
          <a:lstStyle/>
          <a:p>
            <a:pPr algn="ctr"/>
            <a:r>
              <a:rPr lang="en-US" altLang="en-US" sz="4400" dirty="0">
                <a:ea typeface="ＭＳ Ｐゴシック" charset="-128"/>
              </a:rPr>
              <a:t>Methods</a:t>
            </a:r>
          </a:p>
        </p:txBody>
      </p:sp>
      <p:sp>
        <p:nvSpPr>
          <p:cNvPr id="19457" name="Rectangle 2"/>
          <p:cNvSpPr>
            <a:spLocks noGrp="1" noChangeArrowheads="1"/>
          </p:cNvSpPr>
          <p:nvPr>
            <p:ph idx="1"/>
          </p:nvPr>
        </p:nvSpPr>
        <p:spPr>
          <a:xfrm>
            <a:off x="1069848" y="1497496"/>
            <a:ext cx="10058400" cy="4674704"/>
          </a:xfrm>
        </p:spPr>
        <p:txBody>
          <a:bodyPr>
            <a:normAutofit/>
          </a:bodyPr>
          <a:lstStyle/>
          <a:p>
            <a:pPr>
              <a:spcBef>
                <a:spcPts val="2000"/>
              </a:spcBef>
              <a:buClr>
                <a:srgbClr val="C00000"/>
              </a:buClr>
              <a:buFont typeface="Arial" charset="0"/>
              <a:buChar char="•"/>
            </a:pPr>
            <a:r>
              <a:rPr lang="en-US" altLang="en-US" sz="2400" dirty="0">
                <a:ea typeface="ＭＳ Ｐゴシック" charset="-128"/>
              </a:rPr>
              <a:t>Participants were 75 female and 77 male participants (</a:t>
            </a:r>
            <a:r>
              <a:rPr lang="en-US" altLang="en-US" sz="2400" i="1" dirty="0">
                <a:ea typeface="ＭＳ Ｐゴシック" charset="-128"/>
              </a:rPr>
              <a:t>M</a:t>
            </a:r>
            <a:r>
              <a:rPr lang="en-US" altLang="en-US" sz="2400" i="1" baseline="-25000" dirty="0">
                <a:ea typeface="ＭＳ Ｐゴシック" charset="-128"/>
              </a:rPr>
              <a:t>age</a:t>
            </a:r>
            <a:r>
              <a:rPr lang="en-US" altLang="en-US" sz="2400" dirty="0">
                <a:ea typeface="ＭＳ Ｐゴシック" charset="-128"/>
              </a:rPr>
              <a:t> = 19.60 years, </a:t>
            </a:r>
            <a:r>
              <a:rPr lang="en-US" altLang="en-US" sz="2400" i="1" dirty="0">
                <a:ea typeface="ＭＳ Ｐゴシック" charset="-128"/>
              </a:rPr>
              <a:t>SD</a:t>
            </a:r>
            <a:r>
              <a:rPr lang="en-US" altLang="en-US" sz="2400" dirty="0">
                <a:ea typeface="ＭＳ Ｐゴシック" charset="-128"/>
              </a:rPr>
              <a:t> = 3.34 years).</a:t>
            </a:r>
          </a:p>
          <a:p>
            <a:pPr>
              <a:spcBef>
                <a:spcPts val="2000"/>
              </a:spcBef>
              <a:buClr>
                <a:srgbClr val="C00000"/>
              </a:buClr>
              <a:buFont typeface="Arial" charset="0"/>
              <a:buChar char="•"/>
            </a:pPr>
            <a:r>
              <a:rPr lang="en-US" altLang="en-US" sz="2400" dirty="0">
                <a:ea typeface="ＭＳ Ｐゴシック" charset="-128"/>
              </a:rPr>
              <a:t>Attitude Ambivalence manipulated</a:t>
            </a:r>
          </a:p>
          <a:p>
            <a:pPr>
              <a:spcBef>
                <a:spcPts val="2000"/>
              </a:spcBef>
              <a:buClr>
                <a:srgbClr val="C00000"/>
              </a:buClr>
              <a:buFont typeface="Arial" charset="0"/>
              <a:buChar char="•"/>
            </a:pPr>
            <a:r>
              <a:rPr lang="en-US" altLang="en-US" sz="2400" dirty="0">
                <a:ea typeface="ＭＳ Ｐゴシック" charset="-128"/>
              </a:rPr>
              <a:t>Social Norms manipulated</a:t>
            </a:r>
          </a:p>
          <a:p>
            <a:pPr>
              <a:spcBef>
                <a:spcPts val="2000"/>
              </a:spcBef>
              <a:buClr>
                <a:srgbClr val="C00000"/>
              </a:buClr>
              <a:buFont typeface="Arial" charset="0"/>
              <a:buChar char="•"/>
            </a:pPr>
            <a:r>
              <a:rPr lang="en-US" altLang="en-US" sz="2400" dirty="0">
                <a:ea typeface="ＭＳ Ｐゴシック" charset="-128"/>
              </a:rPr>
              <a:t>Attitude change from pre-test to post-test measured</a:t>
            </a:r>
          </a:p>
          <a:p>
            <a:pPr>
              <a:spcBef>
                <a:spcPts val="2000"/>
              </a:spcBef>
              <a:buClr>
                <a:srgbClr val="C00000"/>
              </a:buClr>
              <a:buFont typeface="Arial" charset="0"/>
              <a:buChar char="•"/>
            </a:pPr>
            <a:r>
              <a:rPr lang="en-US" altLang="en-US" sz="2400" dirty="0">
                <a:ea typeface="ＭＳ Ｐゴシック" charset="-128"/>
              </a:rPr>
              <a:t>Behavioral intentions measured</a:t>
            </a:r>
          </a:p>
        </p:txBody>
      </p:sp>
      <p:sp>
        <p:nvSpPr>
          <p:cNvPr id="19458" name="AutoShape 3"/>
          <p:cNvSpPr>
            <a:spLocks/>
          </p:cNvSpPr>
          <p:nvPr/>
        </p:nvSpPr>
        <p:spPr bwMode="auto">
          <a:xfrm>
            <a:off x="10287000" y="6400800"/>
            <a:ext cx="533400" cy="457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spcAft>
                <a:spcPct val="25000"/>
              </a:spcAft>
              <a:defRPr sz="3200">
                <a:solidFill>
                  <a:schemeClr val="tx1"/>
                </a:solidFill>
                <a:latin typeface="Times New Roman" charset="0"/>
                <a:ea typeface="ＭＳ Ｐゴシック" charset="-128"/>
              </a:defRPr>
            </a:lvl1pPr>
            <a:lvl2pPr marL="742950" indent="-285750">
              <a:spcBef>
                <a:spcPct val="20000"/>
              </a:spcBef>
              <a:buClr>
                <a:srgbClr val="CC0000"/>
              </a:buClr>
              <a:buSzPct val="90000"/>
              <a:buFont typeface="Wingdings" charset="2"/>
              <a:buChar char="§"/>
              <a:defRPr sz="2400">
                <a:solidFill>
                  <a:schemeClr val="tx1"/>
                </a:solidFill>
                <a:latin typeface="Times New Roman" charset="0"/>
                <a:ea typeface="ＭＳ Ｐゴシック" charset="-128"/>
              </a:defRPr>
            </a:lvl2pPr>
            <a:lvl3pPr marL="1143000" indent="-228600">
              <a:spcBef>
                <a:spcPct val="40000"/>
              </a:spcBef>
              <a:buChar char="•"/>
              <a:defRPr sz="2000" i="1">
                <a:solidFill>
                  <a:schemeClr val="tx1"/>
                </a:solidFill>
                <a:latin typeface="Times New Roman" charset="0"/>
                <a:ea typeface="ＭＳ Ｐゴシック" charset="-128"/>
              </a:defRPr>
            </a:lvl3pPr>
            <a:lvl4pPr marL="1600200" indent="-228600">
              <a:spcBef>
                <a:spcPct val="40000"/>
              </a:spcBef>
              <a:buChar char="–"/>
              <a:defRPr>
                <a:solidFill>
                  <a:schemeClr val="tx1"/>
                </a:solidFill>
                <a:latin typeface="Times New Roman" charset="0"/>
                <a:ea typeface="ＭＳ Ｐゴシック" charset="-128"/>
              </a:defRPr>
            </a:lvl4pPr>
            <a:lvl5pPr marL="2057400" indent="-22860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eaLnBrk="1" hangingPunct="1">
              <a:spcBef>
                <a:spcPct val="0"/>
              </a:spcBef>
              <a:spcAft>
                <a:spcPct val="0"/>
              </a:spcAft>
            </a:pPr>
            <a:fld id="{1E0CF3E5-5B31-A14E-AEA7-E233AC0792EF}" type="slidenum">
              <a:rPr lang="en-US" altLang="en-US" sz="1400">
                <a:solidFill>
                  <a:srgbClr val="000000"/>
                </a:solidFill>
                <a:latin typeface="Arial" charset="0"/>
                <a:sym typeface="Arial" charset="0"/>
              </a:rPr>
              <a:pPr eaLnBrk="1" hangingPunct="1">
                <a:spcBef>
                  <a:spcPct val="0"/>
                </a:spcBef>
                <a:spcAft>
                  <a:spcPct val="0"/>
                </a:spcAft>
              </a:pPr>
              <a:t>12</a:t>
            </a:fld>
            <a:endParaRPr lang="en-US" altLang="en-US" sz="1400" dirty="0">
              <a:solidFill>
                <a:srgbClr val="000000"/>
              </a:solidFill>
              <a:latin typeface="Helvetica" charset="0"/>
              <a:sym typeface="Helvetica" charset="0"/>
            </a:endParaRPr>
          </a:p>
        </p:txBody>
      </p:sp>
    </p:spTree>
    <p:extLst>
      <p:ext uri="{BB962C8B-B14F-4D97-AF65-F5344CB8AC3E}">
        <p14:creationId xmlns:p14="http://schemas.microsoft.com/office/powerpoint/2010/main" val="71302116"/>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a:xfrm>
            <a:off x="1066007" y="0"/>
            <a:ext cx="10058400" cy="1285461"/>
          </a:xfrm>
        </p:spPr>
        <p:txBody>
          <a:bodyPr>
            <a:normAutofit/>
          </a:bodyPr>
          <a:lstStyle/>
          <a:p>
            <a:pPr algn="ctr"/>
            <a:r>
              <a:rPr lang="en-US" altLang="en-US" sz="4400" dirty="0">
                <a:ea typeface="ＭＳ Ｐゴシック" charset="-128"/>
              </a:rPr>
              <a:t>Ambivalence Manipulation</a:t>
            </a:r>
          </a:p>
        </p:txBody>
      </p:sp>
      <p:sp>
        <p:nvSpPr>
          <p:cNvPr id="20481" name="Rectangle 2"/>
          <p:cNvSpPr>
            <a:spLocks noGrp="1"/>
          </p:cNvSpPr>
          <p:nvPr>
            <p:ph idx="1"/>
          </p:nvPr>
        </p:nvSpPr>
        <p:spPr>
          <a:xfrm>
            <a:off x="1066007" y="1895060"/>
            <a:ext cx="8914607" cy="3972339"/>
          </a:xfrm>
        </p:spPr>
        <p:txBody>
          <a:bodyPr>
            <a:normAutofit/>
          </a:bodyPr>
          <a:lstStyle/>
          <a:p>
            <a:pPr>
              <a:spcBef>
                <a:spcPts val="2000"/>
              </a:spcBef>
              <a:buClr>
                <a:srgbClr val="C00000"/>
              </a:buClr>
              <a:buFont typeface="Arial" charset="0"/>
              <a:buChar char="•"/>
            </a:pPr>
            <a:r>
              <a:rPr lang="en-US" altLang="en-US" sz="2800" dirty="0">
                <a:ea typeface="ＭＳ Ｐゴシック" charset="-128"/>
              </a:rPr>
              <a:t>Ambivalent condition</a:t>
            </a:r>
          </a:p>
          <a:p>
            <a:pPr marL="857250" lvl="1" indent="-457200">
              <a:spcBef>
                <a:spcPts val="2000"/>
              </a:spcBef>
              <a:buClr>
                <a:srgbClr val="C00000"/>
              </a:buClr>
              <a:buFont typeface="Arial" charset="0"/>
              <a:buChar char="•"/>
            </a:pPr>
            <a:r>
              <a:rPr lang="en-US" altLang="en-US" sz="2000" dirty="0">
                <a:ea typeface="ＭＳ Ｐゴシック" charset="-128"/>
              </a:rPr>
              <a:t>Read a persuasive essay that detailed the positive and negative aspects of tobacco use.</a:t>
            </a:r>
          </a:p>
          <a:p>
            <a:pPr>
              <a:spcBef>
                <a:spcPts val="2000"/>
              </a:spcBef>
              <a:buClr>
                <a:srgbClr val="C00000"/>
              </a:buClr>
              <a:buFont typeface="Arial" charset="0"/>
              <a:buChar char="•"/>
            </a:pPr>
            <a:r>
              <a:rPr lang="en-US" altLang="en-US" sz="2800" dirty="0">
                <a:ea typeface="ＭＳ Ｐゴシック" charset="-128"/>
              </a:rPr>
              <a:t>Univalent condition</a:t>
            </a:r>
            <a:endParaRPr lang="en-US" altLang="en-US" sz="2400" dirty="0">
              <a:ea typeface="ＭＳ Ｐゴシック" charset="-128"/>
            </a:endParaRPr>
          </a:p>
          <a:p>
            <a:pPr marL="857250" lvl="1" indent="-457200">
              <a:spcBef>
                <a:spcPts val="2000"/>
              </a:spcBef>
              <a:buClr>
                <a:srgbClr val="C00000"/>
              </a:buClr>
              <a:buFont typeface="Arial" charset="0"/>
              <a:buChar char="•"/>
            </a:pPr>
            <a:r>
              <a:rPr lang="en-US" altLang="en-US" sz="2000" dirty="0">
                <a:ea typeface="ＭＳ Ｐゴシック" charset="-128"/>
              </a:rPr>
              <a:t>Read a persuasive essay that detailed only the negative aspects of tobacco use.</a:t>
            </a:r>
          </a:p>
        </p:txBody>
      </p:sp>
      <p:sp>
        <p:nvSpPr>
          <p:cNvPr id="20482" name="AutoShape 4"/>
          <p:cNvSpPr>
            <a:spLocks/>
          </p:cNvSpPr>
          <p:nvPr/>
        </p:nvSpPr>
        <p:spPr bwMode="auto">
          <a:xfrm>
            <a:off x="10325100" y="6477000"/>
            <a:ext cx="571500" cy="457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spcAft>
                <a:spcPct val="25000"/>
              </a:spcAft>
              <a:defRPr sz="3200">
                <a:solidFill>
                  <a:schemeClr val="tx1"/>
                </a:solidFill>
                <a:latin typeface="Times New Roman" charset="0"/>
                <a:ea typeface="ＭＳ Ｐゴシック" charset="-128"/>
              </a:defRPr>
            </a:lvl1pPr>
            <a:lvl2pPr marL="742950" indent="-285750">
              <a:spcBef>
                <a:spcPct val="20000"/>
              </a:spcBef>
              <a:buClr>
                <a:srgbClr val="CC0000"/>
              </a:buClr>
              <a:buSzPct val="90000"/>
              <a:buFont typeface="Wingdings" charset="2"/>
              <a:buChar char="§"/>
              <a:defRPr sz="2400">
                <a:solidFill>
                  <a:schemeClr val="tx1"/>
                </a:solidFill>
                <a:latin typeface="Times New Roman" charset="0"/>
                <a:ea typeface="ＭＳ Ｐゴシック" charset="-128"/>
              </a:defRPr>
            </a:lvl2pPr>
            <a:lvl3pPr marL="1143000" indent="-228600">
              <a:spcBef>
                <a:spcPct val="40000"/>
              </a:spcBef>
              <a:buChar char="•"/>
              <a:defRPr sz="2000" i="1">
                <a:solidFill>
                  <a:schemeClr val="tx1"/>
                </a:solidFill>
                <a:latin typeface="Times New Roman" charset="0"/>
                <a:ea typeface="ＭＳ Ｐゴシック" charset="-128"/>
              </a:defRPr>
            </a:lvl3pPr>
            <a:lvl4pPr marL="1600200" indent="-228600">
              <a:spcBef>
                <a:spcPct val="40000"/>
              </a:spcBef>
              <a:buChar char="–"/>
              <a:defRPr>
                <a:solidFill>
                  <a:schemeClr val="tx1"/>
                </a:solidFill>
                <a:latin typeface="Times New Roman" charset="0"/>
                <a:ea typeface="ＭＳ Ｐゴシック" charset="-128"/>
              </a:defRPr>
            </a:lvl4pPr>
            <a:lvl5pPr marL="2057400" indent="-22860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eaLnBrk="1" hangingPunct="1">
              <a:spcBef>
                <a:spcPct val="0"/>
              </a:spcBef>
              <a:spcAft>
                <a:spcPct val="0"/>
              </a:spcAft>
            </a:pPr>
            <a:fld id="{FD433220-E0D4-9E42-8AE7-7155A0ACD7AE}" type="slidenum">
              <a:rPr lang="en-US" altLang="en-US" sz="1400">
                <a:solidFill>
                  <a:srgbClr val="000000"/>
                </a:solidFill>
                <a:latin typeface="Arial" charset="0"/>
                <a:sym typeface="Arial" charset="0"/>
              </a:rPr>
              <a:pPr eaLnBrk="1" hangingPunct="1">
                <a:spcBef>
                  <a:spcPct val="0"/>
                </a:spcBef>
                <a:spcAft>
                  <a:spcPct val="0"/>
                </a:spcAft>
              </a:pPr>
              <a:t>13</a:t>
            </a:fld>
            <a:endParaRPr lang="en-US" altLang="en-US" sz="1400" dirty="0">
              <a:solidFill>
                <a:srgbClr val="000000"/>
              </a:solidFill>
              <a:latin typeface="Helvetica" charset="0"/>
              <a:sym typeface="Helvetica" charset="0"/>
            </a:endParaRPr>
          </a:p>
        </p:txBody>
      </p:sp>
    </p:spTree>
    <p:extLst>
      <p:ext uri="{BB962C8B-B14F-4D97-AF65-F5344CB8AC3E}">
        <p14:creationId xmlns:p14="http://schemas.microsoft.com/office/powerpoint/2010/main" val="7878858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p:cNvSpPr>
            <a:spLocks noGrp="1"/>
          </p:cNvSpPr>
          <p:nvPr>
            <p:ph type="title"/>
          </p:nvPr>
        </p:nvSpPr>
        <p:spPr>
          <a:xfrm>
            <a:off x="1147670" y="0"/>
            <a:ext cx="10058400" cy="1179443"/>
          </a:xfrm>
        </p:spPr>
        <p:txBody>
          <a:bodyPr>
            <a:normAutofit/>
          </a:bodyPr>
          <a:lstStyle/>
          <a:p>
            <a:pPr algn="ctr"/>
            <a:r>
              <a:rPr lang="en-US" altLang="en-US" sz="4400" dirty="0">
                <a:ea typeface="ＭＳ Ｐゴシック" charset="-128"/>
              </a:rPr>
              <a:t>Social Norm Manipulation</a:t>
            </a:r>
          </a:p>
        </p:txBody>
      </p:sp>
      <p:sp>
        <p:nvSpPr>
          <p:cNvPr id="21506" name="Rectangle 2"/>
          <p:cNvSpPr>
            <a:spLocks noGrp="1"/>
          </p:cNvSpPr>
          <p:nvPr>
            <p:ph idx="1"/>
          </p:nvPr>
        </p:nvSpPr>
        <p:spPr>
          <a:xfrm>
            <a:off x="1031133" y="1449421"/>
            <a:ext cx="8949482" cy="3960779"/>
          </a:xfrm>
        </p:spPr>
        <p:txBody>
          <a:bodyPr>
            <a:normAutofit/>
          </a:bodyPr>
          <a:lstStyle/>
          <a:p>
            <a:pPr>
              <a:spcBef>
                <a:spcPts val="2000"/>
              </a:spcBef>
              <a:buClr>
                <a:srgbClr val="C00000"/>
              </a:buClr>
              <a:buFont typeface="Arial" charset="0"/>
              <a:buChar char="•"/>
              <a:defRPr/>
            </a:pPr>
            <a:r>
              <a:rPr lang="en-US" altLang="en-US" sz="2400" dirty="0"/>
              <a:t>Social norm condition</a:t>
            </a:r>
          </a:p>
          <a:p>
            <a:pPr lvl="1" indent="-342900">
              <a:spcBef>
                <a:spcPts val="2000"/>
              </a:spcBef>
              <a:buClr>
                <a:srgbClr val="C00000"/>
              </a:buClr>
              <a:buFont typeface="Arial" charset="0"/>
              <a:buChar char="•"/>
              <a:defRPr/>
            </a:pPr>
            <a:r>
              <a:rPr lang="en-US" altLang="en-US" sz="2000" dirty="0"/>
              <a:t>“Results of a recent study at Texas Tech University found that </a:t>
            </a:r>
            <a:r>
              <a:rPr lang="en-US" altLang="en-US" sz="2000" b="1" dirty="0"/>
              <a:t>only 9% of students approve of tobacco use</a:t>
            </a:r>
            <a:r>
              <a:rPr lang="en-US" altLang="en-US" sz="2000" dirty="0"/>
              <a:t>. The goal of this message is to convince students that they should continue to hold a negative view of tobacco use.” </a:t>
            </a:r>
          </a:p>
          <a:p>
            <a:pPr>
              <a:spcBef>
                <a:spcPts val="2000"/>
              </a:spcBef>
              <a:buClr>
                <a:srgbClr val="C00000"/>
              </a:buClr>
              <a:buFont typeface="Arial" charset="0"/>
              <a:buChar char="•"/>
              <a:defRPr/>
            </a:pPr>
            <a:r>
              <a:rPr lang="en-US" altLang="en-US" sz="2400" dirty="0"/>
              <a:t>No norm condition</a:t>
            </a:r>
            <a:endParaRPr lang="en-US" altLang="en-US" dirty="0"/>
          </a:p>
          <a:p>
            <a:pPr lvl="1" indent="-342900">
              <a:spcBef>
                <a:spcPts val="2000"/>
              </a:spcBef>
              <a:buClr>
                <a:srgbClr val="C00000"/>
              </a:buClr>
              <a:buFont typeface="Arial" charset="0"/>
              <a:buChar char="•"/>
              <a:defRPr/>
            </a:pPr>
            <a:r>
              <a:rPr lang="en-US" altLang="en-US" sz="2000" dirty="0"/>
              <a:t>“Results of a recent study at Texas Tech University found that </a:t>
            </a:r>
            <a:r>
              <a:rPr lang="en-US" altLang="en-US" sz="2000" b="1" dirty="0"/>
              <a:t>students do not have an opinion about tobacco use</a:t>
            </a:r>
            <a:r>
              <a:rPr lang="en-US" altLang="en-US" sz="2000" dirty="0"/>
              <a:t>. The goal of this message is to convince students that they should hold a negative view of tobacco use.” </a:t>
            </a:r>
          </a:p>
        </p:txBody>
      </p:sp>
      <p:sp>
        <p:nvSpPr>
          <p:cNvPr id="2" name="AutoShape 4"/>
          <p:cNvSpPr>
            <a:spLocks/>
          </p:cNvSpPr>
          <p:nvPr/>
        </p:nvSpPr>
        <p:spPr bwMode="auto">
          <a:xfrm>
            <a:off x="10363200" y="6477000"/>
            <a:ext cx="533400" cy="457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spcAft>
                <a:spcPct val="25000"/>
              </a:spcAft>
              <a:defRPr sz="3200">
                <a:solidFill>
                  <a:schemeClr val="tx1"/>
                </a:solidFill>
                <a:latin typeface="Times New Roman" charset="0"/>
                <a:ea typeface="ＭＳ Ｐゴシック" charset="-128"/>
              </a:defRPr>
            </a:lvl1pPr>
            <a:lvl2pPr marL="742950" indent="-285750">
              <a:spcBef>
                <a:spcPct val="20000"/>
              </a:spcBef>
              <a:buClr>
                <a:srgbClr val="CC0000"/>
              </a:buClr>
              <a:buSzPct val="90000"/>
              <a:buFont typeface="Wingdings" charset="2"/>
              <a:buChar char="§"/>
              <a:defRPr sz="2400">
                <a:solidFill>
                  <a:schemeClr val="tx1"/>
                </a:solidFill>
                <a:latin typeface="Times New Roman" charset="0"/>
                <a:ea typeface="ＭＳ Ｐゴシック" charset="-128"/>
              </a:defRPr>
            </a:lvl2pPr>
            <a:lvl3pPr marL="1143000" indent="-228600">
              <a:spcBef>
                <a:spcPct val="40000"/>
              </a:spcBef>
              <a:buChar char="•"/>
              <a:defRPr sz="2000" i="1">
                <a:solidFill>
                  <a:schemeClr val="tx1"/>
                </a:solidFill>
                <a:latin typeface="Times New Roman" charset="0"/>
                <a:ea typeface="ＭＳ Ｐゴシック" charset="-128"/>
              </a:defRPr>
            </a:lvl3pPr>
            <a:lvl4pPr marL="1600200" indent="-228600">
              <a:spcBef>
                <a:spcPct val="40000"/>
              </a:spcBef>
              <a:buChar char="–"/>
              <a:defRPr>
                <a:solidFill>
                  <a:schemeClr val="tx1"/>
                </a:solidFill>
                <a:latin typeface="Times New Roman" charset="0"/>
                <a:ea typeface="ＭＳ Ｐゴシック" charset="-128"/>
              </a:defRPr>
            </a:lvl4pPr>
            <a:lvl5pPr marL="2057400" indent="-22860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eaLnBrk="1" hangingPunct="1">
              <a:spcBef>
                <a:spcPct val="0"/>
              </a:spcBef>
              <a:spcAft>
                <a:spcPct val="0"/>
              </a:spcAft>
            </a:pPr>
            <a:fld id="{E30D1D93-BE2B-CA40-A9A0-B27EA6F5D5B8}" type="slidenum">
              <a:rPr lang="en-US" altLang="en-US" sz="1400">
                <a:solidFill>
                  <a:srgbClr val="000000"/>
                </a:solidFill>
                <a:latin typeface="Arial" charset="0"/>
                <a:sym typeface="Arial" charset="0"/>
              </a:rPr>
              <a:pPr eaLnBrk="1" hangingPunct="1">
                <a:spcBef>
                  <a:spcPct val="0"/>
                </a:spcBef>
                <a:spcAft>
                  <a:spcPct val="0"/>
                </a:spcAft>
              </a:pPr>
              <a:t>14</a:t>
            </a:fld>
            <a:endParaRPr lang="en-US" altLang="en-US" sz="1400" dirty="0">
              <a:solidFill>
                <a:srgbClr val="000000"/>
              </a:solidFill>
              <a:latin typeface="Helvetica" charset="0"/>
              <a:sym typeface="Helvetica" charset="0"/>
            </a:endParaRPr>
          </a:p>
        </p:txBody>
      </p:sp>
    </p:spTree>
    <p:extLst>
      <p:ext uri="{BB962C8B-B14F-4D97-AF65-F5344CB8AC3E}">
        <p14:creationId xmlns:p14="http://schemas.microsoft.com/office/powerpoint/2010/main" val="1349838350"/>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AutoShape 4"/>
          <p:cNvSpPr>
            <a:spLocks/>
          </p:cNvSpPr>
          <p:nvPr/>
        </p:nvSpPr>
        <p:spPr bwMode="auto">
          <a:xfrm>
            <a:off x="10363200" y="6477000"/>
            <a:ext cx="533400" cy="457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spcAft>
                <a:spcPct val="25000"/>
              </a:spcAft>
              <a:defRPr sz="3200">
                <a:solidFill>
                  <a:schemeClr val="tx1"/>
                </a:solidFill>
                <a:latin typeface="Times New Roman" charset="0"/>
                <a:ea typeface="ＭＳ Ｐゴシック" charset="-128"/>
              </a:defRPr>
            </a:lvl1pPr>
            <a:lvl2pPr marL="742950" indent="-285750">
              <a:spcBef>
                <a:spcPct val="20000"/>
              </a:spcBef>
              <a:buClr>
                <a:srgbClr val="CC0000"/>
              </a:buClr>
              <a:buSzPct val="90000"/>
              <a:buFont typeface="Wingdings" charset="2"/>
              <a:buChar char="§"/>
              <a:defRPr sz="2400">
                <a:solidFill>
                  <a:schemeClr val="tx1"/>
                </a:solidFill>
                <a:latin typeface="Times New Roman" charset="0"/>
                <a:ea typeface="ＭＳ Ｐゴシック" charset="-128"/>
              </a:defRPr>
            </a:lvl2pPr>
            <a:lvl3pPr marL="1143000" indent="-228600">
              <a:spcBef>
                <a:spcPct val="40000"/>
              </a:spcBef>
              <a:buChar char="•"/>
              <a:defRPr sz="2000" i="1">
                <a:solidFill>
                  <a:schemeClr val="tx1"/>
                </a:solidFill>
                <a:latin typeface="Times New Roman" charset="0"/>
                <a:ea typeface="ＭＳ Ｐゴシック" charset="-128"/>
              </a:defRPr>
            </a:lvl3pPr>
            <a:lvl4pPr marL="1600200" indent="-228600">
              <a:spcBef>
                <a:spcPct val="40000"/>
              </a:spcBef>
              <a:buChar char="–"/>
              <a:defRPr>
                <a:solidFill>
                  <a:schemeClr val="tx1"/>
                </a:solidFill>
                <a:latin typeface="Times New Roman" charset="0"/>
                <a:ea typeface="ＭＳ Ｐゴシック" charset="-128"/>
              </a:defRPr>
            </a:lvl4pPr>
            <a:lvl5pPr marL="2057400" indent="-22860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eaLnBrk="1" hangingPunct="1">
              <a:spcBef>
                <a:spcPct val="0"/>
              </a:spcBef>
              <a:spcAft>
                <a:spcPct val="0"/>
              </a:spcAft>
            </a:pPr>
            <a:fld id="{BC149EA6-61BC-BA44-8B45-20D3F5E65118}" type="slidenum">
              <a:rPr lang="en-US" altLang="en-US" sz="1400">
                <a:solidFill>
                  <a:srgbClr val="000000"/>
                </a:solidFill>
                <a:latin typeface="Arial" charset="0"/>
                <a:sym typeface="Arial" charset="0"/>
              </a:rPr>
              <a:pPr eaLnBrk="1" hangingPunct="1">
                <a:spcBef>
                  <a:spcPct val="0"/>
                </a:spcBef>
                <a:spcAft>
                  <a:spcPct val="0"/>
                </a:spcAft>
              </a:pPr>
              <a:t>15</a:t>
            </a:fld>
            <a:endParaRPr lang="en-US" altLang="en-US" sz="1400" dirty="0">
              <a:solidFill>
                <a:srgbClr val="000000"/>
              </a:solidFill>
              <a:latin typeface="Helvetica" charset="0"/>
              <a:sym typeface="Helvetica" charset="0"/>
            </a:endParaRPr>
          </a:p>
        </p:txBody>
      </p:sp>
      <p:sp>
        <p:nvSpPr>
          <p:cNvPr id="22530" name="AutoShape 13"/>
          <p:cNvSpPr>
            <a:spLocks/>
          </p:cNvSpPr>
          <p:nvPr/>
        </p:nvSpPr>
        <p:spPr bwMode="auto">
          <a:xfrm>
            <a:off x="2748199" y="6156325"/>
            <a:ext cx="6330950" cy="3206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spcAft>
                <a:spcPct val="25000"/>
              </a:spcAft>
              <a:defRPr sz="3200">
                <a:solidFill>
                  <a:schemeClr val="tx1"/>
                </a:solidFill>
                <a:latin typeface="Times New Roman" charset="0"/>
                <a:ea typeface="ＭＳ Ｐゴシック" charset="-128"/>
              </a:defRPr>
            </a:lvl1pPr>
            <a:lvl2pPr marL="742950" indent="-285750">
              <a:spcBef>
                <a:spcPct val="20000"/>
              </a:spcBef>
              <a:buClr>
                <a:srgbClr val="CC0000"/>
              </a:buClr>
              <a:buSzPct val="90000"/>
              <a:buFont typeface="Wingdings" charset="2"/>
              <a:buChar char="§"/>
              <a:defRPr sz="2400">
                <a:solidFill>
                  <a:schemeClr val="tx1"/>
                </a:solidFill>
                <a:latin typeface="Times New Roman" charset="0"/>
                <a:ea typeface="ＭＳ Ｐゴシック" charset="-128"/>
              </a:defRPr>
            </a:lvl2pPr>
            <a:lvl3pPr marL="1143000" indent="-228600">
              <a:spcBef>
                <a:spcPct val="40000"/>
              </a:spcBef>
              <a:buChar char="•"/>
              <a:defRPr sz="2000" i="1">
                <a:solidFill>
                  <a:schemeClr val="tx1"/>
                </a:solidFill>
                <a:latin typeface="Times New Roman" charset="0"/>
                <a:ea typeface="ＭＳ Ｐゴシック" charset="-128"/>
              </a:defRPr>
            </a:lvl3pPr>
            <a:lvl4pPr marL="1600200" indent="-228600">
              <a:spcBef>
                <a:spcPct val="40000"/>
              </a:spcBef>
              <a:buChar char="–"/>
              <a:defRPr>
                <a:solidFill>
                  <a:schemeClr val="tx1"/>
                </a:solidFill>
                <a:latin typeface="Times New Roman" charset="0"/>
                <a:ea typeface="ＭＳ Ｐゴシック" charset="-128"/>
              </a:defRPr>
            </a:lvl4pPr>
            <a:lvl5pPr marL="2057400" indent="-22860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eaLnBrk="1" hangingPunct="1">
              <a:spcBef>
                <a:spcPct val="0"/>
              </a:spcBef>
              <a:spcAft>
                <a:spcPct val="0"/>
              </a:spcAft>
            </a:pPr>
            <a:r>
              <a:rPr lang="en-US" altLang="en-US" sz="1800" dirty="0">
                <a:solidFill>
                  <a:srgbClr val="000000"/>
                </a:solidFill>
                <a:latin typeface="+mn-lt"/>
                <a:sym typeface="Helvetica" charset="0"/>
              </a:rPr>
              <a:t>2-way interaction, </a:t>
            </a:r>
            <a:r>
              <a:rPr lang="en-US" altLang="en-US" sz="1800" i="1" dirty="0">
                <a:solidFill>
                  <a:srgbClr val="000000"/>
                </a:solidFill>
                <a:latin typeface="+mn-lt"/>
                <a:sym typeface="Helvetica" charset="0"/>
              </a:rPr>
              <a:t>F</a:t>
            </a:r>
            <a:r>
              <a:rPr lang="en-US" altLang="en-US" sz="1800" dirty="0">
                <a:solidFill>
                  <a:srgbClr val="000000"/>
                </a:solidFill>
                <a:latin typeface="+mn-lt"/>
                <a:sym typeface="Helvetica" charset="0"/>
              </a:rPr>
              <a:t>(1, 147) = 5.88, </a:t>
            </a:r>
            <a:r>
              <a:rPr lang="en-US" altLang="en-US" sz="1800" i="1" dirty="0">
                <a:solidFill>
                  <a:srgbClr val="000000"/>
                </a:solidFill>
                <a:latin typeface="+mn-lt"/>
                <a:sym typeface="Helvetica" charset="0"/>
              </a:rPr>
              <a:t>p</a:t>
            </a:r>
            <a:r>
              <a:rPr lang="en-US" altLang="en-US" sz="1800" dirty="0">
                <a:solidFill>
                  <a:srgbClr val="000000"/>
                </a:solidFill>
                <a:latin typeface="+mn-lt"/>
                <a:sym typeface="Helvetica" charset="0"/>
              </a:rPr>
              <a:t> = .017, η</a:t>
            </a:r>
            <a:r>
              <a:rPr lang="en-US" altLang="en-US" sz="1800" baseline="-25000" dirty="0">
                <a:solidFill>
                  <a:srgbClr val="000000"/>
                </a:solidFill>
                <a:latin typeface="+mn-lt"/>
                <a:sym typeface="Helvetica" charset="0"/>
              </a:rPr>
              <a:t>p</a:t>
            </a:r>
            <a:r>
              <a:rPr lang="en-US" altLang="en-US" sz="1800" baseline="30000" dirty="0">
                <a:solidFill>
                  <a:srgbClr val="000000"/>
                </a:solidFill>
                <a:latin typeface="+mn-lt"/>
                <a:sym typeface="Helvetica" charset="0"/>
              </a:rPr>
              <a:t>2</a:t>
            </a:r>
            <a:r>
              <a:rPr lang="en-US" altLang="en-US" sz="1800" dirty="0">
                <a:solidFill>
                  <a:srgbClr val="000000"/>
                </a:solidFill>
                <a:latin typeface="+mn-lt"/>
                <a:sym typeface="Helvetica" charset="0"/>
              </a:rPr>
              <a:t> = .038 </a:t>
            </a:r>
          </a:p>
        </p:txBody>
      </p:sp>
      <p:sp>
        <p:nvSpPr>
          <p:cNvPr id="22531" name="Title 2"/>
          <p:cNvSpPr>
            <a:spLocks noGrp="1"/>
          </p:cNvSpPr>
          <p:nvPr>
            <p:ph type="title"/>
          </p:nvPr>
        </p:nvSpPr>
        <p:spPr>
          <a:xfrm>
            <a:off x="1264401" y="0"/>
            <a:ext cx="10058400" cy="1201333"/>
          </a:xfrm>
        </p:spPr>
        <p:txBody>
          <a:bodyPr>
            <a:normAutofit/>
          </a:bodyPr>
          <a:lstStyle/>
          <a:p>
            <a:pPr algn="ctr"/>
            <a:r>
              <a:rPr lang="en-US" altLang="en-US" sz="4400" dirty="0">
                <a:ea typeface="ＭＳ Ｐゴシック" charset="-128"/>
              </a:rPr>
              <a:t>Results </a:t>
            </a:r>
            <a:r>
              <a:rPr lang="mr-IN" altLang="en-US" sz="4400" dirty="0">
                <a:ea typeface="ＭＳ Ｐゴシック" charset="-128"/>
              </a:rPr>
              <a:t>–</a:t>
            </a:r>
            <a:r>
              <a:rPr lang="en-US" altLang="en-US" sz="4400" dirty="0">
                <a:ea typeface="ＭＳ Ｐゴシック" charset="-128"/>
              </a:rPr>
              <a:t> Attitude Change</a:t>
            </a:r>
          </a:p>
        </p:txBody>
      </p:sp>
      <p:pic>
        <p:nvPicPr>
          <p:cNvPr id="2253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80798" y="1352145"/>
            <a:ext cx="8628402" cy="4653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590154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AutoShape 4"/>
          <p:cNvSpPr>
            <a:spLocks/>
          </p:cNvSpPr>
          <p:nvPr/>
        </p:nvSpPr>
        <p:spPr bwMode="auto">
          <a:xfrm>
            <a:off x="10363200" y="6477000"/>
            <a:ext cx="533400" cy="457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spcAft>
                <a:spcPct val="25000"/>
              </a:spcAft>
              <a:defRPr sz="3200">
                <a:solidFill>
                  <a:schemeClr val="tx1"/>
                </a:solidFill>
                <a:latin typeface="Times New Roman" charset="0"/>
                <a:ea typeface="ＭＳ Ｐゴシック" charset="-128"/>
              </a:defRPr>
            </a:lvl1pPr>
            <a:lvl2pPr marL="742950" indent="-285750">
              <a:spcBef>
                <a:spcPct val="20000"/>
              </a:spcBef>
              <a:buClr>
                <a:srgbClr val="CC0000"/>
              </a:buClr>
              <a:buSzPct val="90000"/>
              <a:buFont typeface="Wingdings" charset="2"/>
              <a:buChar char="§"/>
              <a:defRPr sz="2400">
                <a:solidFill>
                  <a:schemeClr val="tx1"/>
                </a:solidFill>
                <a:latin typeface="Times New Roman" charset="0"/>
                <a:ea typeface="ＭＳ Ｐゴシック" charset="-128"/>
              </a:defRPr>
            </a:lvl2pPr>
            <a:lvl3pPr marL="1143000" indent="-228600">
              <a:spcBef>
                <a:spcPct val="40000"/>
              </a:spcBef>
              <a:buChar char="•"/>
              <a:defRPr sz="2000" i="1">
                <a:solidFill>
                  <a:schemeClr val="tx1"/>
                </a:solidFill>
                <a:latin typeface="Times New Roman" charset="0"/>
                <a:ea typeface="ＭＳ Ｐゴシック" charset="-128"/>
              </a:defRPr>
            </a:lvl3pPr>
            <a:lvl4pPr marL="1600200" indent="-228600">
              <a:spcBef>
                <a:spcPct val="40000"/>
              </a:spcBef>
              <a:buChar char="–"/>
              <a:defRPr>
                <a:solidFill>
                  <a:schemeClr val="tx1"/>
                </a:solidFill>
                <a:latin typeface="Times New Roman" charset="0"/>
                <a:ea typeface="ＭＳ Ｐゴシック" charset="-128"/>
              </a:defRPr>
            </a:lvl4pPr>
            <a:lvl5pPr marL="2057400" indent="-22860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eaLnBrk="1" hangingPunct="1">
              <a:spcBef>
                <a:spcPct val="0"/>
              </a:spcBef>
              <a:spcAft>
                <a:spcPct val="0"/>
              </a:spcAft>
            </a:pPr>
            <a:fld id="{BD6635FB-E644-3D40-871D-2D27BA865F67}" type="slidenum">
              <a:rPr lang="en-US" altLang="en-US" sz="1400">
                <a:solidFill>
                  <a:srgbClr val="000000"/>
                </a:solidFill>
                <a:latin typeface="Arial" charset="0"/>
                <a:sym typeface="Arial" charset="0"/>
              </a:rPr>
              <a:pPr eaLnBrk="1" hangingPunct="1">
                <a:spcBef>
                  <a:spcPct val="0"/>
                </a:spcBef>
                <a:spcAft>
                  <a:spcPct val="0"/>
                </a:spcAft>
              </a:pPr>
              <a:t>16</a:t>
            </a:fld>
            <a:endParaRPr lang="en-US" altLang="en-US" sz="1400" dirty="0">
              <a:solidFill>
                <a:srgbClr val="000000"/>
              </a:solidFill>
              <a:latin typeface="Helvetica" charset="0"/>
              <a:sym typeface="Helvetica" charset="0"/>
            </a:endParaRPr>
          </a:p>
        </p:txBody>
      </p:sp>
      <p:sp>
        <p:nvSpPr>
          <p:cNvPr id="23554" name="AutoShape 13"/>
          <p:cNvSpPr>
            <a:spLocks/>
          </p:cNvSpPr>
          <p:nvPr/>
        </p:nvSpPr>
        <p:spPr bwMode="auto">
          <a:xfrm>
            <a:off x="2349365" y="6070398"/>
            <a:ext cx="6711950" cy="2444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spcAft>
                <a:spcPct val="25000"/>
              </a:spcAft>
              <a:defRPr sz="3200">
                <a:solidFill>
                  <a:schemeClr val="tx1"/>
                </a:solidFill>
                <a:latin typeface="Times New Roman" charset="0"/>
                <a:ea typeface="ＭＳ Ｐゴシック" charset="-128"/>
              </a:defRPr>
            </a:lvl1pPr>
            <a:lvl2pPr marL="742950" indent="-285750">
              <a:spcBef>
                <a:spcPct val="20000"/>
              </a:spcBef>
              <a:buClr>
                <a:srgbClr val="CC0000"/>
              </a:buClr>
              <a:buSzPct val="90000"/>
              <a:buFont typeface="Wingdings" charset="2"/>
              <a:buChar char="§"/>
              <a:defRPr sz="2400">
                <a:solidFill>
                  <a:schemeClr val="tx1"/>
                </a:solidFill>
                <a:latin typeface="Times New Roman" charset="0"/>
                <a:ea typeface="ＭＳ Ｐゴシック" charset="-128"/>
              </a:defRPr>
            </a:lvl2pPr>
            <a:lvl3pPr marL="1143000" indent="-228600">
              <a:spcBef>
                <a:spcPct val="40000"/>
              </a:spcBef>
              <a:buChar char="•"/>
              <a:defRPr sz="2000" i="1">
                <a:solidFill>
                  <a:schemeClr val="tx1"/>
                </a:solidFill>
                <a:latin typeface="Times New Roman" charset="0"/>
                <a:ea typeface="ＭＳ Ｐゴシック" charset="-128"/>
              </a:defRPr>
            </a:lvl3pPr>
            <a:lvl4pPr marL="1600200" indent="-228600">
              <a:spcBef>
                <a:spcPct val="40000"/>
              </a:spcBef>
              <a:buChar char="–"/>
              <a:defRPr>
                <a:solidFill>
                  <a:schemeClr val="tx1"/>
                </a:solidFill>
                <a:latin typeface="Times New Roman" charset="0"/>
                <a:ea typeface="ＭＳ Ｐゴシック" charset="-128"/>
              </a:defRPr>
            </a:lvl4pPr>
            <a:lvl5pPr marL="2057400" indent="-22860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eaLnBrk="1" hangingPunct="1">
              <a:spcBef>
                <a:spcPct val="0"/>
              </a:spcBef>
              <a:spcAft>
                <a:spcPct val="0"/>
              </a:spcAft>
            </a:pPr>
            <a:r>
              <a:rPr lang="en-US" altLang="en-US" sz="1800" dirty="0">
                <a:solidFill>
                  <a:srgbClr val="000000"/>
                </a:solidFill>
                <a:latin typeface="+mn-lt"/>
                <a:sym typeface="Helvetica" charset="0"/>
              </a:rPr>
              <a:t>2-way interaction, </a:t>
            </a:r>
            <a:r>
              <a:rPr lang="en-US" altLang="en-US" sz="1800" i="1" dirty="0">
                <a:solidFill>
                  <a:srgbClr val="000000"/>
                </a:solidFill>
                <a:latin typeface="+mn-lt"/>
                <a:sym typeface="Helvetica" charset="0"/>
              </a:rPr>
              <a:t>F</a:t>
            </a:r>
            <a:r>
              <a:rPr lang="en-US" altLang="en-US" sz="1800" dirty="0">
                <a:solidFill>
                  <a:srgbClr val="000000"/>
                </a:solidFill>
                <a:latin typeface="+mn-lt"/>
                <a:sym typeface="Helvetica" charset="0"/>
              </a:rPr>
              <a:t>(1, 147) = 6.67, </a:t>
            </a:r>
            <a:r>
              <a:rPr lang="en-US" altLang="en-US" sz="1800" i="1" dirty="0">
                <a:solidFill>
                  <a:srgbClr val="000000"/>
                </a:solidFill>
                <a:latin typeface="+mn-lt"/>
                <a:sym typeface="Helvetica" charset="0"/>
              </a:rPr>
              <a:t>p</a:t>
            </a:r>
            <a:r>
              <a:rPr lang="en-US" altLang="en-US" sz="1800" dirty="0">
                <a:solidFill>
                  <a:srgbClr val="000000"/>
                </a:solidFill>
                <a:latin typeface="+mn-lt"/>
                <a:sym typeface="Helvetica" charset="0"/>
              </a:rPr>
              <a:t> = .011, η</a:t>
            </a:r>
            <a:r>
              <a:rPr lang="en-US" altLang="en-US" sz="1800" baseline="-25000" dirty="0">
                <a:solidFill>
                  <a:srgbClr val="000000"/>
                </a:solidFill>
                <a:latin typeface="+mn-lt"/>
                <a:sym typeface="Helvetica" charset="0"/>
              </a:rPr>
              <a:t>p</a:t>
            </a:r>
            <a:r>
              <a:rPr lang="en-US" altLang="en-US" sz="1800" baseline="30000" dirty="0">
                <a:solidFill>
                  <a:srgbClr val="000000"/>
                </a:solidFill>
                <a:latin typeface="+mn-lt"/>
                <a:sym typeface="Helvetica" charset="0"/>
              </a:rPr>
              <a:t>2</a:t>
            </a:r>
            <a:r>
              <a:rPr lang="en-US" altLang="en-US" sz="1800" dirty="0">
                <a:solidFill>
                  <a:srgbClr val="000000"/>
                </a:solidFill>
                <a:latin typeface="+mn-lt"/>
                <a:sym typeface="Helvetica" charset="0"/>
              </a:rPr>
              <a:t> = .043 </a:t>
            </a:r>
          </a:p>
        </p:txBody>
      </p:sp>
      <p:sp>
        <p:nvSpPr>
          <p:cNvPr id="23555" name="Title 2"/>
          <p:cNvSpPr>
            <a:spLocks noGrp="1"/>
          </p:cNvSpPr>
          <p:nvPr>
            <p:ph type="title"/>
          </p:nvPr>
        </p:nvSpPr>
        <p:spPr>
          <a:xfrm>
            <a:off x="1054100" y="-108755"/>
            <a:ext cx="10058400" cy="1248442"/>
          </a:xfrm>
        </p:spPr>
        <p:txBody>
          <a:bodyPr>
            <a:normAutofit/>
          </a:bodyPr>
          <a:lstStyle/>
          <a:p>
            <a:pPr algn="ctr"/>
            <a:r>
              <a:rPr lang="en-US" altLang="en-US" sz="4400" dirty="0">
                <a:ea typeface="ＭＳ Ｐゴシック" charset="-128"/>
              </a:rPr>
              <a:t>Results - Intentions</a:t>
            </a:r>
          </a:p>
        </p:txBody>
      </p:sp>
      <p:pic>
        <p:nvPicPr>
          <p:cNvPr id="2355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250" y="1249213"/>
            <a:ext cx="8375650" cy="450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382590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a:xfrm>
            <a:off x="1108758" y="-118483"/>
            <a:ext cx="10058400" cy="1377440"/>
          </a:xfrm>
        </p:spPr>
        <p:txBody>
          <a:bodyPr>
            <a:normAutofit/>
          </a:bodyPr>
          <a:lstStyle/>
          <a:p>
            <a:pPr algn="ctr"/>
            <a:r>
              <a:rPr lang="en-US" altLang="en-US" sz="4400" dirty="0">
                <a:ea typeface="ＭＳ Ｐゴシック" charset="-128"/>
              </a:rPr>
              <a:t>Discussion</a:t>
            </a:r>
          </a:p>
        </p:txBody>
      </p:sp>
      <p:sp>
        <p:nvSpPr>
          <p:cNvPr id="24577" name="Rectangle 2"/>
          <p:cNvSpPr>
            <a:spLocks noGrp="1"/>
          </p:cNvSpPr>
          <p:nvPr>
            <p:ph idx="1"/>
          </p:nvPr>
        </p:nvSpPr>
        <p:spPr>
          <a:xfrm>
            <a:off x="1108759" y="1859533"/>
            <a:ext cx="9787841" cy="4233153"/>
          </a:xfrm>
        </p:spPr>
        <p:txBody>
          <a:bodyPr vert="horz" lIns="50800" tIns="50800" rIns="50800" bIns="50800" rtlCol="0" anchor="t">
            <a:normAutofit/>
          </a:bodyPr>
          <a:lstStyle/>
          <a:p>
            <a:pPr>
              <a:spcBef>
                <a:spcPts val="2000"/>
              </a:spcBef>
              <a:buClr>
                <a:srgbClr val="C00000"/>
              </a:buClr>
              <a:buFont typeface="Arial" charset="0"/>
              <a:buChar char="•"/>
            </a:pPr>
            <a:r>
              <a:rPr lang="en-US" altLang="en-US" sz="2800" dirty="0">
                <a:ea typeface="ＭＳ Ｐゴシック" charset="-128"/>
              </a:rPr>
              <a:t>Taken together this research suggests that:</a:t>
            </a:r>
          </a:p>
          <a:p>
            <a:pPr marL="844550" lvl="1" indent="-444500">
              <a:spcBef>
                <a:spcPts val="2000"/>
              </a:spcBef>
              <a:buClr>
                <a:srgbClr val="C00000"/>
              </a:buClr>
              <a:buFont typeface="Arial" charset="0"/>
              <a:buChar char="•"/>
            </a:pPr>
            <a:r>
              <a:rPr lang="en-US" altLang="en-US" sz="2000" dirty="0">
                <a:ea typeface="ＭＳ Ｐゴシック" charset="-128"/>
              </a:rPr>
              <a:t>Increasing ambivalence makes people more persuadable</a:t>
            </a:r>
          </a:p>
          <a:p>
            <a:pPr marL="844550" lvl="1" indent="-444500">
              <a:spcBef>
                <a:spcPts val="2000"/>
              </a:spcBef>
              <a:buClr>
                <a:srgbClr val="C00000"/>
              </a:buClr>
              <a:buFont typeface="Arial" charset="0"/>
              <a:buChar char="•"/>
            </a:pPr>
            <a:r>
              <a:rPr lang="en-US" altLang="en-US" sz="2000" dirty="0">
                <a:ea typeface="ＭＳ Ｐゴシック" charset="-128"/>
              </a:rPr>
              <a:t>People high in ambivalence will use social norms to reduce ambivalence</a:t>
            </a:r>
          </a:p>
          <a:p>
            <a:pPr marL="844550" lvl="1" indent="-444500">
              <a:spcBef>
                <a:spcPts val="2000"/>
              </a:spcBef>
              <a:buClr>
                <a:srgbClr val="C00000"/>
              </a:buClr>
              <a:buFont typeface="Arial" charset="0"/>
              <a:buChar char="•"/>
            </a:pPr>
            <a:r>
              <a:rPr lang="en-US" altLang="en-US" sz="2000" dirty="0">
                <a:ea typeface="ＭＳ Ｐゴシック" charset="-128"/>
              </a:rPr>
              <a:t>We can use this in our prevention techniques, i.e., PSAs</a:t>
            </a:r>
          </a:p>
        </p:txBody>
      </p:sp>
      <p:sp>
        <p:nvSpPr>
          <p:cNvPr id="24578" name="AutoShape 3"/>
          <p:cNvSpPr>
            <a:spLocks/>
          </p:cNvSpPr>
          <p:nvPr/>
        </p:nvSpPr>
        <p:spPr bwMode="auto">
          <a:xfrm>
            <a:off x="10363200" y="6400800"/>
            <a:ext cx="533400" cy="457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spcAft>
                <a:spcPct val="25000"/>
              </a:spcAft>
              <a:defRPr sz="3200">
                <a:solidFill>
                  <a:schemeClr val="tx1"/>
                </a:solidFill>
                <a:latin typeface="Times New Roman" charset="0"/>
                <a:ea typeface="ＭＳ Ｐゴシック" charset="-128"/>
              </a:defRPr>
            </a:lvl1pPr>
            <a:lvl2pPr marL="742950" indent="-285750">
              <a:spcBef>
                <a:spcPct val="20000"/>
              </a:spcBef>
              <a:buClr>
                <a:srgbClr val="CC0000"/>
              </a:buClr>
              <a:buSzPct val="90000"/>
              <a:buFont typeface="Wingdings" charset="2"/>
              <a:buChar char="§"/>
              <a:defRPr sz="2400">
                <a:solidFill>
                  <a:schemeClr val="tx1"/>
                </a:solidFill>
                <a:latin typeface="Times New Roman" charset="0"/>
                <a:ea typeface="ＭＳ Ｐゴシック" charset="-128"/>
              </a:defRPr>
            </a:lvl2pPr>
            <a:lvl3pPr marL="1143000" indent="-228600">
              <a:spcBef>
                <a:spcPct val="40000"/>
              </a:spcBef>
              <a:buChar char="•"/>
              <a:defRPr sz="2000" i="1">
                <a:solidFill>
                  <a:schemeClr val="tx1"/>
                </a:solidFill>
                <a:latin typeface="Times New Roman" charset="0"/>
                <a:ea typeface="ＭＳ Ｐゴシック" charset="-128"/>
              </a:defRPr>
            </a:lvl3pPr>
            <a:lvl4pPr marL="1600200" indent="-228600">
              <a:spcBef>
                <a:spcPct val="40000"/>
              </a:spcBef>
              <a:buChar char="–"/>
              <a:defRPr>
                <a:solidFill>
                  <a:schemeClr val="tx1"/>
                </a:solidFill>
                <a:latin typeface="Times New Roman" charset="0"/>
                <a:ea typeface="ＭＳ Ｐゴシック" charset="-128"/>
              </a:defRPr>
            </a:lvl4pPr>
            <a:lvl5pPr marL="2057400" indent="-22860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eaLnBrk="1" hangingPunct="1">
              <a:spcBef>
                <a:spcPct val="0"/>
              </a:spcBef>
              <a:spcAft>
                <a:spcPct val="0"/>
              </a:spcAft>
            </a:pPr>
            <a:fld id="{DA8A9624-B51A-8746-AD70-8B0FB18F0F71}" type="slidenum">
              <a:rPr lang="en-US" altLang="en-US" sz="1400">
                <a:solidFill>
                  <a:srgbClr val="000000"/>
                </a:solidFill>
                <a:latin typeface="Arial" charset="0"/>
                <a:sym typeface="Arial" charset="0"/>
              </a:rPr>
              <a:pPr eaLnBrk="1" hangingPunct="1">
                <a:spcBef>
                  <a:spcPct val="0"/>
                </a:spcBef>
                <a:spcAft>
                  <a:spcPct val="0"/>
                </a:spcAft>
              </a:pPr>
              <a:t>17</a:t>
            </a:fld>
            <a:endParaRPr lang="en-US" altLang="en-US" sz="1400" dirty="0">
              <a:solidFill>
                <a:srgbClr val="000000"/>
              </a:solidFill>
              <a:latin typeface="Helvetica" charset="0"/>
              <a:sym typeface="Helvetica" charset="0"/>
            </a:endParaRPr>
          </a:p>
        </p:txBody>
      </p:sp>
    </p:spTree>
    <p:extLst>
      <p:ext uri="{BB962C8B-B14F-4D97-AF65-F5344CB8AC3E}">
        <p14:creationId xmlns:p14="http://schemas.microsoft.com/office/powerpoint/2010/main" val="779455023"/>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itle 1"/>
          <p:cNvSpPr>
            <a:spLocks noGrp="1"/>
          </p:cNvSpPr>
          <p:nvPr>
            <p:ph type="title"/>
          </p:nvPr>
        </p:nvSpPr>
        <p:spPr>
          <a:xfrm>
            <a:off x="1079576" y="-126619"/>
            <a:ext cx="10058400" cy="1609344"/>
          </a:xfrm>
        </p:spPr>
        <p:txBody>
          <a:bodyPr>
            <a:normAutofit/>
          </a:bodyPr>
          <a:lstStyle/>
          <a:p>
            <a:pPr algn="ctr"/>
            <a:r>
              <a:rPr lang="en-US" altLang="en-US" sz="4400" dirty="0">
                <a:ea typeface="ＭＳ Ｐゴシック" charset="-128"/>
              </a:rPr>
              <a:t>LC4MP</a:t>
            </a:r>
          </a:p>
        </p:txBody>
      </p:sp>
      <p:sp>
        <p:nvSpPr>
          <p:cNvPr id="33794" name="Rectangle 2"/>
          <p:cNvSpPr>
            <a:spLocks noGrp="1"/>
          </p:cNvSpPr>
          <p:nvPr>
            <p:ph idx="1"/>
          </p:nvPr>
        </p:nvSpPr>
        <p:spPr>
          <a:xfrm>
            <a:off x="992221" y="1482724"/>
            <a:ext cx="10375995" cy="4384675"/>
          </a:xfrm>
          <a:extLst>
            <a:ext uri="{909E8E84-426E-40dd-AFC4-6F175D3DCCD1}"/>
            <a:ext uri="{91240B29-F687-4f45-9708-019B960494DF}"/>
            <a:ext uri="{AF507438-7753-43e0-B8FC-AC1667EBCBE1}"/>
          </a:extLst>
        </p:spPr>
        <p:txBody>
          <a:bodyPr vert="horz" lIns="50800" tIns="50800" rIns="50800" bIns="50800" rtlCol="0" anchor="t">
            <a:normAutofit/>
          </a:bodyPr>
          <a:lstStyle/>
          <a:p>
            <a:pPr>
              <a:spcBef>
                <a:spcPts val="2000"/>
              </a:spcBef>
              <a:buClr>
                <a:srgbClr val="C00000"/>
              </a:buClr>
              <a:buFont typeface="Arial" charset="0"/>
              <a:buChar char="•"/>
              <a:defRPr/>
            </a:pPr>
            <a:r>
              <a:rPr lang="en-US" sz="2800" dirty="0"/>
              <a:t>To capitalize on ambivalence and social norms:</a:t>
            </a:r>
          </a:p>
          <a:p>
            <a:pPr marL="844550" lvl="1" indent="-444500">
              <a:spcBef>
                <a:spcPts val="2000"/>
              </a:spcBef>
              <a:buClr>
                <a:srgbClr val="C00000"/>
              </a:buClr>
              <a:buFont typeface="Arial" charset="0"/>
              <a:buChar char="•"/>
              <a:defRPr/>
            </a:pPr>
            <a:r>
              <a:rPr lang="en-US" sz="2000" dirty="0"/>
              <a:t>We need to understand how people process anti-drug PSAs </a:t>
            </a:r>
          </a:p>
          <a:p>
            <a:pPr marL="844550" lvl="1" indent="-444500">
              <a:spcBef>
                <a:spcPts val="2000"/>
              </a:spcBef>
              <a:buClr>
                <a:srgbClr val="C00000"/>
              </a:buClr>
              <a:buFont typeface="Arial" charset="0"/>
              <a:buChar char="•"/>
              <a:defRPr/>
            </a:pPr>
            <a:r>
              <a:rPr lang="en-US" sz="2000" dirty="0"/>
              <a:t>We need to understand what aspects of PSAs can be manipulated to invoke attitude ambivalence and provide social norms. </a:t>
            </a:r>
          </a:p>
          <a:p>
            <a:pPr>
              <a:spcBef>
                <a:spcPts val="2000"/>
              </a:spcBef>
              <a:buClr>
                <a:srgbClr val="C00000"/>
              </a:buClr>
              <a:buFont typeface="Arial" charset="0"/>
              <a:buChar char="•"/>
              <a:defRPr/>
            </a:pPr>
            <a:r>
              <a:rPr lang="en-US" sz="2800" dirty="0"/>
              <a:t>One of the most influential and complete understandings of human processing and memory is presented in the Limited Capacity Model of Motivated Mediated Message Processing(LC4MP)</a:t>
            </a:r>
            <a:r>
              <a:rPr lang="en-US" sz="2800" baseline="30000" dirty="0"/>
              <a:t>1</a:t>
            </a:r>
            <a:r>
              <a:rPr lang="en-US" sz="2800" dirty="0"/>
              <a:t> </a:t>
            </a:r>
            <a:endParaRPr lang="en-US" altLang="en-US" sz="2400" dirty="0"/>
          </a:p>
        </p:txBody>
      </p:sp>
      <p:sp>
        <p:nvSpPr>
          <p:cNvPr id="25602" name="AutoShape 3"/>
          <p:cNvSpPr>
            <a:spLocks/>
          </p:cNvSpPr>
          <p:nvPr/>
        </p:nvSpPr>
        <p:spPr bwMode="auto">
          <a:xfrm>
            <a:off x="10363200" y="6400800"/>
            <a:ext cx="533400" cy="457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spcAft>
                <a:spcPct val="25000"/>
              </a:spcAft>
              <a:defRPr sz="3200">
                <a:solidFill>
                  <a:schemeClr val="tx1"/>
                </a:solidFill>
                <a:latin typeface="Times New Roman" charset="0"/>
                <a:ea typeface="ＭＳ Ｐゴシック" charset="-128"/>
              </a:defRPr>
            </a:lvl1pPr>
            <a:lvl2pPr marL="742950" indent="-285750">
              <a:spcBef>
                <a:spcPct val="20000"/>
              </a:spcBef>
              <a:buClr>
                <a:srgbClr val="CC0000"/>
              </a:buClr>
              <a:buSzPct val="90000"/>
              <a:buFont typeface="Wingdings" charset="2"/>
              <a:buChar char="§"/>
              <a:defRPr sz="2400">
                <a:solidFill>
                  <a:schemeClr val="tx1"/>
                </a:solidFill>
                <a:latin typeface="Times New Roman" charset="0"/>
                <a:ea typeface="ＭＳ Ｐゴシック" charset="-128"/>
              </a:defRPr>
            </a:lvl2pPr>
            <a:lvl3pPr marL="1143000" indent="-228600">
              <a:spcBef>
                <a:spcPct val="40000"/>
              </a:spcBef>
              <a:buChar char="•"/>
              <a:defRPr sz="2000" i="1">
                <a:solidFill>
                  <a:schemeClr val="tx1"/>
                </a:solidFill>
                <a:latin typeface="Times New Roman" charset="0"/>
                <a:ea typeface="ＭＳ Ｐゴシック" charset="-128"/>
              </a:defRPr>
            </a:lvl3pPr>
            <a:lvl4pPr marL="1600200" indent="-228600">
              <a:spcBef>
                <a:spcPct val="40000"/>
              </a:spcBef>
              <a:buChar char="–"/>
              <a:defRPr>
                <a:solidFill>
                  <a:schemeClr val="tx1"/>
                </a:solidFill>
                <a:latin typeface="Times New Roman" charset="0"/>
                <a:ea typeface="ＭＳ Ｐゴシック" charset="-128"/>
              </a:defRPr>
            </a:lvl4pPr>
            <a:lvl5pPr marL="2057400" indent="-22860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eaLnBrk="1" hangingPunct="1">
              <a:spcBef>
                <a:spcPct val="0"/>
              </a:spcBef>
              <a:spcAft>
                <a:spcPct val="0"/>
              </a:spcAft>
            </a:pPr>
            <a:fld id="{D50AE3BE-CDC7-B14E-A654-7CCB1F37537D}" type="slidenum">
              <a:rPr lang="en-US" altLang="en-US" sz="1400">
                <a:solidFill>
                  <a:srgbClr val="000000"/>
                </a:solidFill>
                <a:latin typeface="Arial" charset="0"/>
                <a:sym typeface="Arial" charset="0"/>
              </a:rPr>
              <a:pPr eaLnBrk="1" hangingPunct="1">
                <a:spcBef>
                  <a:spcPct val="0"/>
                </a:spcBef>
                <a:spcAft>
                  <a:spcPct val="0"/>
                </a:spcAft>
              </a:pPr>
              <a:t>18</a:t>
            </a:fld>
            <a:endParaRPr lang="en-US" altLang="en-US" sz="1400" dirty="0">
              <a:solidFill>
                <a:srgbClr val="000000"/>
              </a:solidFill>
              <a:latin typeface="Helvetica" charset="0"/>
              <a:sym typeface="Helvetica" charset="0"/>
            </a:endParaRPr>
          </a:p>
        </p:txBody>
      </p:sp>
      <p:sp>
        <p:nvSpPr>
          <p:cNvPr id="25603" name="TextBox 4"/>
          <p:cNvSpPr txBox="1">
            <a:spLocks noChangeArrowheads="1"/>
          </p:cNvSpPr>
          <p:nvPr/>
        </p:nvSpPr>
        <p:spPr bwMode="auto">
          <a:xfrm>
            <a:off x="234312" y="6400800"/>
            <a:ext cx="15049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ltLang="en-US" sz="1600" baseline="30000" dirty="0">
                <a:latin typeface="+mn-lt"/>
              </a:rPr>
              <a:t>1</a:t>
            </a:r>
            <a:r>
              <a:rPr lang="en-US" altLang="en-US" sz="1600" dirty="0">
                <a:latin typeface="+mn-lt"/>
              </a:rPr>
              <a:t> Lang, 2009    </a:t>
            </a:r>
            <a:endParaRPr lang="en-US" altLang="en-US" sz="1600" baseline="30000" dirty="0">
              <a:latin typeface="+mn-lt"/>
            </a:endParaRPr>
          </a:p>
        </p:txBody>
      </p:sp>
    </p:spTree>
    <p:extLst>
      <p:ext uri="{BB962C8B-B14F-4D97-AF65-F5344CB8AC3E}">
        <p14:creationId xmlns:p14="http://schemas.microsoft.com/office/powerpoint/2010/main" val="65032486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itle 2"/>
          <p:cNvSpPr>
            <a:spLocks noGrp="1"/>
          </p:cNvSpPr>
          <p:nvPr>
            <p:ph type="title"/>
          </p:nvPr>
        </p:nvSpPr>
        <p:spPr>
          <a:xfrm>
            <a:off x="1066007" y="-157394"/>
            <a:ext cx="10058400" cy="1416351"/>
          </a:xfrm>
        </p:spPr>
        <p:txBody>
          <a:bodyPr>
            <a:normAutofit/>
          </a:bodyPr>
          <a:lstStyle/>
          <a:p>
            <a:pPr algn="ctr"/>
            <a:r>
              <a:rPr lang="en-US" altLang="en-US" sz="4400" dirty="0">
                <a:ea typeface="ＭＳ Ｐゴシック" charset="-128"/>
              </a:rPr>
              <a:t>LC4MP</a:t>
            </a:r>
            <a:endParaRPr lang="en-US" altLang="en-US" sz="4000" dirty="0">
              <a:ea typeface="ＭＳ Ｐゴシック" charset="-128"/>
            </a:endParaRPr>
          </a:p>
        </p:txBody>
      </p:sp>
      <p:sp>
        <p:nvSpPr>
          <p:cNvPr id="26625" name="Rectangle 2"/>
          <p:cNvSpPr>
            <a:spLocks noGrp="1"/>
          </p:cNvSpPr>
          <p:nvPr>
            <p:ph idx="1"/>
          </p:nvPr>
        </p:nvSpPr>
        <p:spPr>
          <a:xfrm>
            <a:off x="885217" y="1459413"/>
            <a:ext cx="10532426" cy="4415450"/>
          </a:xfrm>
        </p:spPr>
        <p:txBody>
          <a:bodyPr vert="horz" lIns="50800" tIns="50800" rIns="50800" bIns="50800" rtlCol="0" anchor="t">
            <a:normAutofit/>
          </a:bodyPr>
          <a:lstStyle/>
          <a:p>
            <a:pPr>
              <a:spcBef>
                <a:spcPts val="2000"/>
              </a:spcBef>
              <a:buClr>
                <a:srgbClr val="C00000"/>
              </a:buClr>
              <a:buFont typeface="Arial" charset="0"/>
              <a:buChar char="•"/>
            </a:pPr>
            <a:r>
              <a:rPr lang="en-US" altLang="en-US" sz="2400" dirty="0">
                <a:ea typeface="ＭＳ Ｐゴシック" charset="-128"/>
              </a:rPr>
              <a:t>The LC4MP is a theoretical perspective that combines a dimensional theory of emotion,</a:t>
            </a:r>
            <a:r>
              <a:rPr lang="en-US" altLang="en-US" sz="2400" baseline="30000" dirty="0">
                <a:ea typeface="ＭＳ Ｐゴシック" charset="-128"/>
              </a:rPr>
              <a:t>1</a:t>
            </a:r>
            <a:r>
              <a:rPr lang="en-US" altLang="en-US" sz="2400" dirty="0">
                <a:ea typeface="ＭＳ Ｐゴシック" charset="-128"/>
              </a:rPr>
              <a:t> a dual motivational systems model,</a:t>
            </a:r>
            <a:r>
              <a:rPr lang="en-US" altLang="en-US" sz="2400" baseline="30000" dirty="0">
                <a:ea typeface="ＭＳ Ｐゴシック" charset="-128"/>
              </a:rPr>
              <a:t>2</a:t>
            </a:r>
            <a:r>
              <a:rPr lang="en-US" altLang="en-US" sz="2400" dirty="0">
                <a:ea typeface="ＭＳ Ｐゴシック" charset="-128"/>
              </a:rPr>
              <a:t> and a limited capacity information processing model to explain motivated processing of mediated messages. </a:t>
            </a:r>
          </a:p>
          <a:p>
            <a:pPr marL="1314450" lvl="1" indent="-914400">
              <a:spcBef>
                <a:spcPts val="2000"/>
              </a:spcBef>
              <a:buClr>
                <a:srgbClr val="C00000"/>
              </a:buClr>
              <a:buFont typeface="Times New Roman" charset="0"/>
              <a:buAutoNum type="arabicPeriod"/>
            </a:pPr>
            <a:r>
              <a:rPr lang="en-US" altLang="en-US" dirty="0">
                <a:ea typeface="ＭＳ Ｐゴシック" charset="-128"/>
              </a:rPr>
              <a:t>Appetitive System</a:t>
            </a:r>
          </a:p>
          <a:p>
            <a:pPr marL="1314450" lvl="1" indent="-914400">
              <a:spcBef>
                <a:spcPts val="2000"/>
              </a:spcBef>
              <a:buClr>
                <a:srgbClr val="C00000"/>
              </a:buClr>
              <a:buFont typeface="Times New Roman" charset="0"/>
              <a:buAutoNum type="arabicPeriod"/>
            </a:pPr>
            <a:r>
              <a:rPr lang="en-US" altLang="en-US" dirty="0">
                <a:ea typeface="ＭＳ Ｐゴシック" charset="-128"/>
              </a:rPr>
              <a:t>Aversive System</a:t>
            </a:r>
          </a:p>
        </p:txBody>
      </p:sp>
      <p:sp>
        <p:nvSpPr>
          <p:cNvPr id="26626" name="AutoShape 3"/>
          <p:cNvSpPr>
            <a:spLocks/>
          </p:cNvSpPr>
          <p:nvPr/>
        </p:nvSpPr>
        <p:spPr bwMode="auto">
          <a:xfrm>
            <a:off x="10363200" y="6400800"/>
            <a:ext cx="533400" cy="457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spcAft>
                <a:spcPct val="25000"/>
              </a:spcAft>
              <a:defRPr sz="3200">
                <a:solidFill>
                  <a:schemeClr val="tx1"/>
                </a:solidFill>
                <a:latin typeface="Times New Roman" charset="0"/>
                <a:ea typeface="ＭＳ Ｐゴシック" charset="-128"/>
              </a:defRPr>
            </a:lvl1pPr>
            <a:lvl2pPr marL="742950" indent="-285750">
              <a:spcBef>
                <a:spcPct val="20000"/>
              </a:spcBef>
              <a:buClr>
                <a:srgbClr val="CC0000"/>
              </a:buClr>
              <a:buSzPct val="90000"/>
              <a:buFont typeface="Wingdings" charset="2"/>
              <a:buChar char="§"/>
              <a:defRPr sz="2400">
                <a:solidFill>
                  <a:schemeClr val="tx1"/>
                </a:solidFill>
                <a:latin typeface="Times New Roman" charset="0"/>
                <a:ea typeface="ＭＳ Ｐゴシック" charset="-128"/>
              </a:defRPr>
            </a:lvl2pPr>
            <a:lvl3pPr marL="1143000" indent="-228600">
              <a:spcBef>
                <a:spcPct val="40000"/>
              </a:spcBef>
              <a:buChar char="•"/>
              <a:defRPr sz="2000" i="1">
                <a:solidFill>
                  <a:schemeClr val="tx1"/>
                </a:solidFill>
                <a:latin typeface="Times New Roman" charset="0"/>
                <a:ea typeface="ＭＳ Ｐゴシック" charset="-128"/>
              </a:defRPr>
            </a:lvl3pPr>
            <a:lvl4pPr marL="1600200" indent="-228600">
              <a:spcBef>
                <a:spcPct val="40000"/>
              </a:spcBef>
              <a:buChar char="–"/>
              <a:defRPr>
                <a:solidFill>
                  <a:schemeClr val="tx1"/>
                </a:solidFill>
                <a:latin typeface="Times New Roman" charset="0"/>
                <a:ea typeface="ＭＳ Ｐゴシック" charset="-128"/>
              </a:defRPr>
            </a:lvl4pPr>
            <a:lvl5pPr marL="2057400" indent="-22860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eaLnBrk="1" hangingPunct="1">
              <a:spcBef>
                <a:spcPct val="0"/>
              </a:spcBef>
              <a:spcAft>
                <a:spcPct val="0"/>
              </a:spcAft>
            </a:pPr>
            <a:fld id="{EABBE89B-23AB-2D46-9913-DDE61B2A8B9A}" type="slidenum">
              <a:rPr lang="en-US" altLang="en-US" sz="1400">
                <a:solidFill>
                  <a:srgbClr val="000000"/>
                </a:solidFill>
                <a:latin typeface="Arial" charset="0"/>
                <a:sym typeface="Arial" charset="0"/>
              </a:rPr>
              <a:pPr eaLnBrk="1" hangingPunct="1">
                <a:spcBef>
                  <a:spcPct val="0"/>
                </a:spcBef>
                <a:spcAft>
                  <a:spcPct val="0"/>
                </a:spcAft>
              </a:pPr>
              <a:t>19</a:t>
            </a:fld>
            <a:endParaRPr lang="en-US" altLang="en-US" sz="1400" dirty="0">
              <a:solidFill>
                <a:srgbClr val="000000"/>
              </a:solidFill>
              <a:latin typeface="Helvetica" charset="0"/>
              <a:sym typeface="Helvetica" charset="0"/>
            </a:endParaRPr>
          </a:p>
        </p:txBody>
      </p:sp>
      <p:sp>
        <p:nvSpPr>
          <p:cNvPr id="26627" name="TextBox 1"/>
          <p:cNvSpPr txBox="1">
            <a:spLocks noChangeArrowheads="1"/>
          </p:cNvSpPr>
          <p:nvPr/>
        </p:nvSpPr>
        <p:spPr bwMode="auto">
          <a:xfrm>
            <a:off x="109503" y="6400800"/>
            <a:ext cx="54586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ltLang="en-US" baseline="30000" dirty="0">
                <a:latin typeface="+mn-lt"/>
              </a:rPr>
              <a:t>1</a:t>
            </a:r>
            <a:r>
              <a:rPr lang="en-US" altLang="en-US" dirty="0">
                <a:latin typeface="+mn-lt"/>
              </a:rPr>
              <a:t>Bradley et al., 2001; </a:t>
            </a:r>
            <a:r>
              <a:rPr lang="en-US" altLang="en-US" baseline="30000" dirty="0">
                <a:latin typeface="+mn-lt"/>
              </a:rPr>
              <a:t>2</a:t>
            </a:r>
            <a:r>
              <a:rPr lang="en-US" altLang="en-US" dirty="0">
                <a:latin typeface="+mn-lt"/>
              </a:rPr>
              <a:t>Cacioppo &amp; Gardner, 1999    </a:t>
            </a:r>
            <a:endParaRPr lang="en-US" altLang="en-US" baseline="30000" dirty="0">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9413" y="2794570"/>
            <a:ext cx="3235692" cy="215757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5105" y="3708711"/>
            <a:ext cx="3248213" cy="2166152"/>
          </a:xfrm>
          <a:prstGeom prst="rect">
            <a:avLst/>
          </a:prstGeom>
        </p:spPr>
      </p:pic>
    </p:spTree>
    <p:extLst>
      <p:ext uri="{BB962C8B-B14F-4D97-AF65-F5344CB8AC3E}">
        <p14:creationId xmlns:p14="http://schemas.microsoft.com/office/powerpoint/2010/main" val="146565924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xfrm>
            <a:off x="2059021" y="0"/>
            <a:ext cx="8229600" cy="792162"/>
          </a:xfrm>
        </p:spPr>
        <p:txBody>
          <a:bodyPr>
            <a:normAutofit/>
          </a:bodyPr>
          <a:lstStyle/>
          <a:p>
            <a:pPr algn="ctr"/>
            <a:r>
              <a:rPr lang="en-US" altLang="en-US" sz="4400" dirty="0">
                <a:ea typeface="ＭＳ Ｐゴシック" charset="-128"/>
              </a:rPr>
              <a:t>Drug Abuse</a:t>
            </a:r>
          </a:p>
        </p:txBody>
      </p:sp>
      <p:sp>
        <p:nvSpPr>
          <p:cNvPr id="7170" name="Content Placeholder 2"/>
          <p:cNvSpPr>
            <a:spLocks noGrp="1"/>
          </p:cNvSpPr>
          <p:nvPr>
            <p:ph idx="1"/>
          </p:nvPr>
        </p:nvSpPr>
        <p:spPr>
          <a:xfrm>
            <a:off x="758757" y="1351722"/>
            <a:ext cx="9452043" cy="4774442"/>
          </a:xfrm>
        </p:spPr>
        <p:txBody>
          <a:bodyPr/>
          <a:lstStyle/>
          <a:p>
            <a:pPr>
              <a:buFontTx/>
              <a:buChar char="•"/>
            </a:pPr>
            <a:r>
              <a:rPr lang="en-US" altLang="en-US" sz="2400" dirty="0">
                <a:ea typeface="ＭＳ Ｐゴシック" charset="-128"/>
              </a:rPr>
              <a:t>Attempts to reduce drug use by Federal agencies include:</a:t>
            </a:r>
          </a:p>
          <a:p>
            <a:pPr lvl="1">
              <a:buFont typeface="Arial" charset="0"/>
              <a:buChar char="•"/>
            </a:pPr>
            <a:endParaRPr lang="en-US" altLang="en-US" sz="2000" dirty="0">
              <a:ea typeface="ＭＳ Ｐゴシック" charset="-128"/>
            </a:endParaRPr>
          </a:p>
          <a:p>
            <a:pPr lvl="1">
              <a:buFont typeface="Arial" charset="0"/>
              <a:buChar char="•"/>
            </a:pPr>
            <a:r>
              <a:rPr lang="en-US" altLang="en-US" sz="2000" dirty="0">
                <a:ea typeface="ＭＳ Ｐゴシック" charset="-128"/>
              </a:rPr>
              <a:t>Drug Abuse Resistance Education program (DARE) </a:t>
            </a:r>
          </a:p>
          <a:p>
            <a:pPr lvl="1">
              <a:buFont typeface="Arial" charset="0"/>
              <a:buChar char="•"/>
            </a:pPr>
            <a:r>
              <a:rPr lang="en-US" altLang="en-US" sz="2000" dirty="0">
                <a:ea typeface="ＭＳ Ｐゴシック" charset="-128"/>
              </a:rPr>
              <a:t>The National Youth Anti-Drug Media Campaign (NYAMC)</a:t>
            </a:r>
          </a:p>
          <a:p>
            <a:pPr lvl="1">
              <a:buFont typeface="Arial" charset="0"/>
              <a:buChar char="•"/>
            </a:pPr>
            <a:r>
              <a:rPr lang="en-US" altLang="en-US" sz="2000" dirty="0">
                <a:ea typeface="ＭＳ Ｐゴシック" charset="-128"/>
              </a:rPr>
              <a:t>Other PSAs</a:t>
            </a:r>
          </a:p>
          <a:p>
            <a:pPr>
              <a:buFontTx/>
              <a:buChar char="•"/>
            </a:pPr>
            <a:endParaRPr lang="en-US" altLang="en-US" sz="2400" dirty="0">
              <a:ea typeface="ＭＳ Ｐゴシック" charset="-128"/>
            </a:endParaRPr>
          </a:p>
          <a:p>
            <a:pPr>
              <a:buFontTx/>
              <a:buChar char="•"/>
            </a:pPr>
            <a:r>
              <a:rPr lang="en-US" altLang="en-US" sz="2400" dirty="0">
                <a:ea typeface="ＭＳ Ｐゴシック" charset="-128"/>
              </a:rPr>
              <a:t>At best these effort and others are ineffective</a:t>
            </a:r>
            <a:r>
              <a:rPr lang="en-US" altLang="en-US" sz="2400" baseline="30000" dirty="0">
                <a:ea typeface="ＭＳ Ｐゴシック" charset="-128"/>
              </a:rPr>
              <a:t>1</a:t>
            </a:r>
            <a:endParaRPr lang="en-US" altLang="en-US" sz="2400" dirty="0">
              <a:ea typeface="ＭＳ Ｐゴシック" charset="-128"/>
            </a:endParaRPr>
          </a:p>
          <a:p>
            <a:pPr lvl="1">
              <a:buFont typeface="Arial" charset="0"/>
              <a:buChar char="•"/>
            </a:pPr>
            <a:endParaRPr lang="en-US" altLang="en-US" sz="2000" dirty="0">
              <a:ea typeface="ＭＳ Ｐゴシック" charset="-128"/>
            </a:endParaRPr>
          </a:p>
          <a:p>
            <a:pPr lvl="1">
              <a:buFont typeface="Arial" charset="0"/>
              <a:buChar char="•"/>
            </a:pPr>
            <a:r>
              <a:rPr lang="en-US" altLang="en-US" sz="2000" dirty="0">
                <a:ea typeface="ＭＳ Ｐゴシック" charset="-128"/>
              </a:rPr>
              <a:t>At worst some are associated with increased use</a:t>
            </a:r>
            <a:r>
              <a:rPr lang="en-US" altLang="en-US" sz="2000" baseline="30000" dirty="0">
                <a:ea typeface="ＭＳ Ｐゴシック" charset="-128"/>
              </a:rPr>
              <a:t>2</a:t>
            </a:r>
            <a:endParaRPr lang="en-US" altLang="en-US" sz="2000" dirty="0">
              <a:ea typeface="ＭＳ Ｐゴシック" charset="-128"/>
            </a:endParaRPr>
          </a:p>
          <a:p>
            <a:endParaRPr lang="en-US" altLang="en-US" sz="2400" dirty="0">
              <a:ea typeface="ＭＳ Ｐゴシック" charset="-128"/>
            </a:endParaRPr>
          </a:p>
        </p:txBody>
      </p:sp>
      <p:sp>
        <p:nvSpPr>
          <p:cNvPr id="7171" name="TextBox 3"/>
          <p:cNvSpPr txBox="1">
            <a:spLocks noChangeArrowheads="1"/>
          </p:cNvSpPr>
          <p:nvPr/>
        </p:nvSpPr>
        <p:spPr bwMode="auto">
          <a:xfrm>
            <a:off x="0" y="6523780"/>
            <a:ext cx="36998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ltLang="en-US" sz="1600" baseline="30000" dirty="0">
                <a:latin typeface="+mn-lt"/>
                <a:ea typeface="Rockwell Extra Bold" charset="0"/>
                <a:cs typeface="Rockwell Extra Bold" charset="0"/>
              </a:rPr>
              <a:t>1</a:t>
            </a:r>
            <a:r>
              <a:rPr lang="en-US" altLang="en-US" sz="1600" dirty="0">
                <a:latin typeface="+mn-lt"/>
                <a:ea typeface="Rockwell Extra Bold" charset="0"/>
                <a:cs typeface="Rockwell Extra Bold" charset="0"/>
              </a:rPr>
              <a:t>Margura, 2012; </a:t>
            </a:r>
            <a:r>
              <a:rPr lang="en-US" altLang="en-US" sz="1600" baseline="30000" dirty="0">
                <a:latin typeface="+mn-lt"/>
                <a:ea typeface="Rockwell Extra Bold" charset="0"/>
                <a:cs typeface="Rockwell Extra Bold" charset="0"/>
              </a:rPr>
              <a:t>2</a:t>
            </a:r>
            <a:r>
              <a:rPr lang="en-US" altLang="en-US" sz="1600" dirty="0">
                <a:latin typeface="+mn-lt"/>
                <a:ea typeface="Rockwell Extra Bold" charset="0"/>
                <a:cs typeface="Rockwell Extra Bold" charset="0"/>
              </a:rPr>
              <a:t>Werch &amp; Owen, 2002</a:t>
            </a:r>
          </a:p>
        </p:txBody>
      </p:sp>
      <p:sp>
        <p:nvSpPr>
          <p:cNvPr id="7172" name="AutoShape 3"/>
          <p:cNvSpPr>
            <a:spLocks/>
          </p:cNvSpPr>
          <p:nvPr/>
        </p:nvSpPr>
        <p:spPr bwMode="auto">
          <a:xfrm>
            <a:off x="10363200" y="6477000"/>
            <a:ext cx="533400" cy="457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spcAft>
                <a:spcPct val="25000"/>
              </a:spcAft>
              <a:defRPr sz="3200">
                <a:solidFill>
                  <a:schemeClr val="tx1"/>
                </a:solidFill>
                <a:latin typeface="Times New Roman" charset="0"/>
                <a:ea typeface="ＭＳ Ｐゴシック" charset="-128"/>
              </a:defRPr>
            </a:lvl1pPr>
            <a:lvl2pPr marL="742950" indent="-285750">
              <a:spcBef>
                <a:spcPct val="20000"/>
              </a:spcBef>
              <a:buClr>
                <a:srgbClr val="CC0000"/>
              </a:buClr>
              <a:buSzPct val="90000"/>
              <a:buFont typeface="Wingdings" charset="2"/>
              <a:buChar char="§"/>
              <a:defRPr sz="2400">
                <a:solidFill>
                  <a:schemeClr val="tx1"/>
                </a:solidFill>
                <a:latin typeface="Times New Roman" charset="0"/>
                <a:ea typeface="ＭＳ Ｐゴシック" charset="-128"/>
              </a:defRPr>
            </a:lvl2pPr>
            <a:lvl3pPr marL="1143000" indent="-228600">
              <a:spcBef>
                <a:spcPct val="40000"/>
              </a:spcBef>
              <a:buChar char="•"/>
              <a:defRPr sz="2000" i="1">
                <a:solidFill>
                  <a:schemeClr val="tx1"/>
                </a:solidFill>
                <a:latin typeface="Times New Roman" charset="0"/>
                <a:ea typeface="ＭＳ Ｐゴシック" charset="-128"/>
              </a:defRPr>
            </a:lvl3pPr>
            <a:lvl4pPr marL="1600200" indent="-228600">
              <a:spcBef>
                <a:spcPct val="40000"/>
              </a:spcBef>
              <a:buChar char="–"/>
              <a:defRPr>
                <a:solidFill>
                  <a:schemeClr val="tx1"/>
                </a:solidFill>
                <a:latin typeface="Times New Roman" charset="0"/>
                <a:ea typeface="ＭＳ Ｐゴシック" charset="-128"/>
              </a:defRPr>
            </a:lvl4pPr>
            <a:lvl5pPr marL="2057400" indent="-22860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eaLnBrk="1" hangingPunct="1">
              <a:spcBef>
                <a:spcPct val="0"/>
              </a:spcBef>
              <a:spcAft>
                <a:spcPct val="0"/>
              </a:spcAft>
            </a:pPr>
            <a:fld id="{AB95DB8D-E640-294F-A1A8-6620F89B5DEC}" type="slidenum">
              <a:rPr lang="en-US" altLang="en-US" sz="1400">
                <a:solidFill>
                  <a:srgbClr val="000000"/>
                </a:solidFill>
                <a:latin typeface="Arial" charset="0"/>
                <a:sym typeface="Arial" charset="0"/>
              </a:rPr>
              <a:pPr eaLnBrk="1" hangingPunct="1">
                <a:spcBef>
                  <a:spcPct val="0"/>
                </a:spcBef>
                <a:spcAft>
                  <a:spcPct val="0"/>
                </a:spcAft>
              </a:pPr>
              <a:t>2</a:t>
            </a:fld>
            <a:endParaRPr lang="en-US" altLang="en-US" sz="1400" dirty="0">
              <a:solidFill>
                <a:srgbClr val="000000"/>
              </a:solidFill>
              <a:latin typeface="Helvetica" charset="0"/>
              <a:sym typeface="Helvetica" charset="0"/>
            </a:endParaRPr>
          </a:p>
        </p:txBody>
      </p:sp>
      <p:pic>
        <p:nvPicPr>
          <p:cNvPr id="6" name="Picture 5" descr="brain-and-drug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14872" y="3571126"/>
            <a:ext cx="328295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8492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idx="1"/>
          </p:nvPr>
        </p:nvSpPr>
        <p:spPr>
          <a:xfrm>
            <a:off x="1066007" y="1303506"/>
            <a:ext cx="8914607" cy="4563894"/>
          </a:xfrm>
        </p:spPr>
        <p:txBody>
          <a:bodyPr vert="horz" lIns="50800" tIns="50800" rIns="50800" bIns="50800" rtlCol="0" anchor="t">
            <a:normAutofit/>
          </a:bodyPr>
          <a:lstStyle/>
          <a:p>
            <a:pPr>
              <a:buFont typeface="Arial" charset="0"/>
              <a:buChar char="•"/>
            </a:pPr>
            <a:r>
              <a:rPr lang="en-US" altLang="en-US" sz="2400" dirty="0">
                <a:ea typeface="ＭＳ Ｐゴシック" charset="-128"/>
              </a:rPr>
              <a:t>Appetitive activation results in the automatic allocation of resources to encoding and storage </a:t>
            </a:r>
          </a:p>
          <a:p>
            <a:pPr lvl="1">
              <a:buFont typeface="Arial" charset="0"/>
              <a:buChar char="•"/>
            </a:pPr>
            <a:r>
              <a:rPr lang="en-US" altLang="en-US" dirty="0">
                <a:ea typeface="ＭＳ Ｐゴシック" charset="-128"/>
              </a:rPr>
              <a:t>results in increasing memory for messages</a:t>
            </a:r>
            <a:r>
              <a:rPr lang="en-US" altLang="en-US" baseline="30000" dirty="0">
                <a:ea typeface="ＭＳ Ｐゴシック" charset="-128"/>
              </a:rPr>
              <a:t>1</a:t>
            </a:r>
            <a:r>
              <a:rPr lang="en-US" altLang="en-US" dirty="0">
                <a:ea typeface="ＭＳ Ｐゴシック" charset="-128"/>
              </a:rPr>
              <a:t> </a:t>
            </a:r>
          </a:p>
          <a:p>
            <a:pPr>
              <a:buFont typeface="Arial" charset="0"/>
              <a:buChar char="•"/>
            </a:pPr>
            <a:endParaRPr lang="en-US" altLang="en-US" sz="2400" dirty="0">
              <a:ea typeface="ＭＳ Ｐゴシック" charset="-128"/>
            </a:endParaRPr>
          </a:p>
          <a:p>
            <a:pPr>
              <a:buFont typeface="Arial" charset="0"/>
              <a:buChar char="•"/>
            </a:pPr>
            <a:r>
              <a:rPr lang="en-US" altLang="en-US" sz="2400" dirty="0">
                <a:ea typeface="ＭＳ Ｐゴシック" charset="-128"/>
              </a:rPr>
              <a:t>Aversive activation follows the inverted U function</a:t>
            </a:r>
          </a:p>
          <a:p>
            <a:pPr lvl="1">
              <a:buFont typeface="Arial" charset="0"/>
              <a:buChar char="•"/>
            </a:pPr>
            <a:r>
              <a:rPr lang="en-US" altLang="en-US" dirty="0">
                <a:ea typeface="ＭＳ Ｐゴシック" charset="-128"/>
              </a:rPr>
              <a:t>low to moderate levels of aversive activation resources will be allocated to information intake, </a:t>
            </a:r>
          </a:p>
          <a:p>
            <a:pPr lvl="1">
              <a:buFont typeface="Arial" charset="0"/>
              <a:buChar char="•"/>
            </a:pPr>
            <a:r>
              <a:rPr lang="en-US" altLang="en-US" dirty="0">
                <a:ea typeface="ＭＳ Ｐゴシック" charset="-128"/>
              </a:rPr>
              <a:t>high levels of activation resources shift towards avoiding or mitigating the threat (e.g. counter arguing, defensive processing, etc.) </a:t>
            </a:r>
            <a:r>
              <a:rPr lang="en-US" altLang="en-US" baseline="30000" dirty="0">
                <a:ea typeface="ＭＳ Ｐゴシック" charset="-128"/>
              </a:rPr>
              <a:t>1</a:t>
            </a:r>
            <a:endParaRPr lang="en-US" altLang="en-US" dirty="0">
              <a:ea typeface="ＭＳ Ｐゴシック" charset="-128"/>
            </a:endParaRPr>
          </a:p>
        </p:txBody>
      </p:sp>
      <p:sp>
        <p:nvSpPr>
          <p:cNvPr id="28674" name="AutoShape 3"/>
          <p:cNvSpPr>
            <a:spLocks/>
          </p:cNvSpPr>
          <p:nvPr/>
        </p:nvSpPr>
        <p:spPr bwMode="auto">
          <a:xfrm>
            <a:off x="10363200" y="6400800"/>
            <a:ext cx="533400" cy="457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spcAft>
                <a:spcPct val="25000"/>
              </a:spcAft>
              <a:defRPr sz="3200">
                <a:solidFill>
                  <a:schemeClr val="tx1"/>
                </a:solidFill>
                <a:latin typeface="Times New Roman" charset="0"/>
                <a:ea typeface="ＭＳ Ｐゴシック" charset="-128"/>
              </a:defRPr>
            </a:lvl1pPr>
            <a:lvl2pPr marL="742950" indent="-285750">
              <a:spcBef>
                <a:spcPct val="20000"/>
              </a:spcBef>
              <a:buClr>
                <a:srgbClr val="CC0000"/>
              </a:buClr>
              <a:buSzPct val="90000"/>
              <a:buFont typeface="Wingdings" charset="2"/>
              <a:buChar char="§"/>
              <a:defRPr sz="2400">
                <a:solidFill>
                  <a:schemeClr val="tx1"/>
                </a:solidFill>
                <a:latin typeface="Times New Roman" charset="0"/>
                <a:ea typeface="ＭＳ Ｐゴシック" charset="-128"/>
              </a:defRPr>
            </a:lvl2pPr>
            <a:lvl3pPr marL="1143000" indent="-228600">
              <a:spcBef>
                <a:spcPct val="40000"/>
              </a:spcBef>
              <a:buChar char="•"/>
              <a:defRPr sz="2000" i="1">
                <a:solidFill>
                  <a:schemeClr val="tx1"/>
                </a:solidFill>
                <a:latin typeface="Times New Roman" charset="0"/>
                <a:ea typeface="ＭＳ Ｐゴシック" charset="-128"/>
              </a:defRPr>
            </a:lvl3pPr>
            <a:lvl4pPr marL="1600200" indent="-228600">
              <a:spcBef>
                <a:spcPct val="40000"/>
              </a:spcBef>
              <a:buChar char="–"/>
              <a:defRPr>
                <a:solidFill>
                  <a:schemeClr val="tx1"/>
                </a:solidFill>
                <a:latin typeface="Times New Roman" charset="0"/>
                <a:ea typeface="ＭＳ Ｐゴシック" charset="-128"/>
              </a:defRPr>
            </a:lvl4pPr>
            <a:lvl5pPr marL="2057400" indent="-22860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eaLnBrk="1" hangingPunct="1">
              <a:spcBef>
                <a:spcPct val="0"/>
              </a:spcBef>
              <a:spcAft>
                <a:spcPct val="0"/>
              </a:spcAft>
            </a:pPr>
            <a:fld id="{B006704C-A5C9-0843-B22E-061FB1CE87B8}" type="slidenum">
              <a:rPr lang="en-US" altLang="en-US" sz="1400">
                <a:solidFill>
                  <a:srgbClr val="000000"/>
                </a:solidFill>
                <a:latin typeface="Arial" charset="0"/>
                <a:sym typeface="Arial" charset="0"/>
              </a:rPr>
              <a:pPr eaLnBrk="1" hangingPunct="1">
                <a:spcBef>
                  <a:spcPct val="0"/>
                </a:spcBef>
                <a:spcAft>
                  <a:spcPct val="0"/>
                </a:spcAft>
              </a:pPr>
              <a:t>20</a:t>
            </a:fld>
            <a:endParaRPr lang="en-US" altLang="en-US" sz="1400" dirty="0">
              <a:solidFill>
                <a:srgbClr val="000000"/>
              </a:solidFill>
              <a:latin typeface="Helvetica" charset="0"/>
              <a:sym typeface="Helvetica" charset="0"/>
            </a:endParaRPr>
          </a:p>
        </p:txBody>
      </p:sp>
      <p:sp>
        <p:nvSpPr>
          <p:cNvPr id="28675" name="TextBox 1"/>
          <p:cNvSpPr txBox="1">
            <a:spLocks noChangeArrowheads="1"/>
          </p:cNvSpPr>
          <p:nvPr/>
        </p:nvSpPr>
        <p:spPr bwMode="auto">
          <a:xfrm>
            <a:off x="71984" y="6440030"/>
            <a:ext cx="19880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ltLang="en-US" baseline="30000" dirty="0">
                <a:latin typeface="+mn-lt"/>
              </a:rPr>
              <a:t>1</a:t>
            </a:r>
            <a:r>
              <a:rPr lang="en-US" altLang="en-US" dirty="0">
                <a:latin typeface="+mn-lt"/>
              </a:rPr>
              <a:t>Lang et al., 2006</a:t>
            </a:r>
          </a:p>
        </p:txBody>
      </p:sp>
      <p:sp>
        <p:nvSpPr>
          <p:cNvPr id="6" name="Title 2"/>
          <p:cNvSpPr txBox="1">
            <a:spLocks/>
          </p:cNvSpPr>
          <p:nvPr/>
        </p:nvSpPr>
        <p:spPr>
          <a:xfrm>
            <a:off x="1066007" y="-157394"/>
            <a:ext cx="10058400" cy="13633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altLang="en-US" sz="4400" dirty="0">
                <a:ea typeface="ＭＳ Ｐゴシック" charset="-128"/>
              </a:rPr>
              <a:t>LC4MP</a:t>
            </a:r>
            <a:endParaRPr lang="en-US" altLang="en-US" sz="4000" dirty="0">
              <a:ea typeface="ＭＳ Ｐゴシック" charset="-128"/>
            </a:endParaRPr>
          </a:p>
        </p:txBody>
      </p:sp>
    </p:spTree>
    <p:extLst>
      <p:ext uri="{BB962C8B-B14F-4D97-AF65-F5344CB8AC3E}">
        <p14:creationId xmlns:p14="http://schemas.microsoft.com/office/powerpoint/2010/main" val="273471731"/>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idx="1"/>
          </p:nvPr>
        </p:nvSpPr>
        <p:spPr>
          <a:xfrm>
            <a:off x="671209" y="1322962"/>
            <a:ext cx="10453198" cy="4696838"/>
          </a:xfrm>
        </p:spPr>
        <p:txBody>
          <a:bodyPr vert="horz" lIns="50800" tIns="50800" rIns="50800" bIns="50800" rtlCol="0" anchor="t">
            <a:normAutofit/>
          </a:bodyPr>
          <a:lstStyle/>
          <a:p>
            <a:pPr>
              <a:buFont typeface="Arial" charset="0"/>
              <a:buChar char="•"/>
            </a:pPr>
            <a:r>
              <a:rPr lang="en-US" altLang="en-US" sz="2400" dirty="0">
                <a:ea typeface="ＭＳ Ｐゴシック" charset="-128"/>
              </a:rPr>
              <a:t>Messages that elicit this co-activation in the motivational systems have been shown to receive greater resource allocation—resulting in better memory—than messages that are singly valent.</a:t>
            </a:r>
            <a:r>
              <a:rPr lang="en-US" altLang="en-US" sz="2400" baseline="30000" dirty="0">
                <a:ea typeface="ＭＳ Ｐゴシック" charset="-128"/>
              </a:rPr>
              <a:t>1, 2, 3</a:t>
            </a:r>
            <a:r>
              <a:rPr lang="en-US" altLang="en-US" sz="2400" dirty="0">
                <a:ea typeface="ＭＳ Ｐゴシック" charset="-128"/>
              </a:rPr>
              <a:t> </a:t>
            </a:r>
          </a:p>
          <a:p>
            <a:pPr>
              <a:buFont typeface="Arial" charset="0"/>
              <a:buChar char="•"/>
            </a:pPr>
            <a:endParaRPr lang="en-US" altLang="en-US" sz="2400" dirty="0">
              <a:ea typeface="ＭＳ Ｐゴシック" charset="-128"/>
            </a:endParaRPr>
          </a:p>
          <a:p>
            <a:pPr>
              <a:buFont typeface="Arial" charset="0"/>
              <a:buChar char="•"/>
            </a:pPr>
            <a:r>
              <a:rPr lang="en-US" altLang="en-US" sz="2400" dirty="0">
                <a:ea typeface="ＭＳ Ｐゴシック" charset="-128"/>
              </a:rPr>
              <a:t>Messages that elicit activation in both the appetitive and the aversive system are simultaneously likely also to elicit ambivalence in the viewer. </a:t>
            </a:r>
          </a:p>
          <a:p>
            <a:endParaRPr lang="en-US" altLang="en-US" sz="2400" dirty="0">
              <a:ea typeface="ＭＳ Ｐゴシック" charset="-128"/>
            </a:endParaRPr>
          </a:p>
        </p:txBody>
      </p:sp>
      <p:sp>
        <p:nvSpPr>
          <p:cNvPr id="30722" name="AutoShape 3"/>
          <p:cNvSpPr>
            <a:spLocks/>
          </p:cNvSpPr>
          <p:nvPr/>
        </p:nvSpPr>
        <p:spPr bwMode="auto">
          <a:xfrm>
            <a:off x="10363200" y="6400800"/>
            <a:ext cx="533400" cy="457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spcAft>
                <a:spcPct val="25000"/>
              </a:spcAft>
              <a:defRPr sz="3200">
                <a:solidFill>
                  <a:schemeClr val="tx1"/>
                </a:solidFill>
                <a:latin typeface="Times New Roman" charset="0"/>
                <a:ea typeface="ＭＳ Ｐゴシック" charset="-128"/>
              </a:defRPr>
            </a:lvl1pPr>
            <a:lvl2pPr marL="742950" indent="-285750">
              <a:spcBef>
                <a:spcPct val="20000"/>
              </a:spcBef>
              <a:buClr>
                <a:srgbClr val="CC0000"/>
              </a:buClr>
              <a:buSzPct val="90000"/>
              <a:buFont typeface="Wingdings" charset="2"/>
              <a:buChar char="§"/>
              <a:defRPr sz="2400">
                <a:solidFill>
                  <a:schemeClr val="tx1"/>
                </a:solidFill>
                <a:latin typeface="Times New Roman" charset="0"/>
                <a:ea typeface="ＭＳ Ｐゴシック" charset="-128"/>
              </a:defRPr>
            </a:lvl2pPr>
            <a:lvl3pPr marL="1143000" indent="-228600">
              <a:spcBef>
                <a:spcPct val="40000"/>
              </a:spcBef>
              <a:buChar char="•"/>
              <a:defRPr sz="2000" i="1">
                <a:solidFill>
                  <a:schemeClr val="tx1"/>
                </a:solidFill>
                <a:latin typeface="Times New Roman" charset="0"/>
                <a:ea typeface="ＭＳ Ｐゴシック" charset="-128"/>
              </a:defRPr>
            </a:lvl3pPr>
            <a:lvl4pPr marL="1600200" indent="-228600">
              <a:spcBef>
                <a:spcPct val="40000"/>
              </a:spcBef>
              <a:buChar char="–"/>
              <a:defRPr>
                <a:solidFill>
                  <a:schemeClr val="tx1"/>
                </a:solidFill>
                <a:latin typeface="Times New Roman" charset="0"/>
                <a:ea typeface="ＭＳ Ｐゴシック" charset="-128"/>
              </a:defRPr>
            </a:lvl4pPr>
            <a:lvl5pPr marL="2057400" indent="-22860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eaLnBrk="1" hangingPunct="1">
              <a:spcBef>
                <a:spcPct val="0"/>
              </a:spcBef>
              <a:spcAft>
                <a:spcPct val="0"/>
              </a:spcAft>
            </a:pPr>
            <a:fld id="{35E4B34F-8E16-2A4B-9AA3-D4E6DE56233D}" type="slidenum">
              <a:rPr lang="en-US" altLang="en-US" sz="1400">
                <a:solidFill>
                  <a:srgbClr val="000000"/>
                </a:solidFill>
                <a:latin typeface="Arial" charset="0"/>
                <a:sym typeface="Arial" charset="0"/>
              </a:rPr>
              <a:pPr eaLnBrk="1" hangingPunct="1">
                <a:spcBef>
                  <a:spcPct val="0"/>
                </a:spcBef>
                <a:spcAft>
                  <a:spcPct val="0"/>
                </a:spcAft>
              </a:pPr>
              <a:t>21</a:t>
            </a:fld>
            <a:endParaRPr lang="en-US" altLang="en-US" sz="1400" dirty="0">
              <a:solidFill>
                <a:srgbClr val="000000"/>
              </a:solidFill>
              <a:latin typeface="Helvetica" charset="0"/>
              <a:sym typeface="Helvetica" charset="0"/>
            </a:endParaRPr>
          </a:p>
        </p:txBody>
      </p:sp>
      <p:sp>
        <p:nvSpPr>
          <p:cNvPr id="30723" name="TextBox 1"/>
          <p:cNvSpPr txBox="1">
            <a:spLocks noChangeArrowheads="1"/>
          </p:cNvSpPr>
          <p:nvPr/>
        </p:nvSpPr>
        <p:spPr bwMode="auto">
          <a:xfrm>
            <a:off x="133350" y="6400800"/>
            <a:ext cx="67265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ltLang="en-US" baseline="30000" dirty="0">
                <a:latin typeface="+mn-lt"/>
              </a:rPr>
              <a:t>1</a:t>
            </a:r>
            <a:r>
              <a:rPr lang="en-US" altLang="en-US" dirty="0">
                <a:latin typeface="+mn-lt"/>
              </a:rPr>
              <a:t>Keene &amp; Lang, 2012a; </a:t>
            </a:r>
            <a:r>
              <a:rPr lang="en-US" altLang="en-US" baseline="30000" dirty="0">
                <a:latin typeface="+mn-lt"/>
              </a:rPr>
              <a:t>2</a:t>
            </a:r>
            <a:r>
              <a:rPr lang="en-US" altLang="en-US" dirty="0">
                <a:latin typeface="+mn-lt"/>
              </a:rPr>
              <a:t>Keene &amp; Lang, 2012b; </a:t>
            </a:r>
            <a:r>
              <a:rPr lang="en-US" altLang="en-US" baseline="30000" dirty="0">
                <a:latin typeface="+mn-lt"/>
              </a:rPr>
              <a:t>3</a:t>
            </a:r>
            <a:r>
              <a:rPr lang="en-US" altLang="en-US" dirty="0">
                <a:latin typeface="+mn-lt"/>
              </a:rPr>
              <a:t>Lang et al, 2013 </a:t>
            </a:r>
          </a:p>
        </p:txBody>
      </p:sp>
      <p:sp>
        <p:nvSpPr>
          <p:cNvPr id="6" name="Title 2"/>
          <p:cNvSpPr txBox="1">
            <a:spLocks/>
          </p:cNvSpPr>
          <p:nvPr/>
        </p:nvSpPr>
        <p:spPr>
          <a:xfrm>
            <a:off x="1066007" y="-157394"/>
            <a:ext cx="10058400" cy="14803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altLang="en-US" sz="4400" dirty="0">
                <a:ea typeface="ＭＳ Ｐゴシック" charset="-128"/>
              </a:rPr>
              <a:t>LC4MP</a:t>
            </a:r>
          </a:p>
        </p:txBody>
      </p:sp>
    </p:spTree>
    <p:extLst>
      <p:ext uri="{BB962C8B-B14F-4D97-AF65-F5344CB8AC3E}">
        <p14:creationId xmlns:p14="http://schemas.microsoft.com/office/powerpoint/2010/main" val="1321610717"/>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1679574" y="-134938"/>
            <a:ext cx="9234859" cy="1143001"/>
          </a:xfrm>
        </p:spPr>
        <p:txBody>
          <a:bodyPr>
            <a:normAutofit fontScale="90000"/>
          </a:bodyPr>
          <a:lstStyle/>
          <a:p>
            <a:pPr algn="ctr" eaLnBrk="1" hangingPunct="1"/>
            <a:r>
              <a:rPr lang="en-US" altLang="en-US" sz="4000" b="1" dirty="0">
                <a:latin typeface="+mn-lt"/>
                <a:ea typeface="ＭＳ Ｐゴシック" charset="-128"/>
              </a:rPr>
              <a:t>Physiological Stress Responses</a:t>
            </a:r>
          </a:p>
        </p:txBody>
      </p:sp>
      <p:sp>
        <p:nvSpPr>
          <p:cNvPr id="9" name="TextBox 8"/>
          <p:cNvSpPr txBox="1">
            <a:spLocks noChangeArrowheads="1"/>
          </p:cNvSpPr>
          <p:nvPr/>
        </p:nvSpPr>
        <p:spPr bwMode="auto">
          <a:xfrm>
            <a:off x="4321175" y="5236234"/>
            <a:ext cx="403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5000"/>
              </a:spcAft>
              <a:defRPr sz="3200">
                <a:solidFill>
                  <a:schemeClr val="tx1"/>
                </a:solidFill>
                <a:latin typeface="Times New Roman" charset="0"/>
                <a:ea typeface="ＭＳ Ｐゴシック" charset="-128"/>
              </a:defRPr>
            </a:lvl1pPr>
            <a:lvl2pPr marL="742950" indent="-285750">
              <a:spcBef>
                <a:spcPct val="20000"/>
              </a:spcBef>
              <a:buClr>
                <a:srgbClr val="CC0000"/>
              </a:buClr>
              <a:buSzPct val="90000"/>
              <a:buFont typeface="Wingdings" charset="2"/>
              <a:buChar char="§"/>
              <a:defRPr sz="2400">
                <a:solidFill>
                  <a:schemeClr val="tx1"/>
                </a:solidFill>
                <a:latin typeface="Times New Roman" charset="0"/>
                <a:ea typeface="ＭＳ Ｐゴシック" charset="-128"/>
              </a:defRPr>
            </a:lvl2pPr>
            <a:lvl3pPr marL="1143000" indent="-228600">
              <a:spcBef>
                <a:spcPct val="40000"/>
              </a:spcBef>
              <a:buChar char="•"/>
              <a:defRPr sz="2000" i="1">
                <a:solidFill>
                  <a:schemeClr val="tx1"/>
                </a:solidFill>
                <a:latin typeface="Times New Roman" charset="0"/>
                <a:ea typeface="ＭＳ Ｐゴシック" charset="-128"/>
              </a:defRPr>
            </a:lvl3pPr>
            <a:lvl4pPr marL="1600200" indent="-228600">
              <a:spcBef>
                <a:spcPct val="40000"/>
              </a:spcBef>
              <a:buChar char="–"/>
              <a:defRPr>
                <a:solidFill>
                  <a:schemeClr val="tx1"/>
                </a:solidFill>
                <a:latin typeface="Times New Roman" charset="0"/>
                <a:ea typeface="ＭＳ Ｐゴシック" charset="-128"/>
              </a:defRPr>
            </a:lvl4pPr>
            <a:lvl5pPr marL="2057400" indent="-22860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algn="ctr" eaLnBrk="1" hangingPunct="1">
              <a:spcBef>
                <a:spcPct val="0"/>
              </a:spcBef>
              <a:spcAft>
                <a:spcPct val="0"/>
              </a:spcAft>
            </a:pPr>
            <a:r>
              <a:rPr lang="en-US" altLang="en-US" sz="2800" dirty="0">
                <a:latin typeface="+mn-lt"/>
              </a:rPr>
              <a:t>Responds in minutes</a:t>
            </a:r>
          </a:p>
        </p:txBody>
      </p:sp>
      <p:sp>
        <p:nvSpPr>
          <p:cNvPr id="11273" name="TextBox 13"/>
          <p:cNvSpPr txBox="1">
            <a:spLocks noChangeArrowheads="1"/>
          </p:cNvSpPr>
          <p:nvPr/>
        </p:nvSpPr>
        <p:spPr bwMode="auto">
          <a:xfrm>
            <a:off x="4113212" y="5787774"/>
            <a:ext cx="3810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5000"/>
              </a:spcAft>
              <a:defRPr sz="3200">
                <a:solidFill>
                  <a:schemeClr val="tx1"/>
                </a:solidFill>
                <a:latin typeface="Times New Roman" charset="0"/>
                <a:ea typeface="ＭＳ Ｐゴシック" charset="-128"/>
              </a:defRPr>
            </a:lvl1pPr>
            <a:lvl2pPr marL="742950" indent="-285750">
              <a:spcBef>
                <a:spcPct val="20000"/>
              </a:spcBef>
              <a:buClr>
                <a:srgbClr val="CC0000"/>
              </a:buClr>
              <a:buSzPct val="90000"/>
              <a:buFont typeface="Wingdings" charset="2"/>
              <a:buChar char="§"/>
              <a:defRPr sz="2400">
                <a:solidFill>
                  <a:schemeClr val="tx1"/>
                </a:solidFill>
                <a:latin typeface="Times New Roman" charset="0"/>
                <a:ea typeface="ＭＳ Ｐゴシック" charset="-128"/>
              </a:defRPr>
            </a:lvl2pPr>
            <a:lvl3pPr marL="1143000" indent="-228600">
              <a:spcBef>
                <a:spcPct val="40000"/>
              </a:spcBef>
              <a:buChar char="•"/>
              <a:defRPr sz="2000" i="1">
                <a:solidFill>
                  <a:schemeClr val="tx1"/>
                </a:solidFill>
                <a:latin typeface="Times New Roman" charset="0"/>
                <a:ea typeface="ＭＳ Ｐゴシック" charset="-128"/>
              </a:defRPr>
            </a:lvl3pPr>
            <a:lvl4pPr marL="1600200" indent="-228600">
              <a:spcBef>
                <a:spcPct val="40000"/>
              </a:spcBef>
              <a:buChar char="–"/>
              <a:defRPr>
                <a:solidFill>
                  <a:schemeClr val="tx1"/>
                </a:solidFill>
                <a:latin typeface="Times New Roman" charset="0"/>
                <a:ea typeface="ＭＳ Ｐゴシック" charset="-128"/>
              </a:defRPr>
            </a:lvl4pPr>
            <a:lvl5pPr marL="2057400" indent="-22860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algn="ctr" eaLnBrk="1" hangingPunct="1">
              <a:spcBef>
                <a:spcPct val="0"/>
              </a:spcBef>
              <a:spcAft>
                <a:spcPct val="0"/>
              </a:spcAft>
            </a:pPr>
            <a:r>
              <a:rPr lang="en-US" altLang="en-US" sz="2400" dirty="0">
                <a:latin typeface="+mn-lt"/>
              </a:rPr>
              <a:t>Glucocorticoids –    </a:t>
            </a:r>
            <a:r>
              <a:rPr lang="en-US" altLang="en-US" sz="2400" dirty="0" smtClean="0">
                <a:latin typeface="+mn-lt"/>
              </a:rPr>
              <a:t>Cortisol</a:t>
            </a:r>
            <a:endParaRPr lang="en-US" altLang="en-US" sz="2400" dirty="0">
              <a:latin typeface="+mn-lt"/>
            </a:endParaRPr>
          </a:p>
        </p:txBody>
      </p:sp>
      <p:grpSp>
        <p:nvGrpSpPr>
          <p:cNvPr id="6" name="Group 15"/>
          <p:cNvGrpSpPr>
            <a:grpSpLocks/>
          </p:cNvGrpSpPr>
          <p:nvPr/>
        </p:nvGrpSpPr>
        <p:grpSpPr bwMode="auto">
          <a:xfrm>
            <a:off x="3679031" y="817428"/>
            <a:ext cx="4678363" cy="4308475"/>
            <a:chOff x="4290084" y="839821"/>
            <a:chExt cx="4677870" cy="4419617"/>
          </a:xfrm>
        </p:grpSpPr>
        <p:pic>
          <p:nvPicPr>
            <p:cNvPr id="31750" name="Picture 2" descr="23-03hpapathcortisol_l"/>
            <p:cNvPicPr>
              <a:picLocks noChangeAspect="1" noChangeArrowheads="1"/>
            </p:cNvPicPr>
            <p:nvPr/>
          </p:nvPicPr>
          <p:blipFill>
            <a:blip r:embed="rId3">
              <a:extLst>
                <a:ext uri="{28A0092B-C50C-407E-A947-70E740481C1C}">
                  <a14:useLocalDpi xmlns:a14="http://schemas.microsoft.com/office/drawing/2010/main" val="0"/>
                </a:ext>
              </a:extLst>
            </a:blip>
            <a:srcRect l="17287" r="2269" b="30936"/>
            <a:stretch>
              <a:fillRect/>
            </a:stretch>
          </p:blipFill>
          <p:spPr bwMode="auto">
            <a:xfrm>
              <a:off x="4290084" y="839821"/>
              <a:ext cx="4677870" cy="4419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6826642" y="1862488"/>
              <a:ext cx="249212" cy="2633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Tree>
    <p:extLst>
      <p:ext uri="{BB962C8B-B14F-4D97-AF65-F5344CB8AC3E}">
        <p14:creationId xmlns:p14="http://schemas.microsoft.com/office/powerpoint/2010/main" val="8879596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127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3"/>
          <p:cNvSpPr txBox="1">
            <a:spLocks noChangeArrowheads="1"/>
          </p:cNvSpPr>
          <p:nvPr/>
        </p:nvSpPr>
        <p:spPr bwMode="auto">
          <a:xfrm>
            <a:off x="5022850" y="257175"/>
            <a:ext cx="1905000" cy="461963"/>
          </a:xfrm>
          <a:prstGeom prst="rect">
            <a:avLst/>
          </a:prstGeom>
          <a:noFill/>
          <a:ln w="25400">
            <a:solidFill>
              <a:schemeClr val="tx1"/>
            </a:solidFill>
            <a:miter lim="800000"/>
            <a:headEnd/>
            <a:tailEnd/>
          </a:ln>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altLang="en-US" sz="2400" dirty="0">
                <a:latin typeface="+mn-lt"/>
              </a:rPr>
              <a:t>Stress</a:t>
            </a:r>
          </a:p>
        </p:txBody>
      </p:sp>
      <p:cxnSp>
        <p:nvCxnSpPr>
          <p:cNvPr id="8" name="Straight Arrow Connector 7"/>
          <p:cNvCxnSpPr/>
          <p:nvPr/>
        </p:nvCxnSpPr>
        <p:spPr>
          <a:xfrm>
            <a:off x="5975350" y="744538"/>
            <a:ext cx="6350" cy="49133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796" name="TextBox 11"/>
          <p:cNvSpPr txBox="1">
            <a:spLocks noChangeArrowheads="1"/>
          </p:cNvSpPr>
          <p:nvPr/>
        </p:nvSpPr>
        <p:spPr bwMode="auto">
          <a:xfrm>
            <a:off x="5022850" y="1293486"/>
            <a:ext cx="1905000" cy="12017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altLang="en-US" sz="2400" dirty="0">
                <a:latin typeface="+mn-lt"/>
              </a:rPr>
              <a:t>Activation of the HPA axis</a:t>
            </a:r>
          </a:p>
        </p:txBody>
      </p:sp>
      <p:sp>
        <p:nvSpPr>
          <p:cNvPr id="33797" name="TextBox 19"/>
          <p:cNvSpPr txBox="1">
            <a:spLocks noChangeArrowheads="1"/>
          </p:cNvSpPr>
          <p:nvPr/>
        </p:nvSpPr>
        <p:spPr bwMode="auto">
          <a:xfrm>
            <a:off x="5022850" y="2969065"/>
            <a:ext cx="1905000" cy="46196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altLang="en-US" sz="2400" dirty="0">
                <a:latin typeface="+mn-lt"/>
              </a:rPr>
              <a:t>↑ Cortisol</a:t>
            </a:r>
          </a:p>
        </p:txBody>
      </p:sp>
      <p:cxnSp>
        <p:nvCxnSpPr>
          <p:cNvPr id="23" name="Straight Arrow Connector 22"/>
          <p:cNvCxnSpPr/>
          <p:nvPr/>
        </p:nvCxnSpPr>
        <p:spPr>
          <a:xfrm>
            <a:off x="5975350" y="2495223"/>
            <a:ext cx="6350" cy="44253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3797" idx="2"/>
          </p:cNvCxnSpPr>
          <p:nvPr/>
        </p:nvCxnSpPr>
        <p:spPr>
          <a:xfrm flipH="1">
            <a:off x="4865690" y="3431028"/>
            <a:ext cx="1109660" cy="1473199"/>
          </a:xfrm>
          <a:prstGeom prst="straightConnector1">
            <a:avLst/>
          </a:prstGeom>
          <a:ln w="2222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33800" name="TextBox 38"/>
          <p:cNvSpPr txBox="1">
            <a:spLocks noChangeArrowheads="1"/>
          </p:cNvSpPr>
          <p:nvPr/>
        </p:nvSpPr>
        <p:spPr bwMode="auto">
          <a:xfrm>
            <a:off x="1638741" y="4905021"/>
            <a:ext cx="2429289" cy="83026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altLang="en-US" sz="2400" dirty="0">
                <a:latin typeface="+mn-lt"/>
              </a:rPr>
              <a:t>Cardiovascular system</a:t>
            </a:r>
          </a:p>
        </p:txBody>
      </p:sp>
      <p:sp>
        <p:nvSpPr>
          <p:cNvPr id="33801" name="TextBox 39"/>
          <p:cNvSpPr txBox="1">
            <a:spLocks noChangeArrowheads="1"/>
          </p:cNvSpPr>
          <p:nvPr/>
        </p:nvSpPr>
        <p:spPr bwMode="auto">
          <a:xfrm>
            <a:off x="4201320" y="4903434"/>
            <a:ext cx="1457325" cy="8318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altLang="en-US" sz="2400" dirty="0">
                <a:latin typeface="+mn-lt"/>
              </a:rPr>
              <a:t>Immune system</a:t>
            </a:r>
          </a:p>
        </p:txBody>
      </p:sp>
      <p:sp>
        <p:nvSpPr>
          <p:cNvPr id="33802" name="TextBox 40"/>
          <p:cNvSpPr txBox="1">
            <a:spLocks noChangeArrowheads="1"/>
          </p:cNvSpPr>
          <p:nvPr/>
        </p:nvSpPr>
        <p:spPr bwMode="auto">
          <a:xfrm>
            <a:off x="5749926" y="4905021"/>
            <a:ext cx="1722437" cy="83026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altLang="en-US" sz="2400" dirty="0">
                <a:latin typeface="+mn-lt"/>
              </a:rPr>
              <a:t>Metabolic regulation</a:t>
            </a:r>
          </a:p>
        </p:txBody>
      </p:sp>
      <p:sp>
        <p:nvSpPr>
          <p:cNvPr id="33803" name="TextBox 41"/>
          <p:cNvSpPr txBox="1">
            <a:spLocks noChangeArrowheads="1"/>
          </p:cNvSpPr>
          <p:nvPr/>
        </p:nvSpPr>
        <p:spPr bwMode="auto">
          <a:xfrm>
            <a:off x="7697787" y="4903432"/>
            <a:ext cx="2562225" cy="12017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altLang="en-US" sz="2400" dirty="0">
                <a:latin typeface="+mn-lt"/>
              </a:rPr>
              <a:t>Brain - cognitive processing and behavior</a:t>
            </a:r>
          </a:p>
        </p:txBody>
      </p:sp>
      <p:cxnSp>
        <p:nvCxnSpPr>
          <p:cNvPr id="47" name="Straight Arrow Connector 46"/>
          <p:cNvCxnSpPr>
            <a:cxnSpLocks/>
            <a:stCxn id="33797" idx="2"/>
            <a:endCxn id="33800" idx="0"/>
          </p:cNvCxnSpPr>
          <p:nvPr/>
        </p:nvCxnSpPr>
        <p:spPr>
          <a:xfrm flipH="1">
            <a:off x="2853386" y="3431028"/>
            <a:ext cx="3121964" cy="1473993"/>
          </a:xfrm>
          <a:prstGeom prst="straightConnector1">
            <a:avLst/>
          </a:prstGeom>
          <a:ln w="2222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3797" idx="2"/>
          </p:cNvCxnSpPr>
          <p:nvPr/>
        </p:nvCxnSpPr>
        <p:spPr>
          <a:xfrm>
            <a:off x="5975350" y="3431028"/>
            <a:ext cx="323850" cy="1474787"/>
          </a:xfrm>
          <a:prstGeom prst="straightConnector1">
            <a:avLst/>
          </a:prstGeom>
          <a:ln w="2222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3797" idx="2"/>
          </p:cNvCxnSpPr>
          <p:nvPr/>
        </p:nvCxnSpPr>
        <p:spPr>
          <a:xfrm>
            <a:off x="5975350" y="3431028"/>
            <a:ext cx="1906588" cy="1473199"/>
          </a:xfrm>
          <a:prstGeom prst="straightConnector1">
            <a:avLst/>
          </a:prstGeom>
          <a:ln w="2222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7472363" y="4762145"/>
            <a:ext cx="3200400" cy="1484313"/>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extLst>
      <p:ext uri="{BB962C8B-B14F-4D97-AF65-F5344CB8AC3E}">
        <p14:creationId xmlns:p14="http://schemas.microsoft.com/office/powerpoint/2010/main" val="13640684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AutoShape 3"/>
          <p:cNvSpPr>
            <a:spLocks/>
          </p:cNvSpPr>
          <p:nvPr/>
        </p:nvSpPr>
        <p:spPr bwMode="auto">
          <a:xfrm>
            <a:off x="10363200" y="6400800"/>
            <a:ext cx="533400" cy="457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spcAft>
                <a:spcPct val="25000"/>
              </a:spcAft>
              <a:defRPr sz="3200">
                <a:solidFill>
                  <a:schemeClr val="tx1"/>
                </a:solidFill>
                <a:latin typeface="Times New Roman" charset="0"/>
                <a:ea typeface="ＭＳ Ｐゴシック" charset="-128"/>
              </a:defRPr>
            </a:lvl1pPr>
            <a:lvl2pPr marL="742950" indent="-285750">
              <a:spcBef>
                <a:spcPct val="20000"/>
              </a:spcBef>
              <a:buClr>
                <a:srgbClr val="CC0000"/>
              </a:buClr>
              <a:buSzPct val="90000"/>
              <a:buFont typeface="Wingdings" charset="2"/>
              <a:buChar char="§"/>
              <a:defRPr sz="2400">
                <a:solidFill>
                  <a:schemeClr val="tx1"/>
                </a:solidFill>
                <a:latin typeface="Times New Roman" charset="0"/>
                <a:ea typeface="ＭＳ Ｐゴシック" charset="-128"/>
              </a:defRPr>
            </a:lvl2pPr>
            <a:lvl3pPr marL="1143000" indent="-228600">
              <a:spcBef>
                <a:spcPct val="40000"/>
              </a:spcBef>
              <a:buChar char="•"/>
              <a:defRPr sz="2000" i="1">
                <a:solidFill>
                  <a:schemeClr val="tx1"/>
                </a:solidFill>
                <a:latin typeface="Times New Roman" charset="0"/>
                <a:ea typeface="ＭＳ Ｐゴシック" charset="-128"/>
              </a:defRPr>
            </a:lvl3pPr>
            <a:lvl4pPr marL="1600200" indent="-228600">
              <a:spcBef>
                <a:spcPct val="40000"/>
              </a:spcBef>
              <a:buChar char="–"/>
              <a:defRPr>
                <a:solidFill>
                  <a:schemeClr val="tx1"/>
                </a:solidFill>
                <a:latin typeface="Times New Roman" charset="0"/>
                <a:ea typeface="ＭＳ Ｐゴシック" charset="-128"/>
              </a:defRPr>
            </a:lvl4pPr>
            <a:lvl5pPr marL="2057400" indent="-22860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eaLnBrk="1" hangingPunct="1">
              <a:spcBef>
                <a:spcPct val="0"/>
              </a:spcBef>
              <a:spcAft>
                <a:spcPct val="0"/>
              </a:spcAft>
            </a:pPr>
            <a:fld id="{A3B333AD-5FF9-D749-B9A7-55265B078C72}" type="slidenum">
              <a:rPr lang="en-US" altLang="en-US" sz="1400">
                <a:solidFill>
                  <a:srgbClr val="000000"/>
                </a:solidFill>
                <a:latin typeface="Arial" charset="0"/>
                <a:sym typeface="Arial" charset="0"/>
              </a:rPr>
              <a:pPr eaLnBrk="1" hangingPunct="1">
                <a:spcBef>
                  <a:spcPct val="0"/>
                </a:spcBef>
                <a:spcAft>
                  <a:spcPct val="0"/>
                </a:spcAft>
              </a:pPr>
              <a:t>24</a:t>
            </a:fld>
            <a:endParaRPr lang="en-US" altLang="en-US" sz="1400" dirty="0">
              <a:solidFill>
                <a:srgbClr val="000000"/>
              </a:solidFill>
              <a:latin typeface="Helvetica" charset="0"/>
              <a:sym typeface="Helvetica" charset="0"/>
            </a:endParaRPr>
          </a:p>
        </p:txBody>
      </p:sp>
      <p:sp>
        <p:nvSpPr>
          <p:cNvPr id="34818" name="Rectangle 1"/>
          <p:cNvSpPr>
            <a:spLocks noChangeArrowheads="1"/>
          </p:cNvSpPr>
          <p:nvPr/>
        </p:nvSpPr>
        <p:spPr bwMode="auto">
          <a:xfrm>
            <a:off x="3886200" y="2209800"/>
            <a:ext cx="1676400" cy="685800"/>
          </a:xfrm>
          <a:prstGeom prst="rect">
            <a:avLst/>
          </a:prstGeom>
          <a:solidFill>
            <a:srgbClr val="FFFFFF"/>
          </a:solidFill>
          <a:ln w="25400">
            <a:solidFill>
              <a:schemeClr val="tx1"/>
            </a:solidFill>
            <a:round/>
            <a:headEnd/>
            <a:tailEnd/>
          </a:ln>
        </p:spPr>
        <p:txBody>
          <a:bodyPr lIns="50800" tIns="50800" rIns="50800" bIns="50800"/>
          <a:lstStyle>
            <a:lvl1pPr marL="1588" defTabSz="457200">
              <a:defRPr>
                <a:solidFill>
                  <a:schemeClr val="tx1"/>
                </a:solidFill>
                <a:latin typeface="Arial" charset="0"/>
                <a:ea typeface="ＭＳ Ｐゴシック" charset="-128"/>
              </a:defRPr>
            </a:lvl1pPr>
            <a:lvl2pPr marL="742950" indent="-285750" defTabSz="457200">
              <a:defRPr>
                <a:solidFill>
                  <a:schemeClr val="tx1"/>
                </a:solidFill>
                <a:latin typeface="Arial" charset="0"/>
                <a:ea typeface="ＭＳ Ｐゴシック" charset="-128"/>
              </a:defRPr>
            </a:lvl2pPr>
            <a:lvl3pPr marL="1143000" indent="-228600" defTabSz="457200">
              <a:defRPr>
                <a:solidFill>
                  <a:schemeClr val="tx1"/>
                </a:solidFill>
                <a:latin typeface="Arial" charset="0"/>
                <a:ea typeface="ＭＳ Ｐゴシック" charset="-128"/>
              </a:defRPr>
            </a:lvl3pPr>
            <a:lvl4pPr marL="1600200" indent="-228600" defTabSz="457200">
              <a:defRPr>
                <a:solidFill>
                  <a:schemeClr val="tx1"/>
                </a:solidFill>
                <a:latin typeface="Arial" charset="0"/>
                <a:ea typeface="ＭＳ Ｐゴシック" charset="-128"/>
              </a:defRPr>
            </a:lvl4pPr>
            <a:lvl5pPr marL="2057400" indent="-228600" defTabSz="4572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a:r>
              <a:rPr lang="en-US" altLang="en-US" sz="2000" dirty="0" smtClean="0">
                <a:solidFill>
                  <a:srgbClr val="000000"/>
                </a:solidFill>
                <a:latin typeface="Times New Roman" charset="0"/>
                <a:ea typeface="Times New Roman" charset="0"/>
                <a:cs typeface="Times New Roman" charset="0"/>
                <a:sym typeface="Helvetica" charset="0"/>
              </a:rPr>
              <a:t>Evaluative Tension</a:t>
            </a:r>
            <a:endParaRPr lang="en-US" altLang="en-US" sz="2000" dirty="0">
              <a:solidFill>
                <a:srgbClr val="000000"/>
              </a:solidFill>
              <a:latin typeface="Times New Roman" charset="0"/>
              <a:ea typeface="Times New Roman" charset="0"/>
              <a:cs typeface="Times New Roman" charset="0"/>
              <a:sym typeface="Helvetica" charset="0"/>
            </a:endParaRPr>
          </a:p>
        </p:txBody>
      </p:sp>
      <p:sp>
        <p:nvSpPr>
          <p:cNvPr id="34819" name="Rectangle 5"/>
          <p:cNvSpPr>
            <a:spLocks noChangeArrowheads="1"/>
          </p:cNvSpPr>
          <p:nvPr/>
        </p:nvSpPr>
        <p:spPr bwMode="auto">
          <a:xfrm>
            <a:off x="1258957" y="3200400"/>
            <a:ext cx="2322443" cy="990600"/>
          </a:xfrm>
          <a:prstGeom prst="rect">
            <a:avLst/>
          </a:prstGeom>
          <a:solidFill>
            <a:srgbClr val="FFFFFF"/>
          </a:solidFill>
          <a:ln w="25400">
            <a:solidFill>
              <a:schemeClr val="tx1"/>
            </a:solidFill>
            <a:round/>
            <a:headEnd/>
            <a:tailEnd/>
          </a:ln>
        </p:spPr>
        <p:txBody>
          <a:bodyPr lIns="50800" tIns="50800" rIns="50800" bIns="50800"/>
          <a:lstStyle>
            <a:lvl1pPr marL="1588" defTabSz="457200">
              <a:defRPr>
                <a:solidFill>
                  <a:schemeClr val="tx1"/>
                </a:solidFill>
                <a:latin typeface="Arial" charset="0"/>
                <a:ea typeface="ＭＳ Ｐゴシック" charset="-128"/>
              </a:defRPr>
            </a:lvl1pPr>
            <a:lvl2pPr marL="742950" indent="-285750" defTabSz="457200">
              <a:defRPr>
                <a:solidFill>
                  <a:schemeClr val="tx1"/>
                </a:solidFill>
                <a:latin typeface="Arial" charset="0"/>
                <a:ea typeface="ＭＳ Ｐゴシック" charset="-128"/>
              </a:defRPr>
            </a:lvl2pPr>
            <a:lvl3pPr marL="1143000" indent="-228600" defTabSz="457200">
              <a:defRPr>
                <a:solidFill>
                  <a:schemeClr val="tx1"/>
                </a:solidFill>
                <a:latin typeface="Arial" charset="0"/>
                <a:ea typeface="ＭＳ Ｐゴシック" charset="-128"/>
              </a:defRPr>
            </a:lvl3pPr>
            <a:lvl4pPr marL="1600200" indent="-228600" defTabSz="457200">
              <a:defRPr>
                <a:solidFill>
                  <a:schemeClr val="tx1"/>
                </a:solidFill>
                <a:latin typeface="Arial" charset="0"/>
                <a:ea typeface="ＭＳ Ｐゴシック" charset="-128"/>
              </a:defRPr>
            </a:lvl4pPr>
            <a:lvl5pPr marL="2057400" indent="-228600" defTabSz="4572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a:r>
              <a:rPr lang="en-US" altLang="en-US" sz="2000" dirty="0">
                <a:latin typeface="Times New Roman" charset="0"/>
                <a:ea typeface="Times New Roman" charset="0"/>
                <a:cs typeface="Times New Roman" charset="0"/>
              </a:rPr>
              <a:t>Co-Presentation of Pleasant and Unpleasant Info</a:t>
            </a:r>
            <a:endParaRPr lang="en-US" altLang="en-US" sz="2000" dirty="0">
              <a:solidFill>
                <a:srgbClr val="000000"/>
              </a:solidFill>
              <a:latin typeface="Times New Roman" charset="0"/>
              <a:ea typeface="Times New Roman" charset="0"/>
              <a:cs typeface="Times New Roman" charset="0"/>
              <a:sym typeface="Helvetica" charset="0"/>
            </a:endParaRPr>
          </a:p>
        </p:txBody>
      </p:sp>
      <p:sp>
        <p:nvSpPr>
          <p:cNvPr id="34820" name="Rectangle 6"/>
          <p:cNvSpPr>
            <a:spLocks noChangeArrowheads="1"/>
          </p:cNvSpPr>
          <p:nvPr/>
        </p:nvSpPr>
        <p:spPr bwMode="auto">
          <a:xfrm>
            <a:off x="3886200" y="4495800"/>
            <a:ext cx="1676400" cy="685800"/>
          </a:xfrm>
          <a:prstGeom prst="rect">
            <a:avLst/>
          </a:prstGeom>
          <a:solidFill>
            <a:srgbClr val="FFFFFF"/>
          </a:solidFill>
          <a:ln w="25400">
            <a:solidFill>
              <a:schemeClr val="tx1"/>
            </a:solidFill>
            <a:round/>
            <a:headEnd/>
            <a:tailEnd/>
          </a:ln>
        </p:spPr>
        <p:txBody>
          <a:bodyPr lIns="50800" tIns="50800" rIns="50800" bIns="50800"/>
          <a:lstStyle>
            <a:lvl1pPr marL="1588" defTabSz="457200">
              <a:defRPr>
                <a:solidFill>
                  <a:schemeClr val="tx1"/>
                </a:solidFill>
                <a:latin typeface="Arial" charset="0"/>
                <a:ea typeface="ＭＳ Ｐゴシック" charset="-128"/>
              </a:defRPr>
            </a:lvl1pPr>
            <a:lvl2pPr marL="742950" indent="-285750" defTabSz="457200">
              <a:defRPr>
                <a:solidFill>
                  <a:schemeClr val="tx1"/>
                </a:solidFill>
                <a:latin typeface="Arial" charset="0"/>
                <a:ea typeface="ＭＳ Ｐゴシック" charset="-128"/>
              </a:defRPr>
            </a:lvl2pPr>
            <a:lvl3pPr marL="1143000" indent="-228600" defTabSz="457200">
              <a:defRPr>
                <a:solidFill>
                  <a:schemeClr val="tx1"/>
                </a:solidFill>
                <a:latin typeface="Arial" charset="0"/>
                <a:ea typeface="ＭＳ Ｐゴシック" charset="-128"/>
              </a:defRPr>
            </a:lvl3pPr>
            <a:lvl4pPr marL="1600200" indent="-228600" defTabSz="457200">
              <a:defRPr>
                <a:solidFill>
                  <a:schemeClr val="tx1"/>
                </a:solidFill>
                <a:latin typeface="Arial" charset="0"/>
                <a:ea typeface="ＭＳ Ｐゴシック" charset="-128"/>
              </a:defRPr>
            </a:lvl4pPr>
            <a:lvl5pPr marL="2057400" indent="-228600" defTabSz="4572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a:r>
              <a:rPr lang="en-US" altLang="en-US" sz="2000" dirty="0">
                <a:solidFill>
                  <a:srgbClr val="000000"/>
                </a:solidFill>
                <a:latin typeface="Times New Roman" charset="0"/>
                <a:ea typeface="Times New Roman" charset="0"/>
                <a:cs typeface="Times New Roman" charset="0"/>
                <a:sym typeface="Helvetica" charset="0"/>
              </a:rPr>
              <a:t>Endocrine Arousal</a:t>
            </a:r>
          </a:p>
        </p:txBody>
      </p:sp>
      <p:sp>
        <p:nvSpPr>
          <p:cNvPr id="34821" name="Rectangle 7"/>
          <p:cNvSpPr>
            <a:spLocks noChangeArrowheads="1"/>
          </p:cNvSpPr>
          <p:nvPr/>
        </p:nvSpPr>
        <p:spPr bwMode="auto">
          <a:xfrm>
            <a:off x="5867400" y="3200400"/>
            <a:ext cx="1752600" cy="990600"/>
          </a:xfrm>
          <a:prstGeom prst="rect">
            <a:avLst/>
          </a:prstGeom>
          <a:solidFill>
            <a:srgbClr val="FFFFFF"/>
          </a:solidFill>
          <a:ln w="25400">
            <a:solidFill>
              <a:schemeClr val="tx1"/>
            </a:solidFill>
            <a:round/>
            <a:headEnd/>
            <a:tailEnd/>
          </a:ln>
        </p:spPr>
        <p:txBody>
          <a:bodyPr lIns="50800" tIns="50800" rIns="50800" bIns="50800"/>
          <a:lstStyle>
            <a:lvl1pPr marL="1588" defTabSz="457200">
              <a:defRPr>
                <a:solidFill>
                  <a:schemeClr val="tx1"/>
                </a:solidFill>
                <a:latin typeface="Arial" charset="0"/>
                <a:ea typeface="ＭＳ Ｐゴシック" charset="-128"/>
              </a:defRPr>
            </a:lvl1pPr>
            <a:lvl2pPr marL="742950" indent="-285750" defTabSz="457200">
              <a:defRPr>
                <a:solidFill>
                  <a:schemeClr val="tx1"/>
                </a:solidFill>
                <a:latin typeface="Arial" charset="0"/>
                <a:ea typeface="ＭＳ Ｐゴシック" charset="-128"/>
              </a:defRPr>
            </a:lvl2pPr>
            <a:lvl3pPr marL="1143000" indent="-228600" defTabSz="457200">
              <a:defRPr>
                <a:solidFill>
                  <a:schemeClr val="tx1"/>
                </a:solidFill>
                <a:latin typeface="Arial" charset="0"/>
                <a:ea typeface="ＭＳ Ｐゴシック" charset="-128"/>
              </a:defRPr>
            </a:lvl3pPr>
            <a:lvl4pPr marL="1600200" indent="-228600" defTabSz="457200">
              <a:defRPr>
                <a:solidFill>
                  <a:schemeClr val="tx1"/>
                </a:solidFill>
                <a:latin typeface="Arial" charset="0"/>
                <a:ea typeface="ＭＳ Ｐゴシック" charset="-128"/>
              </a:defRPr>
            </a:lvl4pPr>
            <a:lvl5pPr marL="2057400" indent="-228600" defTabSz="4572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a:r>
              <a:rPr lang="en-US" altLang="en-US" sz="2000" dirty="0">
                <a:solidFill>
                  <a:srgbClr val="000000"/>
                </a:solidFill>
                <a:latin typeface="Times New Roman" charset="0"/>
                <a:ea typeface="Times New Roman" charset="0"/>
                <a:cs typeface="Times New Roman" charset="0"/>
                <a:sym typeface="Helvetica" charset="0"/>
              </a:rPr>
              <a:t>Memory for Social Norm Information</a:t>
            </a:r>
          </a:p>
        </p:txBody>
      </p:sp>
      <p:sp>
        <p:nvSpPr>
          <p:cNvPr id="34822" name="Rectangle 8"/>
          <p:cNvSpPr>
            <a:spLocks noChangeArrowheads="1"/>
          </p:cNvSpPr>
          <p:nvPr/>
        </p:nvSpPr>
        <p:spPr bwMode="auto">
          <a:xfrm>
            <a:off x="7924800" y="3200400"/>
            <a:ext cx="1828800" cy="990600"/>
          </a:xfrm>
          <a:prstGeom prst="rect">
            <a:avLst/>
          </a:prstGeom>
          <a:solidFill>
            <a:srgbClr val="FFFFFF"/>
          </a:solidFill>
          <a:ln w="25400">
            <a:solidFill>
              <a:schemeClr val="tx1"/>
            </a:solidFill>
            <a:round/>
            <a:headEnd/>
            <a:tailEnd/>
          </a:ln>
        </p:spPr>
        <p:txBody>
          <a:bodyPr lIns="50800" tIns="50800" rIns="50800" bIns="50800"/>
          <a:lstStyle>
            <a:lvl1pPr marL="1588" defTabSz="457200">
              <a:defRPr>
                <a:solidFill>
                  <a:schemeClr val="tx1"/>
                </a:solidFill>
                <a:latin typeface="Arial" charset="0"/>
                <a:ea typeface="ＭＳ Ｐゴシック" charset="-128"/>
              </a:defRPr>
            </a:lvl1pPr>
            <a:lvl2pPr marL="742950" indent="-285750" defTabSz="457200">
              <a:defRPr>
                <a:solidFill>
                  <a:schemeClr val="tx1"/>
                </a:solidFill>
                <a:latin typeface="Arial" charset="0"/>
                <a:ea typeface="ＭＳ Ｐゴシック" charset="-128"/>
              </a:defRPr>
            </a:lvl2pPr>
            <a:lvl3pPr marL="1143000" indent="-228600" defTabSz="457200">
              <a:defRPr>
                <a:solidFill>
                  <a:schemeClr val="tx1"/>
                </a:solidFill>
                <a:latin typeface="Arial" charset="0"/>
                <a:ea typeface="ＭＳ Ｐゴシック" charset="-128"/>
              </a:defRPr>
            </a:lvl3pPr>
            <a:lvl4pPr marL="1600200" indent="-228600" defTabSz="457200">
              <a:defRPr>
                <a:solidFill>
                  <a:schemeClr val="tx1"/>
                </a:solidFill>
                <a:latin typeface="Arial" charset="0"/>
                <a:ea typeface="ＭＳ Ｐゴシック" charset="-128"/>
              </a:defRPr>
            </a:lvl4pPr>
            <a:lvl5pPr marL="2057400" indent="-228600" defTabSz="4572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a:r>
              <a:rPr lang="en-US" altLang="en-US" sz="2000" dirty="0">
                <a:latin typeface="Times New Roman" charset="0"/>
                <a:ea typeface="Times New Roman" charset="0"/>
                <a:cs typeface="Times New Roman" charset="0"/>
              </a:rPr>
              <a:t>Attitude and Behavior Change</a:t>
            </a:r>
            <a:endParaRPr lang="en-US" altLang="en-US" sz="2000" dirty="0">
              <a:solidFill>
                <a:srgbClr val="000000"/>
              </a:solidFill>
              <a:latin typeface="Times New Roman" charset="0"/>
              <a:ea typeface="Times New Roman" charset="0"/>
              <a:cs typeface="Times New Roman" charset="0"/>
              <a:sym typeface="Helvetica" charset="0"/>
            </a:endParaRPr>
          </a:p>
        </p:txBody>
      </p:sp>
      <p:cxnSp>
        <p:nvCxnSpPr>
          <p:cNvPr id="34823" name="Straight Arrow Connector 4"/>
          <p:cNvCxnSpPr>
            <a:cxnSpLocks noChangeShapeType="1"/>
          </p:cNvCxnSpPr>
          <p:nvPr/>
        </p:nvCxnSpPr>
        <p:spPr bwMode="auto">
          <a:xfrm flipV="1">
            <a:off x="3581400" y="2895600"/>
            <a:ext cx="304800" cy="304800"/>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4824" name="Straight Arrow Connector 11"/>
          <p:cNvCxnSpPr>
            <a:cxnSpLocks noChangeShapeType="1"/>
          </p:cNvCxnSpPr>
          <p:nvPr/>
        </p:nvCxnSpPr>
        <p:spPr bwMode="auto">
          <a:xfrm>
            <a:off x="3581400" y="4191000"/>
            <a:ext cx="304800" cy="304800"/>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4825" name="Straight Arrow Connector 21"/>
          <p:cNvCxnSpPr>
            <a:cxnSpLocks noChangeShapeType="1"/>
          </p:cNvCxnSpPr>
          <p:nvPr/>
        </p:nvCxnSpPr>
        <p:spPr bwMode="auto">
          <a:xfrm>
            <a:off x="5562600" y="2895600"/>
            <a:ext cx="304800" cy="304800"/>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4826" name="Straight Arrow Connector 26"/>
          <p:cNvCxnSpPr>
            <a:cxnSpLocks noChangeShapeType="1"/>
          </p:cNvCxnSpPr>
          <p:nvPr/>
        </p:nvCxnSpPr>
        <p:spPr bwMode="auto">
          <a:xfrm flipV="1">
            <a:off x="5562600" y="4191000"/>
            <a:ext cx="304800" cy="304800"/>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4827" name="Straight Arrow Connector 33795"/>
          <p:cNvCxnSpPr>
            <a:cxnSpLocks noChangeShapeType="1"/>
            <a:stCxn id="34819" idx="3"/>
            <a:endCxn id="34828" idx="1"/>
          </p:cNvCxnSpPr>
          <p:nvPr/>
        </p:nvCxnSpPr>
        <p:spPr bwMode="auto">
          <a:xfrm>
            <a:off x="3581400" y="3695700"/>
            <a:ext cx="304800" cy="0"/>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sp>
        <p:nvSpPr>
          <p:cNvPr id="34828" name="Rectangle 15"/>
          <p:cNvSpPr>
            <a:spLocks noChangeArrowheads="1"/>
          </p:cNvSpPr>
          <p:nvPr/>
        </p:nvSpPr>
        <p:spPr bwMode="auto">
          <a:xfrm>
            <a:off x="3886200" y="3352800"/>
            <a:ext cx="1676400" cy="685800"/>
          </a:xfrm>
          <a:prstGeom prst="rect">
            <a:avLst/>
          </a:prstGeom>
          <a:solidFill>
            <a:srgbClr val="FFFFFF"/>
          </a:solidFill>
          <a:ln w="25400">
            <a:solidFill>
              <a:schemeClr val="tx1"/>
            </a:solidFill>
            <a:round/>
            <a:headEnd/>
            <a:tailEnd/>
          </a:ln>
        </p:spPr>
        <p:txBody>
          <a:bodyPr lIns="50800" tIns="50800" rIns="50800" bIns="50800"/>
          <a:lstStyle>
            <a:lvl1pPr marL="1588" defTabSz="457200">
              <a:defRPr>
                <a:solidFill>
                  <a:schemeClr val="tx1"/>
                </a:solidFill>
                <a:latin typeface="Arial" charset="0"/>
                <a:ea typeface="ＭＳ Ｐゴシック" charset="-128"/>
              </a:defRPr>
            </a:lvl1pPr>
            <a:lvl2pPr marL="742950" indent="-285750" defTabSz="457200">
              <a:defRPr>
                <a:solidFill>
                  <a:schemeClr val="tx1"/>
                </a:solidFill>
                <a:latin typeface="Arial" charset="0"/>
                <a:ea typeface="ＭＳ Ｐゴシック" charset="-128"/>
              </a:defRPr>
            </a:lvl2pPr>
            <a:lvl3pPr marL="1143000" indent="-228600" defTabSz="457200">
              <a:defRPr>
                <a:solidFill>
                  <a:schemeClr val="tx1"/>
                </a:solidFill>
                <a:latin typeface="Arial" charset="0"/>
                <a:ea typeface="ＭＳ Ｐゴシック" charset="-128"/>
              </a:defRPr>
            </a:lvl3pPr>
            <a:lvl4pPr marL="1600200" indent="-228600" defTabSz="457200">
              <a:defRPr>
                <a:solidFill>
                  <a:schemeClr val="tx1"/>
                </a:solidFill>
                <a:latin typeface="Arial" charset="0"/>
                <a:ea typeface="ＭＳ Ｐゴシック" charset="-128"/>
              </a:defRPr>
            </a:lvl4pPr>
            <a:lvl5pPr marL="2057400" indent="-228600" defTabSz="4572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a:r>
              <a:rPr lang="en-US" altLang="en-US" sz="2000" smtClean="0">
                <a:solidFill>
                  <a:srgbClr val="000000"/>
                </a:solidFill>
                <a:latin typeface="Times New Roman" charset="0"/>
                <a:ea typeface="Times New Roman" charset="0"/>
                <a:cs typeface="Times New Roman" charset="0"/>
                <a:sym typeface="Helvetica" charset="0"/>
              </a:rPr>
              <a:t>Heart </a:t>
            </a:r>
          </a:p>
          <a:p>
            <a:pPr algn="ctr" eaLnBrk="1"/>
            <a:r>
              <a:rPr lang="en-US" altLang="en-US" sz="2000" dirty="0" smtClean="0">
                <a:solidFill>
                  <a:srgbClr val="000000"/>
                </a:solidFill>
                <a:latin typeface="Times New Roman" charset="0"/>
                <a:ea typeface="Times New Roman" charset="0"/>
                <a:cs typeface="Times New Roman" charset="0"/>
                <a:sym typeface="Helvetica" charset="0"/>
              </a:rPr>
              <a:t>Rate </a:t>
            </a:r>
            <a:endParaRPr lang="en-US" altLang="en-US" sz="2000" dirty="0">
              <a:solidFill>
                <a:srgbClr val="000000"/>
              </a:solidFill>
              <a:latin typeface="Times New Roman" charset="0"/>
              <a:ea typeface="Times New Roman" charset="0"/>
              <a:cs typeface="Times New Roman" charset="0"/>
              <a:sym typeface="Helvetica" charset="0"/>
            </a:endParaRPr>
          </a:p>
        </p:txBody>
      </p:sp>
      <p:cxnSp>
        <p:nvCxnSpPr>
          <p:cNvPr id="34829" name="Straight Arrow Connector 22"/>
          <p:cNvCxnSpPr>
            <a:cxnSpLocks noChangeShapeType="1"/>
          </p:cNvCxnSpPr>
          <p:nvPr/>
        </p:nvCxnSpPr>
        <p:spPr bwMode="auto">
          <a:xfrm>
            <a:off x="5562600" y="3772422"/>
            <a:ext cx="304800" cy="0"/>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4830" name="Straight Arrow Connector 23"/>
          <p:cNvCxnSpPr>
            <a:cxnSpLocks noChangeShapeType="1"/>
          </p:cNvCxnSpPr>
          <p:nvPr/>
        </p:nvCxnSpPr>
        <p:spPr bwMode="auto">
          <a:xfrm>
            <a:off x="7620000" y="3733800"/>
            <a:ext cx="304800" cy="0"/>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sp>
        <p:nvSpPr>
          <p:cNvPr id="34832" name="Title 3"/>
          <p:cNvSpPr>
            <a:spLocks noGrp="1"/>
          </p:cNvSpPr>
          <p:nvPr>
            <p:ph type="title"/>
          </p:nvPr>
        </p:nvSpPr>
        <p:spPr>
          <a:xfrm>
            <a:off x="1057492" y="-280416"/>
            <a:ext cx="10058400" cy="1609344"/>
          </a:xfrm>
        </p:spPr>
        <p:txBody>
          <a:bodyPr>
            <a:normAutofit/>
          </a:bodyPr>
          <a:lstStyle/>
          <a:p>
            <a:pPr algn="ctr"/>
            <a:r>
              <a:rPr lang="en-US" altLang="en-US" sz="4400" dirty="0" err="1" smtClean="0">
                <a:ea typeface="ＭＳ Ｐゴシック" charset="-128"/>
              </a:rPr>
              <a:t>BioPSYCHOLOGICAL</a:t>
            </a:r>
            <a:r>
              <a:rPr lang="en-US" altLang="en-US" sz="4400" dirty="0" smtClean="0">
                <a:ea typeface="ＭＳ Ｐゴシック" charset="-128"/>
              </a:rPr>
              <a:t> </a:t>
            </a:r>
            <a:r>
              <a:rPr lang="en-US" altLang="en-US" sz="4400" dirty="0">
                <a:ea typeface="ＭＳ Ｐゴシック" charset="-128"/>
              </a:rPr>
              <a:t>Model</a:t>
            </a:r>
          </a:p>
        </p:txBody>
      </p:sp>
    </p:spTree>
    <p:extLst>
      <p:ext uri="{BB962C8B-B14F-4D97-AF65-F5344CB8AC3E}">
        <p14:creationId xmlns:p14="http://schemas.microsoft.com/office/powerpoint/2010/main" val="1510742723"/>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AutoShape 3"/>
          <p:cNvSpPr>
            <a:spLocks/>
          </p:cNvSpPr>
          <p:nvPr/>
        </p:nvSpPr>
        <p:spPr bwMode="auto">
          <a:xfrm>
            <a:off x="10363200" y="6400800"/>
            <a:ext cx="533400" cy="457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spcAft>
                <a:spcPct val="25000"/>
              </a:spcAft>
              <a:defRPr sz="3200">
                <a:solidFill>
                  <a:schemeClr val="tx1"/>
                </a:solidFill>
                <a:latin typeface="Times New Roman" charset="0"/>
                <a:ea typeface="ＭＳ Ｐゴシック" charset="-128"/>
              </a:defRPr>
            </a:lvl1pPr>
            <a:lvl2pPr marL="742950" indent="-285750">
              <a:spcBef>
                <a:spcPct val="20000"/>
              </a:spcBef>
              <a:buClr>
                <a:srgbClr val="CC0000"/>
              </a:buClr>
              <a:buSzPct val="90000"/>
              <a:buFont typeface="Wingdings" charset="2"/>
              <a:buChar char="§"/>
              <a:defRPr sz="2400">
                <a:solidFill>
                  <a:schemeClr val="tx1"/>
                </a:solidFill>
                <a:latin typeface="Times New Roman" charset="0"/>
                <a:ea typeface="ＭＳ Ｐゴシック" charset="-128"/>
              </a:defRPr>
            </a:lvl2pPr>
            <a:lvl3pPr marL="1143000" indent="-228600">
              <a:spcBef>
                <a:spcPct val="40000"/>
              </a:spcBef>
              <a:buChar char="•"/>
              <a:defRPr sz="2000" i="1">
                <a:solidFill>
                  <a:schemeClr val="tx1"/>
                </a:solidFill>
                <a:latin typeface="Times New Roman" charset="0"/>
                <a:ea typeface="ＭＳ Ｐゴシック" charset="-128"/>
              </a:defRPr>
            </a:lvl3pPr>
            <a:lvl4pPr marL="1600200" indent="-228600">
              <a:spcBef>
                <a:spcPct val="40000"/>
              </a:spcBef>
              <a:buChar char="–"/>
              <a:defRPr>
                <a:solidFill>
                  <a:schemeClr val="tx1"/>
                </a:solidFill>
                <a:latin typeface="Times New Roman" charset="0"/>
                <a:ea typeface="ＭＳ Ｐゴシック" charset="-128"/>
              </a:defRPr>
            </a:lvl4pPr>
            <a:lvl5pPr marL="2057400" indent="-22860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eaLnBrk="1" hangingPunct="1">
              <a:spcBef>
                <a:spcPct val="0"/>
              </a:spcBef>
              <a:spcAft>
                <a:spcPct val="0"/>
              </a:spcAft>
            </a:pPr>
            <a:fld id="{D0654C8A-56F6-BC49-8344-52B1713D002A}" type="slidenum">
              <a:rPr lang="en-US" altLang="en-US" sz="1400">
                <a:solidFill>
                  <a:srgbClr val="000000"/>
                </a:solidFill>
                <a:latin typeface="Arial" charset="0"/>
                <a:sym typeface="Arial" charset="0"/>
              </a:rPr>
              <a:pPr eaLnBrk="1" hangingPunct="1">
                <a:spcBef>
                  <a:spcPct val="0"/>
                </a:spcBef>
                <a:spcAft>
                  <a:spcPct val="0"/>
                </a:spcAft>
              </a:pPr>
              <a:t>25</a:t>
            </a:fld>
            <a:endParaRPr lang="en-US" altLang="en-US" sz="1400" dirty="0">
              <a:solidFill>
                <a:srgbClr val="000000"/>
              </a:solidFill>
              <a:latin typeface="Helvetica" charset="0"/>
              <a:sym typeface="Helvetica" charset="0"/>
            </a:endParaRPr>
          </a:p>
        </p:txBody>
      </p:sp>
      <p:sp>
        <p:nvSpPr>
          <p:cNvPr id="35842" name="Title 1"/>
          <p:cNvSpPr>
            <a:spLocks noGrp="1"/>
          </p:cNvSpPr>
          <p:nvPr>
            <p:ph type="title"/>
          </p:nvPr>
        </p:nvSpPr>
        <p:spPr>
          <a:xfrm>
            <a:off x="1069848" y="0"/>
            <a:ext cx="10058400" cy="1609344"/>
          </a:xfrm>
        </p:spPr>
        <p:txBody>
          <a:bodyPr>
            <a:normAutofit/>
          </a:bodyPr>
          <a:lstStyle/>
          <a:p>
            <a:pPr algn="ctr"/>
            <a:r>
              <a:rPr lang="en-US" altLang="en-US" sz="4400" dirty="0">
                <a:ea typeface="ＭＳ Ｐゴシック" charset="-128"/>
              </a:rPr>
              <a:t>Study 3 </a:t>
            </a:r>
            <a:r>
              <a:rPr lang="mr-IN" altLang="en-US" sz="4400" dirty="0">
                <a:ea typeface="ＭＳ Ｐゴシック" charset="-128"/>
              </a:rPr>
              <a:t>–</a:t>
            </a:r>
            <a:r>
              <a:rPr lang="en-US" altLang="en-US" sz="4400" dirty="0">
                <a:ea typeface="ＭＳ Ｐゴシック" charset="-128"/>
              </a:rPr>
              <a:t> Ambivalence And PSA</a:t>
            </a:r>
          </a:p>
        </p:txBody>
      </p:sp>
      <p:sp>
        <p:nvSpPr>
          <p:cNvPr id="35843" name="Content Placeholder 2"/>
          <p:cNvSpPr>
            <a:spLocks noGrp="1"/>
          </p:cNvSpPr>
          <p:nvPr>
            <p:ph idx="1"/>
          </p:nvPr>
        </p:nvSpPr>
        <p:spPr>
          <a:xfrm>
            <a:off x="729049" y="1883531"/>
            <a:ext cx="10399199" cy="4562856"/>
          </a:xfrm>
        </p:spPr>
        <p:txBody>
          <a:bodyPr>
            <a:normAutofit/>
          </a:bodyPr>
          <a:lstStyle/>
          <a:p>
            <a:pPr marL="457200" indent="-457200">
              <a:buFontTx/>
              <a:buChar char="•"/>
            </a:pPr>
            <a:r>
              <a:rPr lang="en-US" altLang="en-US" dirty="0">
                <a:ea typeface="ＭＳ Ｐゴシック" charset="-128"/>
              </a:rPr>
              <a:t>Determine if activation of pleasant and unpleasant information in PSAs leads to attitude ambivalence</a:t>
            </a:r>
          </a:p>
          <a:p>
            <a:pPr marL="457200" indent="-457200">
              <a:buFontTx/>
              <a:buChar char="•"/>
            </a:pPr>
            <a:r>
              <a:rPr lang="en-US" altLang="en-US" dirty="0">
                <a:ea typeface="ＭＳ Ｐゴシック" charset="-128"/>
              </a:rPr>
              <a:t>Showed people 1 of 5 potential PSAs</a:t>
            </a:r>
          </a:p>
          <a:p>
            <a:pPr marL="514350" lvl="1" indent="-457200">
              <a:buFont typeface="Arial" charset="0"/>
              <a:buChar char="•"/>
            </a:pPr>
            <a:r>
              <a:rPr lang="en-US" altLang="en-US" dirty="0">
                <a:ea typeface="ＭＳ Ｐゴシック" charset="-128"/>
              </a:rPr>
              <a:t>Only </a:t>
            </a:r>
            <a:r>
              <a:rPr lang="en-US" altLang="en-US" dirty="0" smtClean="0">
                <a:ea typeface="ＭＳ Ｐゴシック" charset="-128"/>
              </a:rPr>
              <a:t>pleasant </a:t>
            </a:r>
            <a:r>
              <a:rPr lang="en-US" altLang="en-US" dirty="0">
                <a:ea typeface="ＭＳ Ｐゴシック" charset="-128"/>
              </a:rPr>
              <a:t>information</a:t>
            </a:r>
          </a:p>
          <a:p>
            <a:pPr marL="514350" lvl="1" indent="-457200">
              <a:buFont typeface="Arial" charset="0"/>
              <a:buChar char="•"/>
            </a:pPr>
            <a:r>
              <a:rPr lang="en-US" altLang="en-US" dirty="0">
                <a:ea typeface="ＭＳ Ｐゴシック" charset="-128"/>
              </a:rPr>
              <a:t>Only </a:t>
            </a:r>
            <a:r>
              <a:rPr lang="en-US" altLang="en-US" dirty="0" smtClean="0">
                <a:ea typeface="ＭＳ Ｐゴシック" charset="-128"/>
              </a:rPr>
              <a:t>unpleasant </a:t>
            </a:r>
            <a:r>
              <a:rPr lang="en-US" altLang="en-US" dirty="0">
                <a:ea typeface="ＭＳ Ｐゴシック" charset="-128"/>
              </a:rPr>
              <a:t>information</a:t>
            </a:r>
          </a:p>
          <a:p>
            <a:pPr marL="514350" lvl="1" indent="-457200">
              <a:buFont typeface="Arial" charset="0"/>
              <a:buChar char="•"/>
            </a:pPr>
            <a:r>
              <a:rPr lang="en-US" altLang="en-US" dirty="0" smtClean="0">
                <a:ea typeface="ＭＳ Ｐゴシック" charset="-128"/>
              </a:rPr>
              <a:t>Pleasant </a:t>
            </a:r>
            <a:r>
              <a:rPr lang="en-US" altLang="en-US" dirty="0">
                <a:ea typeface="ＭＳ Ｐゴシック" charset="-128"/>
              </a:rPr>
              <a:t>to </a:t>
            </a:r>
            <a:r>
              <a:rPr lang="en-US" altLang="en-US" dirty="0" smtClean="0">
                <a:ea typeface="ＭＳ Ｐゴシック" charset="-128"/>
              </a:rPr>
              <a:t>Unpleasant</a:t>
            </a:r>
            <a:endParaRPr lang="en-US" altLang="en-US" dirty="0">
              <a:ea typeface="ＭＳ Ｐゴシック" charset="-128"/>
            </a:endParaRPr>
          </a:p>
          <a:p>
            <a:pPr marL="514350" lvl="1" indent="-457200">
              <a:buFont typeface="Arial" charset="0"/>
              <a:buChar char="•"/>
            </a:pPr>
            <a:r>
              <a:rPr lang="en-US" altLang="en-US" dirty="0" smtClean="0">
                <a:ea typeface="ＭＳ Ｐゴシック" charset="-128"/>
              </a:rPr>
              <a:t>Unpleasant </a:t>
            </a:r>
            <a:r>
              <a:rPr lang="en-US" altLang="en-US" dirty="0">
                <a:ea typeface="ＭＳ Ｐゴシック" charset="-128"/>
              </a:rPr>
              <a:t>to </a:t>
            </a:r>
            <a:r>
              <a:rPr lang="en-US" altLang="en-US" dirty="0" smtClean="0">
                <a:ea typeface="ＭＳ Ｐゴシック" charset="-128"/>
              </a:rPr>
              <a:t>Pleasant</a:t>
            </a:r>
            <a:endParaRPr lang="en-US" altLang="en-US" dirty="0">
              <a:ea typeface="ＭＳ Ｐゴシック" charset="-128"/>
            </a:endParaRPr>
          </a:p>
          <a:p>
            <a:pPr marL="514350" lvl="1" indent="-457200">
              <a:buFont typeface="Arial" charset="0"/>
              <a:buChar char="•"/>
            </a:pPr>
            <a:r>
              <a:rPr lang="en-US" altLang="en-US" dirty="0">
                <a:ea typeface="ＭＳ Ｐゴシック" charset="-128"/>
              </a:rPr>
              <a:t>Simultaneous presentation</a:t>
            </a:r>
          </a:p>
        </p:txBody>
      </p:sp>
    </p:spTree>
    <p:extLst>
      <p:ext uri="{BB962C8B-B14F-4D97-AF65-F5344CB8AC3E}">
        <p14:creationId xmlns:p14="http://schemas.microsoft.com/office/powerpoint/2010/main" val="1353786980"/>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1205772" y="-281487"/>
            <a:ext cx="10058400" cy="1609344"/>
          </a:xfrm>
        </p:spPr>
        <p:txBody>
          <a:bodyPr>
            <a:normAutofit/>
          </a:bodyPr>
          <a:lstStyle/>
          <a:p>
            <a:pPr algn="ctr"/>
            <a:r>
              <a:rPr lang="en-US" altLang="en-US" sz="4400" dirty="0">
                <a:ea typeface="ＭＳ Ｐゴシック" charset="-128"/>
              </a:rPr>
              <a:t>Methods</a:t>
            </a:r>
            <a:endParaRPr lang="en-US" altLang="en-US" sz="4000" dirty="0">
              <a:ea typeface="ＭＳ Ｐゴシック" charset="-128"/>
            </a:endParaRPr>
          </a:p>
        </p:txBody>
      </p:sp>
      <p:sp>
        <p:nvSpPr>
          <p:cNvPr id="36866" name="Content Placeholder 2"/>
          <p:cNvSpPr>
            <a:spLocks noGrp="1"/>
          </p:cNvSpPr>
          <p:nvPr>
            <p:ph idx="1"/>
          </p:nvPr>
        </p:nvSpPr>
        <p:spPr>
          <a:xfrm>
            <a:off x="531341" y="1327857"/>
            <a:ext cx="10596907" cy="4844343"/>
          </a:xfrm>
        </p:spPr>
        <p:txBody>
          <a:bodyPr>
            <a:normAutofit/>
          </a:bodyPr>
          <a:lstStyle/>
          <a:p>
            <a:pPr>
              <a:buFont typeface="Arial" charset="0"/>
              <a:buChar char="•"/>
            </a:pPr>
            <a:r>
              <a:rPr lang="en-US" altLang="en-US" sz="2400" dirty="0">
                <a:ea typeface="ＭＳ Ｐゴシック" charset="-128"/>
              </a:rPr>
              <a:t>Measured Ambivalence after watch the PSA</a:t>
            </a:r>
          </a:p>
          <a:p>
            <a:pPr marL="514350" lvl="1" indent="-457200">
              <a:buFont typeface="Arial" charset="0"/>
              <a:buChar char="•"/>
            </a:pPr>
            <a:endParaRPr lang="en-US" altLang="en-US" sz="2000" dirty="0">
              <a:ea typeface="ＭＳ Ｐゴシック" charset="-128"/>
            </a:endParaRPr>
          </a:p>
          <a:p>
            <a:pPr marL="514350" lvl="1" indent="-457200">
              <a:buFont typeface="Arial" charset="0"/>
              <a:buChar char="•"/>
            </a:pPr>
            <a:r>
              <a:rPr lang="en-US" altLang="en-US" sz="2000" dirty="0">
                <a:ea typeface="ＭＳ Ｐゴシック" charset="-128"/>
              </a:rPr>
              <a:t>Using the Felt Ambivalence Scale</a:t>
            </a:r>
            <a:r>
              <a:rPr lang="en-US" altLang="en-US" sz="2000" baseline="30000" dirty="0">
                <a:ea typeface="ＭＳ Ｐゴシック" charset="-128"/>
              </a:rPr>
              <a:t>1</a:t>
            </a:r>
            <a:r>
              <a:rPr lang="en-US" altLang="en-US" sz="2000" dirty="0">
                <a:ea typeface="ＭＳ Ｐゴシック" charset="-128"/>
              </a:rPr>
              <a:t> </a:t>
            </a:r>
          </a:p>
          <a:p>
            <a:pPr marL="857250" lvl="2" indent="-457200">
              <a:buFont typeface="Arial" charset="0"/>
              <a:buChar char="•"/>
            </a:pPr>
            <a:endParaRPr lang="en-US" altLang="en-US" sz="1800" dirty="0">
              <a:ea typeface="ＭＳ Ｐゴシック" charset="-128"/>
            </a:endParaRPr>
          </a:p>
          <a:p>
            <a:pPr marL="857250" lvl="2" indent="-457200">
              <a:buFont typeface="Arial" charset="0"/>
              <a:buChar char="•"/>
            </a:pPr>
            <a:r>
              <a:rPr lang="en-US" altLang="en-US" sz="1800" dirty="0">
                <a:ea typeface="ＭＳ Ｐゴシック" charset="-128"/>
              </a:rPr>
              <a:t>“Please identify the amount of conflict your feel when you think about abusing prescription medication” </a:t>
            </a:r>
          </a:p>
          <a:p>
            <a:pPr marL="857250" lvl="2" indent="-457200">
              <a:buFont typeface="Arial" charset="0"/>
              <a:buChar char="•"/>
            </a:pPr>
            <a:endParaRPr lang="en-US" altLang="en-US" sz="1800" dirty="0">
              <a:ea typeface="ＭＳ Ｐゴシック" charset="-128"/>
            </a:endParaRPr>
          </a:p>
          <a:p>
            <a:pPr marL="857250" lvl="2" indent="-457200">
              <a:buFont typeface="Arial" charset="0"/>
              <a:buChar char="•"/>
            </a:pPr>
            <a:r>
              <a:rPr lang="en-US" altLang="en-US" sz="1800" dirty="0">
                <a:ea typeface="ＭＳ Ｐゴシック" charset="-128"/>
              </a:rPr>
              <a:t>“Please identify the amount of mixed feelings you have when you think about abusing prescription medications”</a:t>
            </a:r>
          </a:p>
          <a:p>
            <a:pPr marL="857250" lvl="2" indent="-457200">
              <a:buFont typeface="Arial" charset="0"/>
              <a:buChar char="•"/>
            </a:pPr>
            <a:endParaRPr lang="en-US" altLang="en-US" sz="1800" dirty="0">
              <a:ea typeface="ＭＳ Ｐゴシック" charset="-128"/>
            </a:endParaRPr>
          </a:p>
          <a:p>
            <a:pPr marL="857250" lvl="2" indent="-457200">
              <a:buFont typeface="Arial" charset="0"/>
              <a:buChar char="•"/>
            </a:pPr>
            <a:r>
              <a:rPr lang="en-US" altLang="en-US" sz="1800" dirty="0">
                <a:ea typeface="ＭＳ Ｐゴシック" charset="-128"/>
              </a:rPr>
              <a:t>“How indecisive do you feel when you think about abusing prescription medications”</a:t>
            </a:r>
          </a:p>
        </p:txBody>
      </p:sp>
      <p:sp>
        <p:nvSpPr>
          <p:cNvPr id="36867" name="TextBox 1"/>
          <p:cNvSpPr txBox="1">
            <a:spLocks noChangeArrowheads="1"/>
          </p:cNvSpPr>
          <p:nvPr/>
        </p:nvSpPr>
        <p:spPr bwMode="auto">
          <a:xfrm>
            <a:off x="0" y="6489700"/>
            <a:ext cx="2603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altLang="en-US" baseline="30000" dirty="0">
                <a:latin typeface="+mn-lt"/>
              </a:rPr>
              <a:t>1</a:t>
            </a:r>
            <a:r>
              <a:rPr lang="en-US" altLang="en-US" dirty="0">
                <a:latin typeface="+mn-lt"/>
              </a:rPr>
              <a:t> Priester &amp; Petty, 1996</a:t>
            </a:r>
          </a:p>
        </p:txBody>
      </p:sp>
    </p:spTree>
    <p:extLst>
      <p:ext uri="{BB962C8B-B14F-4D97-AF65-F5344CB8AC3E}">
        <p14:creationId xmlns:p14="http://schemas.microsoft.com/office/powerpoint/2010/main" val="508532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1189832" y="-411912"/>
            <a:ext cx="10058400" cy="1609344"/>
          </a:xfrm>
        </p:spPr>
        <p:txBody>
          <a:bodyPr>
            <a:normAutofit/>
          </a:bodyPr>
          <a:lstStyle/>
          <a:p>
            <a:pPr algn="ctr"/>
            <a:r>
              <a:rPr lang="en-US" altLang="en-US" sz="4400" dirty="0">
                <a:ea typeface="ＭＳ Ｐゴシック" charset="-128"/>
              </a:rPr>
              <a:t>Results</a:t>
            </a:r>
            <a:endParaRPr lang="en-US" altLang="en-US" sz="6000" dirty="0">
              <a:ea typeface="ＭＳ Ｐゴシック" charset="-128"/>
            </a:endParaRPr>
          </a:p>
        </p:txBody>
      </p:sp>
      <p:pic>
        <p:nvPicPr>
          <p:cNvPr id="3789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0076" y="945620"/>
            <a:ext cx="7603525" cy="490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5"/>
          <p:cNvSpPr txBox="1">
            <a:spLocks noChangeArrowheads="1"/>
          </p:cNvSpPr>
          <p:nvPr/>
        </p:nvSpPr>
        <p:spPr bwMode="auto">
          <a:xfrm>
            <a:off x="3895812" y="5976551"/>
            <a:ext cx="4067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ltLang="en-US" i="1" dirty="0">
                <a:latin typeface="+mn-lt"/>
              </a:rPr>
              <a:t>F</a:t>
            </a:r>
            <a:r>
              <a:rPr lang="en-US" altLang="en-US" dirty="0">
                <a:latin typeface="+mn-lt"/>
              </a:rPr>
              <a:t>(4, 324) = 12.94, </a:t>
            </a:r>
            <a:r>
              <a:rPr lang="en-US" altLang="en-US" i="1" dirty="0">
                <a:latin typeface="+mn-lt"/>
              </a:rPr>
              <a:t>p</a:t>
            </a:r>
            <a:r>
              <a:rPr lang="en-US" altLang="en-US" dirty="0">
                <a:latin typeface="+mn-lt"/>
              </a:rPr>
              <a:t> &lt; .001</a:t>
            </a:r>
            <a:r>
              <a:rPr lang="en-US" altLang="en-US" i="1" dirty="0">
                <a:latin typeface="+mn-lt"/>
              </a:rPr>
              <a:t>, </a:t>
            </a:r>
            <a:r>
              <a:rPr lang="en-US" altLang="en-US" dirty="0">
                <a:latin typeface="+mn-lt"/>
              </a:rPr>
              <a:t>η</a:t>
            </a:r>
            <a:r>
              <a:rPr lang="en-US" altLang="en-US" baseline="-25000" dirty="0">
                <a:latin typeface="+mn-lt"/>
              </a:rPr>
              <a:t>p</a:t>
            </a:r>
            <a:r>
              <a:rPr lang="en-US" altLang="en-US" baseline="30000" dirty="0">
                <a:latin typeface="+mn-lt"/>
              </a:rPr>
              <a:t>2</a:t>
            </a:r>
            <a:r>
              <a:rPr lang="en-US" altLang="en-US" dirty="0">
                <a:latin typeface="+mn-lt"/>
              </a:rPr>
              <a:t> = .138</a:t>
            </a:r>
          </a:p>
        </p:txBody>
      </p:sp>
      <p:sp>
        <p:nvSpPr>
          <p:cNvPr id="2" name="TextBox 1"/>
          <p:cNvSpPr txBox="1"/>
          <p:nvPr/>
        </p:nvSpPr>
        <p:spPr>
          <a:xfrm>
            <a:off x="3383006" y="1197432"/>
            <a:ext cx="4908377" cy="463593"/>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074934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a:xfrm>
            <a:off x="1193415" y="-405055"/>
            <a:ext cx="10058400" cy="1609344"/>
          </a:xfrm>
        </p:spPr>
        <p:txBody>
          <a:bodyPr>
            <a:normAutofit/>
          </a:bodyPr>
          <a:lstStyle/>
          <a:p>
            <a:pPr algn="ctr"/>
            <a:r>
              <a:rPr lang="en-US" altLang="en-US" sz="4400" dirty="0">
                <a:ea typeface="ＭＳ Ｐゴシック" charset="-128"/>
              </a:rPr>
              <a:t>Study 4 </a:t>
            </a:r>
            <a:r>
              <a:rPr lang="mr-IN" altLang="en-US" sz="4400" dirty="0">
                <a:ea typeface="ＭＳ Ｐゴシック" charset="-128"/>
              </a:rPr>
              <a:t>–</a:t>
            </a:r>
            <a:r>
              <a:rPr lang="en-US" altLang="en-US" sz="4400" dirty="0">
                <a:ea typeface="ＭＳ Ｐゴシック" charset="-128"/>
              </a:rPr>
              <a:t> Endocrinology Study</a:t>
            </a:r>
          </a:p>
        </p:txBody>
      </p:sp>
      <p:sp>
        <p:nvSpPr>
          <p:cNvPr id="33794" name="Rectangle 2"/>
          <p:cNvSpPr>
            <a:spLocks noGrp="1"/>
          </p:cNvSpPr>
          <p:nvPr>
            <p:ph idx="1"/>
          </p:nvPr>
        </p:nvSpPr>
        <p:spPr>
          <a:xfrm>
            <a:off x="790832" y="2011286"/>
            <a:ext cx="9419968" cy="5002427"/>
          </a:xfrm>
          <a:extLst>
            <a:ext uri="{909E8E84-426E-40dd-AFC4-6F175D3DCCD1}"/>
            <a:ext uri="{91240B29-F687-4f45-9708-019B960494DF}"/>
            <a:ext uri="{AF507438-7753-43e0-B8FC-AC1667EBCBE1}"/>
          </a:extLst>
        </p:spPr>
        <p:txBody>
          <a:bodyPr vert="horz" lIns="50800" tIns="50800" rIns="50800" bIns="50800" rtlCol="0" anchor="t">
            <a:normAutofit/>
          </a:bodyPr>
          <a:lstStyle/>
          <a:p>
            <a:pPr marL="454025" indent="-454025">
              <a:buFont typeface="Arial" charset="0"/>
              <a:buChar char="•"/>
              <a:defRPr/>
            </a:pPr>
            <a:r>
              <a:rPr lang="en-US" dirty="0"/>
              <a:t>Determine if activation of pleasant and unpleasant information in same PSAs leads to increased cortisol.</a:t>
            </a:r>
          </a:p>
          <a:p>
            <a:pPr marL="457200" indent="-457200">
              <a:buFontTx/>
              <a:buChar char="•"/>
              <a:defRPr/>
            </a:pPr>
            <a:r>
              <a:rPr lang="en-US" altLang="en-US" dirty="0">
                <a:ea typeface="ＭＳ Ｐゴシック" charset="-128"/>
              </a:rPr>
              <a:t>Participants watched 1 of 5 using same 5 PSAs</a:t>
            </a:r>
          </a:p>
          <a:p>
            <a:pPr marL="457200" indent="-457200">
              <a:buFontTx/>
              <a:buChar char="•"/>
              <a:defRPr/>
            </a:pPr>
            <a:r>
              <a:rPr lang="en-US" altLang="en-US" dirty="0">
                <a:ea typeface="ＭＳ Ｐゴシック" charset="-128"/>
              </a:rPr>
              <a:t>Before watching we collected saliva for baseline cortisol levels</a:t>
            </a:r>
          </a:p>
          <a:p>
            <a:pPr marL="457200" indent="-457200">
              <a:buFontTx/>
              <a:buChar char="•"/>
              <a:defRPr/>
            </a:pPr>
            <a:r>
              <a:rPr lang="en-US" altLang="en-US" dirty="0">
                <a:ea typeface="ＭＳ Ｐゴシック" charset="-128"/>
              </a:rPr>
              <a:t>20 minutes after watching PSA collected saliva to assess change in cortisol</a:t>
            </a:r>
          </a:p>
          <a:p>
            <a:pPr marL="0" indent="0">
              <a:defRPr/>
            </a:pPr>
            <a:endParaRPr lang="en-US" sz="2400" dirty="0"/>
          </a:p>
        </p:txBody>
      </p:sp>
      <p:sp>
        <p:nvSpPr>
          <p:cNvPr id="38914" name="AutoShape 3"/>
          <p:cNvSpPr>
            <a:spLocks/>
          </p:cNvSpPr>
          <p:nvPr/>
        </p:nvSpPr>
        <p:spPr bwMode="auto">
          <a:xfrm>
            <a:off x="10363200" y="6400800"/>
            <a:ext cx="533400" cy="457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spcAft>
                <a:spcPct val="25000"/>
              </a:spcAft>
              <a:defRPr sz="3200">
                <a:solidFill>
                  <a:schemeClr val="tx1"/>
                </a:solidFill>
                <a:latin typeface="Times New Roman" charset="0"/>
                <a:ea typeface="ＭＳ Ｐゴシック" charset="-128"/>
              </a:defRPr>
            </a:lvl1pPr>
            <a:lvl2pPr marL="742950" indent="-285750">
              <a:spcBef>
                <a:spcPct val="20000"/>
              </a:spcBef>
              <a:buClr>
                <a:srgbClr val="CC0000"/>
              </a:buClr>
              <a:buSzPct val="90000"/>
              <a:buFont typeface="Wingdings" charset="2"/>
              <a:buChar char="§"/>
              <a:defRPr sz="2400">
                <a:solidFill>
                  <a:schemeClr val="tx1"/>
                </a:solidFill>
                <a:latin typeface="Times New Roman" charset="0"/>
                <a:ea typeface="ＭＳ Ｐゴシック" charset="-128"/>
              </a:defRPr>
            </a:lvl2pPr>
            <a:lvl3pPr marL="1143000" indent="-228600">
              <a:spcBef>
                <a:spcPct val="40000"/>
              </a:spcBef>
              <a:buChar char="•"/>
              <a:defRPr sz="2000" i="1">
                <a:solidFill>
                  <a:schemeClr val="tx1"/>
                </a:solidFill>
                <a:latin typeface="Times New Roman" charset="0"/>
                <a:ea typeface="ＭＳ Ｐゴシック" charset="-128"/>
              </a:defRPr>
            </a:lvl3pPr>
            <a:lvl4pPr marL="1600200" indent="-228600">
              <a:spcBef>
                <a:spcPct val="40000"/>
              </a:spcBef>
              <a:buChar char="–"/>
              <a:defRPr>
                <a:solidFill>
                  <a:schemeClr val="tx1"/>
                </a:solidFill>
                <a:latin typeface="Times New Roman" charset="0"/>
                <a:ea typeface="ＭＳ Ｐゴシック" charset="-128"/>
              </a:defRPr>
            </a:lvl4pPr>
            <a:lvl5pPr marL="2057400" indent="-22860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eaLnBrk="1" hangingPunct="1">
              <a:spcBef>
                <a:spcPct val="0"/>
              </a:spcBef>
              <a:spcAft>
                <a:spcPct val="0"/>
              </a:spcAft>
            </a:pPr>
            <a:fld id="{787CDE8C-8C09-6645-8E1B-797807DB22A3}" type="slidenum">
              <a:rPr lang="en-US" altLang="en-US" sz="1400">
                <a:solidFill>
                  <a:srgbClr val="000000"/>
                </a:solidFill>
                <a:latin typeface="Arial" charset="0"/>
                <a:sym typeface="Arial" charset="0"/>
              </a:rPr>
              <a:pPr eaLnBrk="1" hangingPunct="1">
                <a:spcBef>
                  <a:spcPct val="0"/>
                </a:spcBef>
                <a:spcAft>
                  <a:spcPct val="0"/>
                </a:spcAft>
              </a:pPr>
              <a:t>28</a:t>
            </a:fld>
            <a:endParaRPr lang="en-US" altLang="en-US" sz="1400" dirty="0">
              <a:solidFill>
                <a:srgbClr val="000000"/>
              </a:solidFill>
              <a:latin typeface="Helvetica" charset="0"/>
              <a:sym typeface="Helvetica" charset="0"/>
            </a:endParaRPr>
          </a:p>
        </p:txBody>
      </p:sp>
    </p:spTree>
    <p:extLst>
      <p:ext uri="{BB962C8B-B14F-4D97-AF65-F5344CB8AC3E}">
        <p14:creationId xmlns:p14="http://schemas.microsoft.com/office/powerpoint/2010/main" val="443113931"/>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1205773" y="-219703"/>
            <a:ext cx="10058400" cy="1609344"/>
          </a:xfrm>
        </p:spPr>
        <p:txBody>
          <a:bodyPr>
            <a:normAutofit/>
          </a:bodyPr>
          <a:lstStyle/>
          <a:p>
            <a:pPr algn="ctr"/>
            <a:r>
              <a:rPr lang="en-US" altLang="en-US" sz="4400" dirty="0">
                <a:ea typeface="ＭＳ Ｐゴシック" charset="-128"/>
              </a:rPr>
              <a:t>Results</a:t>
            </a:r>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t="9611"/>
          <a:stretch/>
        </p:blipFill>
        <p:spPr>
          <a:xfrm>
            <a:off x="2006600" y="1389641"/>
            <a:ext cx="7875563" cy="4568247"/>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9939" name="TextBox 4"/>
          <p:cNvSpPr txBox="1">
            <a:spLocks noChangeArrowheads="1"/>
          </p:cNvSpPr>
          <p:nvPr/>
        </p:nvSpPr>
        <p:spPr bwMode="auto">
          <a:xfrm>
            <a:off x="3798329" y="6262130"/>
            <a:ext cx="3670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ltLang="en-US" i="1" dirty="0">
                <a:latin typeface="+mn-lt"/>
              </a:rPr>
              <a:t>F</a:t>
            </a:r>
            <a:r>
              <a:rPr lang="en-US" altLang="en-US" dirty="0">
                <a:latin typeface="+mn-lt"/>
              </a:rPr>
              <a:t>(4,86) = 2.71, </a:t>
            </a:r>
            <a:r>
              <a:rPr lang="en-US" altLang="en-US" i="1" dirty="0">
                <a:latin typeface="+mn-lt"/>
              </a:rPr>
              <a:t>p</a:t>
            </a:r>
            <a:r>
              <a:rPr lang="en-US" altLang="en-US" dirty="0">
                <a:latin typeface="+mn-lt"/>
              </a:rPr>
              <a:t> = .036, η</a:t>
            </a:r>
            <a:r>
              <a:rPr lang="en-US" altLang="en-US" baseline="30000" dirty="0">
                <a:latin typeface="+mn-lt"/>
              </a:rPr>
              <a:t>2</a:t>
            </a:r>
            <a:r>
              <a:rPr lang="en-US" altLang="en-US" dirty="0">
                <a:latin typeface="+mn-lt"/>
              </a:rPr>
              <a:t> = .112</a:t>
            </a:r>
          </a:p>
        </p:txBody>
      </p:sp>
    </p:spTree>
    <p:extLst>
      <p:ext uri="{BB962C8B-B14F-4D97-AF65-F5344CB8AC3E}">
        <p14:creationId xmlns:p14="http://schemas.microsoft.com/office/powerpoint/2010/main" val="2090034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1981200" y="0"/>
            <a:ext cx="8229600" cy="792162"/>
          </a:xfrm>
        </p:spPr>
        <p:txBody>
          <a:bodyPr>
            <a:normAutofit/>
          </a:bodyPr>
          <a:lstStyle/>
          <a:p>
            <a:pPr algn="ctr"/>
            <a:r>
              <a:rPr lang="en-US" altLang="en-US" sz="4400" dirty="0">
                <a:ea typeface="ＭＳ Ｐゴシック" charset="-128"/>
              </a:rPr>
              <a:t>Problems With PSA</a:t>
            </a:r>
          </a:p>
        </p:txBody>
      </p:sp>
      <p:sp>
        <p:nvSpPr>
          <p:cNvPr id="8194" name="Content Placeholder 2"/>
          <p:cNvSpPr>
            <a:spLocks noGrp="1"/>
          </p:cNvSpPr>
          <p:nvPr>
            <p:ph idx="1"/>
          </p:nvPr>
        </p:nvSpPr>
        <p:spPr>
          <a:xfrm>
            <a:off x="817123" y="1371601"/>
            <a:ext cx="9393677" cy="4754564"/>
          </a:xfrm>
        </p:spPr>
        <p:txBody>
          <a:bodyPr/>
          <a:lstStyle/>
          <a:p>
            <a:pPr>
              <a:buFontTx/>
              <a:buChar char="•"/>
            </a:pPr>
            <a:r>
              <a:rPr lang="en-US" altLang="en-US" sz="2800" dirty="0">
                <a:ea typeface="ＭＳ Ｐゴシック" charset="-128"/>
              </a:rPr>
              <a:t>Limiting Factor of PSAs </a:t>
            </a:r>
          </a:p>
          <a:p>
            <a:pPr lvl="1">
              <a:buFontTx/>
              <a:buChar char="•"/>
            </a:pPr>
            <a:endParaRPr lang="en-US" altLang="en-US" sz="2400" dirty="0">
              <a:ea typeface="ＭＳ Ｐゴシック" charset="-128"/>
            </a:endParaRPr>
          </a:p>
          <a:p>
            <a:pPr lvl="1">
              <a:buFontTx/>
              <a:buChar char="•"/>
            </a:pPr>
            <a:r>
              <a:rPr lang="en-US" altLang="en-US" sz="2400" dirty="0">
                <a:ea typeface="ＭＳ Ｐゴシック" charset="-128"/>
              </a:rPr>
              <a:t>Lack of consideration to the structure of the message</a:t>
            </a:r>
          </a:p>
          <a:p>
            <a:pPr lvl="2"/>
            <a:endParaRPr lang="en-US" altLang="en-US" sz="2000" dirty="0">
              <a:ea typeface="ＭＳ Ｐゴシック" charset="-128"/>
            </a:endParaRPr>
          </a:p>
          <a:p>
            <a:pPr lvl="2"/>
            <a:r>
              <a:rPr lang="en-US" altLang="en-US" sz="2000" dirty="0">
                <a:ea typeface="ＭＳ Ｐゴシック" charset="-128"/>
              </a:rPr>
              <a:t>What information is presented</a:t>
            </a:r>
          </a:p>
          <a:p>
            <a:pPr lvl="2"/>
            <a:r>
              <a:rPr lang="en-US" altLang="en-US" sz="2000" dirty="0">
                <a:ea typeface="ＭＳ Ｐゴシック" charset="-128"/>
              </a:rPr>
              <a:t>When that information is presented</a:t>
            </a:r>
          </a:p>
          <a:p>
            <a:pPr lvl="2"/>
            <a:r>
              <a:rPr lang="en-US" altLang="en-US" sz="2000" dirty="0">
                <a:ea typeface="ＭＳ Ｐゴシック" charset="-128"/>
              </a:rPr>
              <a:t>How is the message/information presented</a:t>
            </a:r>
          </a:p>
          <a:p>
            <a:pPr lvl="2"/>
            <a:r>
              <a:rPr lang="en-US" altLang="en-US" sz="2000" dirty="0">
                <a:ea typeface="ＭＳ Ｐゴシック" charset="-128"/>
              </a:rPr>
              <a:t>How the viewer interacts with the message</a:t>
            </a:r>
          </a:p>
          <a:p>
            <a:pPr lvl="2"/>
            <a:endParaRPr lang="en-US" altLang="en-US" dirty="0">
              <a:ea typeface="ＭＳ Ｐゴシック" charset="-128"/>
            </a:endParaRPr>
          </a:p>
          <a:p>
            <a:pPr lvl="1">
              <a:buFont typeface="Arial" charset="0"/>
              <a:buChar char="•"/>
            </a:pPr>
            <a:endParaRPr lang="en-US" altLang="en-US" sz="1600" dirty="0">
              <a:ea typeface="ＭＳ Ｐゴシック" charset="-128"/>
            </a:endParaRPr>
          </a:p>
          <a:p>
            <a:endParaRPr lang="en-US" altLang="en-US" sz="2400" dirty="0">
              <a:ea typeface="ＭＳ Ｐゴシック" charset="-128"/>
            </a:endParaRPr>
          </a:p>
        </p:txBody>
      </p:sp>
      <p:sp>
        <p:nvSpPr>
          <p:cNvPr id="8195" name="AutoShape 3"/>
          <p:cNvSpPr>
            <a:spLocks/>
          </p:cNvSpPr>
          <p:nvPr/>
        </p:nvSpPr>
        <p:spPr bwMode="auto">
          <a:xfrm>
            <a:off x="10363200" y="6477000"/>
            <a:ext cx="533400" cy="457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spcAft>
                <a:spcPct val="25000"/>
              </a:spcAft>
              <a:defRPr sz="3200">
                <a:solidFill>
                  <a:schemeClr val="tx1"/>
                </a:solidFill>
                <a:latin typeface="Times New Roman" charset="0"/>
                <a:ea typeface="ＭＳ Ｐゴシック" charset="-128"/>
              </a:defRPr>
            </a:lvl1pPr>
            <a:lvl2pPr marL="742950" indent="-285750">
              <a:spcBef>
                <a:spcPct val="20000"/>
              </a:spcBef>
              <a:buClr>
                <a:srgbClr val="CC0000"/>
              </a:buClr>
              <a:buSzPct val="90000"/>
              <a:buFont typeface="Wingdings" charset="2"/>
              <a:buChar char="§"/>
              <a:defRPr sz="2400">
                <a:solidFill>
                  <a:schemeClr val="tx1"/>
                </a:solidFill>
                <a:latin typeface="Times New Roman" charset="0"/>
                <a:ea typeface="ＭＳ Ｐゴシック" charset="-128"/>
              </a:defRPr>
            </a:lvl2pPr>
            <a:lvl3pPr marL="1143000" indent="-228600">
              <a:spcBef>
                <a:spcPct val="40000"/>
              </a:spcBef>
              <a:buChar char="•"/>
              <a:defRPr sz="2000" i="1">
                <a:solidFill>
                  <a:schemeClr val="tx1"/>
                </a:solidFill>
                <a:latin typeface="Times New Roman" charset="0"/>
                <a:ea typeface="ＭＳ Ｐゴシック" charset="-128"/>
              </a:defRPr>
            </a:lvl3pPr>
            <a:lvl4pPr marL="1600200" indent="-228600">
              <a:spcBef>
                <a:spcPct val="40000"/>
              </a:spcBef>
              <a:buChar char="–"/>
              <a:defRPr>
                <a:solidFill>
                  <a:schemeClr val="tx1"/>
                </a:solidFill>
                <a:latin typeface="Times New Roman" charset="0"/>
                <a:ea typeface="ＭＳ Ｐゴシック" charset="-128"/>
              </a:defRPr>
            </a:lvl4pPr>
            <a:lvl5pPr marL="2057400" indent="-22860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eaLnBrk="1" hangingPunct="1">
              <a:spcBef>
                <a:spcPct val="0"/>
              </a:spcBef>
              <a:spcAft>
                <a:spcPct val="0"/>
              </a:spcAft>
            </a:pPr>
            <a:fld id="{2FE70E1B-F1F2-8740-AF0A-78FBF8780CB9}" type="slidenum">
              <a:rPr lang="en-US" altLang="en-US" sz="1400">
                <a:solidFill>
                  <a:srgbClr val="000000"/>
                </a:solidFill>
                <a:latin typeface="Arial" charset="0"/>
                <a:sym typeface="Arial" charset="0"/>
              </a:rPr>
              <a:pPr eaLnBrk="1" hangingPunct="1">
                <a:spcBef>
                  <a:spcPct val="0"/>
                </a:spcBef>
                <a:spcAft>
                  <a:spcPct val="0"/>
                </a:spcAft>
              </a:pPr>
              <a:t>3</a:t>
            </a:fld>
            <a:endParaRPr lang="en-US" altLang="en-US" sz="1400" dirty="0">
              <a:solidFill>
                <a:srgbClr val="000000"/>
              </a:solidFill>
              <a:latin typeface="Helvetica" charset="0"/>
              <a:sym typeface="Helvetica"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6472" y="2638089"/>
            <a:ext cx="2148655" cy="3488076"/>
          </a:xfrm>
          <a:prstGeom prst="rect">
            <a:avLst/>
          </a:prstGeom>
        </p:spPr>
      </p:pic>
    </p:spTree>
    <p:extLst>
      <p:ext uri="{BB962C8B-B14F-4D97-AF65-F5344CB8AC3E}">
        <p14:creationId xmlns:p14="http://schemas.microsoft.com/office/powerpoint/2010/main" val="1363433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a:xfrm>
            <a:off x="1465265" y="-244416"/>
            <a:ext cx="10058400" cy="1609344"/>
          </a:xfrm>
        </p:spPr>
        <p:txBody>
          <a:bodyPr>
            <a:normAutofit/>
          </a:bodyPr>
          <a:lstStyle/>
          <a:p>
            <a:pPr algn="ctr"/>
            <a:r>
              <a:rPr lang="en-US" altLang="en-US" sz="4400" dirty="0">
                <a:ea typeface="ＭＳ Ｐゴシック" charset="-128"/>
              </a:rPr>
              <a:t>Study 5 </a:t>
            </a:r>
            <a:r>
              <a:rPr lang="mr-IN" altLang="en-US" sz="4400" dirty="0">
                <a:ea typeface="ＭＳ Ｐゴシック" charset="-128"/>
              </a:rPr>
              <a:t>–</a:t>
            </a:r>
            <a:r>
              <a:rPr lang="en-US" altLang="en-US" sz="4400" dirty="0">
                <a:ea typeface="ＭＳ Ｐゴシック" charset="-128"/>
              </a:rPr>
              <a:t> </a:t>
            </a:r>
            <a:r>
              <a:rPr lang="en-US" altLang="en-US" sz="4400" dirty="0" smtClean="0">
                <a:ea typeface="ＭＳ Ｐゴシック" charset="-128"/>
              </a:rPr>
              <a:t>Heart </a:t>
            </a:r>
            <a:r>
              <a:rPr lang="en-US" altLang="en-US" sz="4400" dirty="0" err="1" smtClean="0">
                <a:ea typeface="ＭＳ Ｐゴシック" charset="-128"/>
              </a:rPr>
              <a:t>RAte</a:t>
            </a:r>
            <a:r>
              <a:rPr lang="en-US" altLang="en-US" sz="4400" dirty="0" smtClean="0">
                <a:ea typeface="ＭＳ Ｐゴシック" charset="-128"/>
              </a:rPr>
              <a:t> </a:t>
            </a:r>
            <a:r>
              <a:rPr lang="en-US" altLang="en-US" sz="4400" dirty="0">
                <a:ea typeface="ＭＳ Ｐゴシック" charset="-128"/>
              </a:rPr>
              <a:t>Study</a:t>
            </a:r>
          </a:p>
        </p:txBody>
      </p:sp>
      <p:sp>
        <p:nvSpPr>
          <p:cNvPr id="33794" name="Rectangle 2"/>
          <p:cNvSpPr>
            <a:spLocks noGrp="1"/>
          </p:cNvSpPr>
          <p:nvPr>
            <p:ph idx="1"/>
          </p:nvPr>
        </p:nvSpPr>
        <p:spPr>
          <a:xfrm>
            <a:off x="1037968" y="1606378"/>
            <a:ext cx="9172832" cy="4718222"/>
          </a:xfrm>
          <a:extLst>
            <a:ext uri="{909E8E84-426E-40dd-AFC4-6F175D3DCCD1}"/>
            <a:ext uri="{91240B29-F687-4f45-9708-019B960494DF}"/>
            <a:ext uri="{AF507438-7753-43e0-B8FC-AC1667EBCBE1}"/>
          </a:extLst>
        </p:spPr>
        <p:txBody>
          <a:bodyPr vert="horz" lIns="50800" tIns="50800" rIns="50800" bIns="50800" rtlCol="0" anchor="t">
            <a:normAutofit/>
          </a:bodyPr>
          <a:lstStyle/>
          <a:p>
            <a:pPr marL="454025" indent="-454025">
              <a:buFont typeface="Arial" charset="0"/>
              <a:buChar char="•"/>
              <a:defRPr/>
            </a:pPr>
            <a:r>
              <a:rPr lang="en-US" sz="2400" dirty="0"/>
              <a:t>Determine if activation of pleasant and unpleasant information in same PSAs leads to </a:t>
            </a:r>
            <a:r>
              <a:rPr lang="en-US" sz="2400" dirty="0" smtClean="0"/>
              <a:t>physiological arousal.</a:t>
            </a:r>
            <a:endParaRPr lang="en-US" sz="2400" dirty="0"/>
          </a:p>
          <a:p>
            <a:pPr marL="457200" indent="-457200">
              <a:buFontTx/>
              <a:buChar char="•"/>
              <a:defRPr/>
            </a:pPr>
            <a:r>
              <a:rPr lang="en-US" altLang="en-US" sz="2400" dirty="0">
                <a:ea typeface="ＭＳ Ｐゴシック" charset="-128"/>
              </a:rPr>
              <a:t>Participants watched all 5 PSAs</a:t>
            </a:r>
          </a:p>
          <a:p>
            <a:pPr marL="457200" indent="-457200">
              <a:buFontTx/>
              <a:buChar char="•"/>
              <a:defRPr/>
            </a:pPr>
            <a:r>
              <a:rPr lang="en-US" altLang="en-US" sz="2400" dirty="0">
                <a:ea typeface="ＭＳ Ｐゴシック" charset="-128"/>
              </a:rPr>
              <a:t>Before and while watching the message we measured heart rate.</a:t>
            </a:r>
          </a:p>
          <a:p>
            <a:pPr marL="788670" lvl="2" indent="-457200">
              <a:buFontTx/>
              <a:buChar char="•"/>
              <a:defRPr/>
            </a:pPr>
            <a:r>
              <a:rPr lang="en-US" altLang="en-US" dirty="0">
                <a:ea typeface="ＭＳ Ｐゴシック" charset="-128"/>
              </a:rPr>
              <a:t>Examined changes in heart rate from baseline</a:t>
            </a:r>
          </a:p>
          <a:p>
            <a:pPr marL="454025" indent="-454025">
              <a:buFont typeface="Arial" charset="0"/>
              <a:buChar char="•"/>
              <a:defRPr/>
            </a:pPr>
            <a:endParaRPr lang="en-US" sz="2400" dirty="0"/>
          </a:p>
          <a:p>
            <a:pPr marL="0" indent="0">
              <a:defRPr/>
            </a:pPr>
            <a:endParaRPr lang="en-US" sz="2400" dirty="0"/>
          </a:p>
        </p:txBody>
      </p:sp>
      <p:sp>
        <p:nvSpPr>
          <p:cNvPr id="40962" name="AutoShape 3"/>
          <p:cNvSpPr>
            <a:spLocks/>
          </p:cNvSpPr>
          <p:nvPr/>
        </p:nvSpPr>
        <p:spPr bwMode="auto">
          <a:xfrm>
            <a:off x="10363200" y="6400800"/>
            <a:ext cx="533400" cy="457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spcAft>
                <a:spcPct val="25000"/>
              </a:spcAft>
              <a:defRPr sz="3200">
                <a:solidFill>
                  <a:schemeClr val="tx1"/>
                </a:solidFill>
                <a:latin typeface="Times New Roman" charset="0"/>
                <a:ea typeface="ＭＳ Ｐゴシック" charset="-128"/>
              </a:defRPr>
            </a:lvl1pPr>
            <a:lvl2pPr marL="742950" indent="-285750">
              <a:spcBef>
                <a:spcPct val="20000"/>
              </a:spcBef>
              <a:buClr>
                <a:srgbClr val="CC0000"/>
              </a:buClr>
              <a:buSzPct val="90000"/>
              <a:buFont typeface="Wingdings" charset="2"/>
              <a:buChar char="§"/>
              <a:defRPr sz="2400">
                <a:solidFill>
                  <a:schemeClr val="tx1"/>
                </a:solidFill>
                <a:latin typeface="Times New Roman" charset="0"/>
                <a:ea typeface="ＭＳ Ｐゴシック" charset="-128"/>
              </a:defRPr>
            </a:lvl2pPr>
            <a:lvl3pPr marL="1143000" indent="-228600">
              <a:spcBef>
                <a:spcPct val="40000"/>
              </a:spcBef>
              <a:buChar char="•"/>
              <a:defRPr sz="2000" i="1">
                <a:solidFill>
                  <a:schemeClr val="tx1"/>
                </a:solidFill>
                <a:latin typeface="Times New Roman" charset="0"/>
                <a:ea typeface="ＭＳ Ｐゴシック" charset="-128"/>
              </a:defRPr>
            </a:lvl3pPr>
            <a:lvl4pPr marL="1600200" indent="-228600">
              <a:spcBef>
                <a:spcPct val="40000"/>
              </a:spcBef>
              <a:buChar char="–"/>
              <a:defRPr>
                <a:solidFill>
                  <a:schemeClr val="tx1"/>
                </a:solidFill>
                <a:latin typeface="Times New Roman" charset="0"/>
                <a:ea typeface="ＭＳ Ｐゴシック" charset="-128"/>
              </a:defRPr>
            </a:lvl4pPr>
            <a:lvl5pPr marL="2057400" indent="-22860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eaLnBrk="1" hangingPunct="1">
              <a:spcBef>
                <a:spcPct val="0"/>
              </a:spcBef>
              <a:spcAft>
                <a:spcPct val="0"/>
              </a:spcAft>
            </a:pPr>
            <a:fld id="{2FD757FA-451B-444E-BE43-41A67422E0EC}" type="slidenum">
              <a:rPr lang="en-US" altLang="en-US" sz="1400">
                <a:solidFill>
                  <a:srgbClr val="000000"/>
                </a:solidFill>
                <a:latin typeface="Arial" charset="0"/>
                <a:sym typeface="Arial" charset="0"/>
              </a:rPr>
              <a:pPr eaLnBrk="1" hangingPunct="1">
                <a:spcBef>
                  <a:spcPct val="0"/>
                </a:spcBef>
                <a:spcAft>
                  <a:spcPct val="0"/>
                </a:spcAft>
              </a:pPr>
              <a:t>30</a:t>
            </a:fld>
            <a:endParaRPr lang="en-US" altLang="en-US" sz="1400" dirty="0">
              <a:solidFill>
                <a:srgbClr val="000000"/>
              </a:solidFill>
              <a:latin typeface="Helvetica" charset="0"/>
              <a:sym typeface="Helvetica" charset="0"/>
            </a:endParaRPr>
          </a:p>
        </p:txBody>
      </p:sp>
    </p:spTree>
    <p:extLst>
      <p:ext uri="{BB962C8B-B14F-4D97-AF65-F5344CB8AC3E}">
        <p14:creationId xmlns:p14="http://schemas.microsoft.com/office/powerpoint/2010/main" val="814247597"/>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1279913" y="-244417"/>
            <a:ext cx="10058400" cy="1609344"/>
          </a:xfrm>
        </p:spPr>
        <p:txBody>
          <a:bodyPr>
            <a:normAutofit/>
          </a:bodyPr>
          <a:lstStyle/>
          <a:p>
            <a:pPr algn="ctr"/>
            <a:r>
              <a:rPr lang="en-US" altLang="en-US" sz="4400" dirty="0">
                <a:ea typeface="ＭＳ Ｐゴシック" charset="-128"/>
              </a:rPr>
              <a:t>Results</a:t>
            </a:r>
          </a:p>
        </p:txBody>
      </p:sp>
      <p:pic>
        <p:nvPicPr>
          <p:cNvPr id="419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9106" y="1161535"/>
            <a:ext cx="9057744" cy="538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564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8076" y="321276"/>
            <a:ext cx="9771230" cy="5809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Box 4"/>
          <p:cNvSpPr txBox="1">
            <a:spLocks noChangeArrowheads="1"/>
          </p:cNvSpPr>
          <p:nvPr/>
        </p:nvSpPr>
        <p:spPr bwMode="auto">
          <a:xfrm>
            <a:off x="7278945" y="1048992"/>
            <a:ext cx="1877412" cy="213939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endParaRPr lang="x-none" altLang="x-none"/>
          </a:p>
        </p:txBody>
      </p:sp>
      <p:sp>
        <p:nvSpPr>
          <p:cNvPr id="43012" name="TextBox 1"/>
          <p:cNvSpPr txBox="1">
            <a:spLocks noChangeArrowheads="1"/>
          </p:cNvSpPr>
          <p:nvPr/>
        </p:nvSpPr>
        <p:spPr bwMode="auto">
          <a:xfrm>
            <a:off x="4916488" y="2118690"/>
            <a:ext cx="2028825" cy="2214691"/>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endParaRPr lang="x-none" altLang="x-none"/>
          </a:p>
        </p:txBody>
      </p:sp>
    </p:spTree>
    <p:extLst>
      <p:ext uri="{BB962C8B-B14F-4D97-AF65-F5344CB8AC3E}">
        <p14:creationId xmlns:p14="http://schemas.microsoft.com/office/powerpoint/2010/main" val="1954786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AutoShape 3"/>
          <p:cNvSpPr>
            <a:spLocks/>
          </p:cNvSpPr>
          <p:nvPr/>
        </p:nvSpPr>
        <p:spPr bwMode="auto">
          <a:xfrm>
            <a:off x="10363200" y="6400800"/>
            <a:ext cx="533400" cy="457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spcAft>
                <a:spcPct val="25000"/>
              </a:spcAft>
              <a:defRPr sz="3200">
                <a:solidFill>
                  <a:schemeClr val="tx1"/>
                </a:solidFill>
                <a:latin typeface="Times New Roman" charset="0"/>
                <a:ea typeface="ＭＳ Ｐゴシック" charset="-128"/>
              </a:defRPr>
            </a:lvl1pPr>
            <a:lvl2pPr marL="742950" indent="-285750">
              <a:spcBef>
                <a:spcPct val="20000"/>
              </a:spcBef>
              <a:buClr>
                <a:srgbClr val="CC0000"/>
              </a:buClr>
              <a:buSzPct val="90000"/>
              <a:buFont typeface="Wingdings" charset="2"/>
              <a:buChar char="§"/>
              <a:defRPr sz="2400">
                <a:solidFill>
                  <a:schemeClr val="tx1"/>
                </a:solidFill>
                <a:latin typeface="Times New Roman" charset="0"/>
                <a:ea typeface="ＭＳ Ｐゴシック" charset="-128"/>
              </a:defRPr>
            </a:lvl2pPr>
            <a:lvl3pPr marL="1143000" indent="-228600">
              <a:spcBef>
                <a:spcPct val="40000"/>
              </a:spcBef>
              <a:buChar char="•"/>
              <a:defRPr sz="2000" i="1">
                <a:solidFill>
                  <a:schemeClr val="tx1"/>
                </a:solidFill>
                <a:latin typeface="Times New Roman" charset="0"/>
                <a:ea typeface="ＭＳ Ｐゴシック" charset="-128"/>
              </a:defRPr>
            </a:lvl3pPr>
            <a:lvl4pPr marL="1600200" indent="-228600">
              <a:spcBef>
                <a:spcPct val="40000"/>
              </a:spcBef>
              <a:buChar char="–"/>
              <a:defRPr>
                <a:solidFill>
                  <a:schemeClr val="tx1"/>
                </a:solidFill>
                <a:latin typeface="Times New Roman" charset="0"/>
                <a:ea typeface="ＭＳ Ｐゴシック" charset="-128"/>
              </a:defRPr>
            </a:lvl4pPr>
            <a:lvl5pPr marL="2057400" indent="-22860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eaLnBrk="1" hangingPunct="1">
              <a:spcBef>
                <a:spcPct val="0"/>
              </a:spcBef>
              <a:spcAft>
                <a:spcPct val="0"/>
              </a:spcAft>
            </a:pPr>
            <a:fld id="{0E054A7E-CB5E-E348-9E04-89A2E9EE0563}" type="slidenum">
              <a:rPr lang="en-US" altLang="en-US" sz="1400">
                <a:solidFill>
                  <a:srgbClr val="000000"/>
                </a:solidFill>
                <a:latin typeface="Arial" charset="0"/>
                <a:sym typeface="Arial" charset="0"/>
              </a:rPr>
              <a:pPr eaLnBrk="1" hangingPunct="1">
                <a:spcBef>
                  <a:spcPct val="0"/>
                </a:spcBef>
                <a:spcAft>
                  <a:spcPct val="0"/>
                </a:spcAft>
              </a:pPr>
              <a:t>33</a:t>
            </a:fld>
            <a:endParaRPr lang="en-US" altLang="en-US" sz="1400" dirty="0">
              <a:solidFill>
                <a:srgbClr val="000000"/>
              </a:solidFill>
              <a:latin typeface="Helvetica" charset="0"/>
              <a:sym typeface="Helvetica" charset="0"/>
            </a:endParaRPr>
          </a:p>
        </p:txBody>
      </p:sp>
      <p:sp>
        <p:nvSpPr>
          <p:cNvPr id="44034" name="Rectangle 1"/>
          <p:cNvSpPr>
            <a:spLocks noChangeArrowheads="1"/>
          </p:cNvSpPr>
          <p:nvPr/>
        </p:nvSpPr>
        <p:spPr bwMode="auto">
          <a:xfrm>
            <a:off x="3886200" y="2209800"/>
            <a:ext cx="1676400" cy="685800"/>
          </a:xfrm>
          <a:prstGeom prst="rect">
            <a:avLst/>
          </a:prstGeom>
          <a:solidFill>
            <a:srgbClr val="FFFFFF"/>
          </a:solidFill>
          <a:ln w="25400">
            <a:solidFill>
              <a:srgbClr val="294171"/>
            </a:solidFill>
            <a:round/>
            <a:headEnd/>
            <a:tailEnd/>
          </a:ln>
        </p:spPr>
        <p:txBody>
          <a:bodyPr lIns="50800" tIns="50800" rIns="50800" bIns="50800"/>
          <a:lstStyle>
            <a:lvl1pPr marL="1588" defTabSz="457200">
              <a:defRPr>
                <a:solidFill>
                  <a:schemeClr val="tx1"/>
                </a:solidFill>
                <a:latin typeface="Arial" charset="0"/>
                <a:ea typeface="ＭＳ Ｐゴシック" charset="-128"/>
              </a:defRPr>
            </a:lvl1pPr>
            <a:lvl2pPr marL="742950" indent="-285750" defTabSz="457200">
              <a:defRPr>
                <a:solidFill>
                  <a:schemeClr val="tx1"/>
                </a:solidFill>
                <a:latin typeface="Arial" charset="0"/>
                <a:ea typeface="ＭＳ Ｐゴシック" charset="-128"/>
              </a:defRPr>
            </a:lvl2pPr>
            <a:lvl3pPr marL="1143000" indent="-228600" defTabSz="457200">
              <a:defRPr>
                <a:solidFill>
                  <a:schemeClr val="tx1"/>
                </a:solidFill>
                <a:latin typeface="Arial" charset="0"/>
                <a:ea typeface="ＭＳ Ｐゴシック" charset="-128"/>
              </a:defRPr>
            </a:lvl3pPr>
            <a:lvl4pPr marL="1600200" indent="-228600" defTabSz="457200">
              <a:defRPr>
                <a:solidFill>
                  <a:schemeClr val="tx1"/>
                </a:solidFill>
                <a:latin typeface="Arial" charset="0"/>
                <a:ea typeface="ＭＳ Ｐゴシック" charset="-128"/>
              </a:defRPr>
            </a:lvl4pPr>
            <a:lvl5pPr marL="2057400" indent="-228600" defTabSz="4572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a:r>
              <a:rPr lang="en-US" altLang="en-US" sz="2000" dirty="0">
                <a:solidFill>
                  <a:srgbClr val="000000"/>
                </a:solidFill>
                <a:latin typeface="+mn-lt"/>
                <a:sym typeface="Helvetica" charset="0"/>
              </a:rPr>
              <a:t>Attitude Ambivalence</a:t>
            </a:r>
          </a:p>
        </p:txBody>
      </p:sp>
      <p:sp>
        <p:nvSpPr>
          <p:cNvPr id="44035" name="Rectangle 5"/>
          <p:cNvSpPr>
            <a:spLocks noChangeArrowheads="1"/>
          </p:cNvSpPr>
          <p:nvPr/>
        </p:nvSpPr>
        <p:spPr bwMode="auto">
          <a:xfrm>
            <a:off x="1428750" y="3200400"/>
            <a:ext cx="2152650" cy="990600"/>
          </a:xfrm>
          <a:prstGeom prst="rect">
            <a:avLst/>
          </a:prstGeom>
          <a:solidFill>
            <a:srgbClr val="FFFFFF"/>
          </a:solidFill>
          <a:ln w="25400">
            <a:solidFill>
              <a:srgbClr val="294171"/>
            </a:solidFill>
            <a:round/>
            <a:headEnd/>
            <a:tailEnd/>
          </a:ln>
        </p:spPr>
        <p:txBody>
          <a:bodyPr lIns="50800" tIns="50800" rIns="50800" bIns="50800"/>
          <a:lstStyle>
            <a:lvl1pPr marL="1588" defTabSz="457200">
              <a:defRPr>
                <a:solidFill>
                  <a:schemeClr val="tx1"/>
                </a:solidFill>
                <a:latin typeface="Arial" charset="0"/>
                <a:ea typeface="ＭＳ Ｐゴシック" charset="-128"/>
              </a:defRPr>
            </a:lvl1pPr>
            <a:lvl2pPr marL="742950" indent="-285750" defTabSz="457200">
              <a:defRPr>
                <a:solidFill>
                  <a:schemeClr val="tx1"/>
                </a:solidFill>
                <a:latin typeface="Arial" charset="0"/>
                <a:ea typeface="ＭＳ Ｐゴシック" charset="-128"/>
              </a:defRPr>
            </a:lvl2pPr>
            <a:lvl3pPr marL="1143000" indent="-228600" defTabSz="457200">
              <a:defRPr>
                <a:solidFill>
                  <a:schemeClr val="tx1"/>
                </a:solidFill>
                <a:latin typeface="Arial" charset="0"/>
                <a:ea typeface="ＭＳ Ｐゴシック" charset="-128"/>
              </a:defRPr>
            </a:lvl3pPr>
            <a:lvl4pPr marL="1600200" indent="-228600" defTabSz="457200">
              <a:defRPr>
                <a:solidFill>
                  <a:schemeClr val="tx1"/>
                </a:solidFill>
                <a:latin typeface="Arial" charset="0"/>
                <a:ea typeface="ＭＳ Ｐゴシック" charset="-128"/>
              </a:defRPr>
            </a:lvl4pPr>
            <a:lvl5pPr marL="2057400" indent="-228600" defTabSz="4572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a:r>
              <a:rPr lang="en-US" altLang="en-US" sz="2000" dirty="0">
                <a:latin typeface="+mn-lt"/>
              </a:rPr>
              <a:t>Co-Presentation of Pleasant and Unpleasant Info</a:t>
            </a:r>
            <a:endParaRPr lang="en-US" altLang="en-US" sz="2000" dirty="0">
              <a:solidFill>
                <a:srgbClr val="000000"/>
              </a:solidFill>
              <a:latin typeface="+mn-lt"/>
              <a:sym typeface="Helvetica" charset="0"/>
            </a:endParaRPr>
          </a:p>
        </p:txBody>
      </p:sp>
      <p:sp>
        <p:nvSpPr>
          <p:cNvPr id="44036" name="Rectangle 6"/>
          <p:cNvSpPr>
            <a:spLocks noChangeArrowheads="1"/>
          </p:cNvSpPr>
          <p:nvPr/>
        </p:nvSpPr>
        <p:spPr bwMode="auto">
          <a:xfrm>
            <a:off x="3886200" y="4495800"/>
            <a:ext cx="1676400" cy="685800"/>
          </a:xfrm>
          <a:prstGeom prst="rect">
            <a:avLst/>
          </a:prstGeom>
          <a:solidFill>
            <a:srgbClr val="FFFFFF"/>
          </a:solidFill>
          <a:ln w="25400">
            <a:solidFill>
              <a:srgbClr val="294171"/>
            </a:solidFill>
            <a:round/>
            <a:headEnd/>
            <a:tailEnd/>
          </a:ln>
        </p:spPr>
        <p:txBody>
          <a:bodyPr lIns="50800" tIns="50800" rIns="50800" bIns="50800"/>
          <a:lstStyle>
            <a:lvl1pPr marL="1588" defTabSz="457200">
              <a:defRPr>
                <a:solidFill>
                  <a:schemeClr val="tx1"/>
                </a:solidFill>
                <a:latin typeface="Arial" charset="0"/>
                <a:ea typeface="ＭＳ Ｐゴシック" charset="-128"/>
              </a:defRPr>
            </a:lvl1pPr>
            <a:lvl2pPr marL="742950" indent="-285750" defTabSz="457200">
              <a:defRPr>
                <a:solidFill>
                  <a:schemeClr val="tx1"/>
                </a:solidFill>
                <a:latin typeface="Arial" charset="0"/>
                <a:ea typeface="ＭＳ Ｐゴシック" charset="-128"/>
              </a:defRPr>
            </a:lvl2pPr>
            <a:lvl3pPr marL="1143000" indent="-228600" defTabSz="457200">
              <a:defRPr>
                <a:solidFill>
                  <a:schemeClr val="tx1"/>
                </a:solidFill>
                <a:latin typeface="Arial" charset="0"/>
                <a:ea typeface="ＭＳ Ｐゴシック" charset="-128"/>
              </a:defRPr>
            </a:lvl3pPr>
            <a:lvl4pPr marL="1600200" indent="-228600" defTabSz="457200">
              <a:defRPr>
                <a:solidFill>
                  <a:schemeClr val="tx1"/>
                </a:solidFill>
                <a:latin typeface="Arial" charset="0"/>
                <a:ea typeface="ＭＳ Ｐゴシック" charset="-128"/>
              </a:defRPr>
            </a:lvl4pPr>
            <a:lvl5pPr marL="2057400" indent="-228600" defTabSz="4572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a:r>
              <a:rPr lang="en-US" altLang="en-US" sz="2000" dirty="0">
                <a:solidFill>
                  <a:srgbClr val="000000"/>
                </a:solidFill>
                <a:latin typeface="+mn-lt"/>
                <a:sym typeface="Helvetica" charset="0"/>
              </a:rPr>
              <a:t>Endocrine Arousal</a:t>
            </a:r>
          </a:p>
        </p:txBody>
      </p:sp>
      <p:sp>
        <p:nvSpPr>
          <p:cNvPr id="44037" name="Rectangle 7"/>
          <p:cNvSpPr>
            <a:spLocks noChangeArrowheads="1"/>
          </p:cNvSpPr>
          <p:nvPr/>
        </p:nvSpPr>
        <p:spPr bwMode="auto">
          <a:xfrm>
            <a:off x="5867400" y="3200400"/>
            <a:ext cx="1752600" cy="990600"/>
          </a:xfrm>
          <a:prstGeom prst="rect">
            <a:avLst/>
          </a:prstGeom>
          <a:solidFill>
            <a:srgbClr val="FFFFFF"/>
          </a:solidFill>
          <a:ln w="25400">
            <a:solidFill>
              <a:srgbClr val="294171"/>
            </a:solidFill>
            <a:round/>
            <a:headEnd/>
            <a:tailEnd/>
          </a:ln>
        </p:spPr>
        <p:txBody>
          <a:bodyPr lIns="50800" tIns="50800" rIns="50800" bIns="50800"/>
          <a:lstStyle>
            <a:lvl1pPr marL="1588" defTabSz="457200">
              <a:defRPr>
                <a:solidFill>
                  <a:schemeClr val="tx1"/>
                </a:solidFill>
                <a:latin typeface="Arial" charset="0"/>
                <a:ea typeface="ＭＳ Ｐゴシック" charset="-128"/>
              </a:defRPr>
            </a:lvl1pPr>
            <a:lvl2pPr marL="742950" indent="-285750" defTabSz="457200">
              <a:defRPr>
                <a:solidFill>
                  <a:schemeClr val="tx1"/>
                </a:solidFill>
                <a:latin typeface="Arial" charset="0"/>
                <a:ea typeface="ＭＳ Ｐゴシック" charset="-128"/>
              </a:defRPr>
            </a:lvl2pPr>
            <a:lvl3pPr marL="1143000" indent="-228600" defTabSz="457200">
              <a:defRPr>
                <a:solidFill>
                  <a:schemeClr val="tx1"/>
                </a:solidFill>
                <a:latin typeface="Arial" charset="0"/>
                <a:ea typeface="ＭＳ Ｐゴシック" charset="-128"/>
              </a:defRPr>
            </a:lvl3pPr>
            <a:lvl4pPr marL="1600200" indent="-228600" defTabSz="457200">
              <a:defRPr>
                <a:solidFill>
                  <a:schemeClr val="tx1"/>
                </a:solidFill>
                <a:latin typeface="Arial" charset="0"/>
                <a:ea typeface="ＭＳ Ｐゴシック" charset="-128"/>
              </a:defRPr>
            </a:lvl4pPr>
            <a:lvl5pPr marL="2057400" indent="-228600" defTabSz="4572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a:r>
              <a:rPr lang="en-US" altLang="en-US" sz="2000" dirty="0">
                <a:solidFill>
                  <a:srgbClr val="000000"/>
                </a:solidFill>
                <a:latin typeface="+mn-lt"/>
                <a:sym typeface="Helvetica" charset="0"/>
              </a:rPr>
              <a:t>Memory for Social Norm Information</a:t>
            </a:r>
          </a:p>
        </p:txBody>
      </p:sp>
      <p:sp>
        <p:nvSpPr>
          <p:cNvPr id="44038" name="Rectangle 8"/>
          <p:cNvSpPr>
            <a:spLocks noChangeArrowheads="1"/>
          </p:cNvSpPr>
          <p:nvPr/>
        </p:nvSpPr>
        <p:spPr bwMode="auto">
          <a:xfrm>
            <a:off x="7924800" y="3200400"/>
            <a:ext cx="1828800" cy="990600"/>
          </a:xfrm>
          <a:prstGeom prst="rect">
            <a:avLst/>
          </a:prstGeom>
          <a:solidFill>
            <a:srgbClr val="FFFFFF"/>
          </a:solidFill>
          <a:ln w="25400">
            <a:solidFill>
              <a:srgbClr val="294171"/>
            </a:solidFill>
            <a:round/>
            <a:headEnd/>
            <a:tailEnd/>
          </a:ln>
        </p:spPr>
        <p:txBody>
          <a:bodyPr lIns="50800" tIns="50800" rIns="50800" bIns="50800"/>
          <a:lstStyle>
            <a:lvl1pPr marL="1588" defTabSz="457200">
              <a:defRPr>
                <a:solidFill>
                  <a:schemeClr val="tx1"/>
                </a:solidFill>
                <a:latin typeface="Arial" charset="0"/>
                <a:ea typeface="ＭＳ Ｐゴシック" charset="-128"/>
              </a:defRPr>
            </a:lvl1pPr>
            <a:lvl2pPr marL="742950" indent="-285750" defTabSz="457200">
              <a:defRPr>
                <a:solidFill>
                  <a:schemeClr val="tx1"/>
                </a:solidFill>
                <a:latin typeface="Arial" charset="0"/>
                <a:ea typeface="ＭＳ Ｐゴシック" charset="-128"/>
              </a:defRPr>
            </a:lvl2pPr>
            <a:lvl3pPr marL="1143000" indent="-228600" defTabSz="457200">
              <a:defRPr>
                <a:solidFill>
                  <a:schemeClr val="tx1"/>
                </a:solidFill>
                <a:latin typeface="Arial" charset="0"/>
                <a:ea typeface="ＭＳ Ｐゴシック" charset="-128"/>
              </a:defRPr>
            </a:lvl3pPr>
            <a:lvl4pPr marL="1600200" indent="-228600" defTabSz="457200">
              <a:defRPr>
                <a:solidFill>
                  <a:schemeClr val="tx1"/>
                </a:solidFill>
                <a:latin typeface="Arial" charset="0"/>
                <a:ea typeface="ＭＳ Ｐゴシック" charset="-128"/>
              </a:defRPr>
            </a:lvl4pPr>
            <a:lvl5pPr marL="2057400" indent="-228600" defTabSz="4572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a:r>
              <a:rPr lang="en-US" altLang="en-US" sz="2000" dirty="0">
                <a:latin typeface="+mn-lt"/>
              </a:rPr>
              <a:t>Attitude and Behavior Change</a:t>
            </a:r>
            <a:endParaRPr lang="en-US" altLang="en-US" sz="2000" dirty="0">
              <a:solidFill>
                <a:srgbClr val="000000"/>
              </a:solidFill>
              <a:latin typeface="+mn-lt"/>
              <a:sym typeface="Helvetica" charset="0"/>
            </a:endParaRPr>
          </a:p>
        </p:txBody>
      </p:sp>
      <p:cxnSp>
        <p:nvCxnSpPr>
          <p:cNvPr id="44039" name="Straight Arrow Connector 4"/>
          <p:cNvCxnSpPr>
            <a:cxnSpLocks noChangeShapeType="1"/>
          </p:cNvCxnSpPr>
          <p:nvPr/>
        </p:nvCxnSpPr>
        <p:spPr bwMode="auto">
          <a:xfrm flipV="1">
            <a:off x="3581400" y="2895600"/>
            <a:ext cx="304800" cy="304800"/>
          </a:xfrm>
          <a:prstGeom prst="straightConnector1">
            <a:avLst/>
          </a:prstGeom>
          <a:noFill/>
          <a:ln w="25400">
            <a:solidFill>
              <a:srgbClr val="294171"/>
            </a:solidFill>
            <a:round/>
            <a:headEnd/>
            <a:tailEnd type="arrow" w="med" len="med"/>
          </a:ln>
          <a:extLst>
            <a:ext uri="{909E8E84-426E-40DD-AFC4-6F175D3DCCD1}">
              <a14:hiddenFill xmlns:a14="http://schemas.microsoft.com/office/drawing/2010/main">
                <a:noFill/>
              </a14:hiddenFill>
            </a:ext>
          </a:extLst>
        </p:spPr>
      </p:cxnSp>
      <p:cxnSp>
        <p:nvCxnSpPr>
          <p:cNvPr id="44040" name="Straight Arrow Connector 11"/>
          <p:cNvCxnSpPr>
            <a:cxnSpLocks noChangeShapeType="1"/>
          </p:cNvCxnSpPr>
          <p:nvPr/>
        </p:nvCxnSpPr>
        <p:spPr bwMode="auto">
          <a:xfrm>
            <a:off x="3581400" y="4191000"/>
            <a:ext cx="304800" cy="304800"/>
          </a:xfrm>
          <a:prstGeom prst="straightConnector1">
            <a:avLst/>
          </a:prstGeom>
          <a:noFill/>
          <a:ln w="25400">
            <a:solidFill>
              <a:srgbClr val="294171"/>
            </a:solidFill>
            <a:round/>
            <a:headEnd/>
            <a:tailEnd type="arrow" w="med" len="med"/>
          </a:ln>
          <a:extLst>
            <a:ext uri="{909E8E84-426E-40DD-AFC4-6F175D3DCCD1}">
              <a14:hiddenFill xmlns:a14="http://schemas.microsoft.com/office/drawing/2010/main">
                <a:noFill/>
              </a14:hiddenFill>
            </a:ext>
          </a:extLst>
        </p:spPr>
      </p:cxnSp>
      <p:cxnSp>
        <p:nvCxnSpPr>
          <p:cNvPr id="44041" name="Straight Arrow Connector 21"/>
          <p:cNvCxnSpPr>
            <a:cxnSpLocks noChangeShapeType="1"/>
          </p:cNvCxnSpPr>
          <p:nvPr/>
        </p:nvCxnSpPr>
        <p:spPr bwMode="auto">
          <a:xfrm>
            <a:off x="5562600" y="2895600"/>
            <a:ext cx="304800" cy="304800"/>
          </a:xfrm>
          <a:prstGeom prst="straightConnector1">
            <a:avLst/>
          </a:prstGeom>
          <a:noFill/>
          <a:ln w="25400">
            <a:solidFill>
              <a:srgbClr val="294171"/>
            </a:solidFill>
            <a:round/>
            <a:headEnd/>
            <a:tailEnd type="arrow" w="med" len="med"/>
          </a:ln>
          <a:extLst>
            <a:ext uri="{909E8E84-426E-40DD-AFC4-6F175D3DCCD1}">
              <a14:hiddenFill xmlns:a14="http://schemas.microsoft.com/office/drawing/2010/main">
                <a:noFill/>
              </a14:hiddenFill>
            </a:ext>
          </a:extLst>
        </p:spPr>
      </p:cxnSp>
      <p:cxnSp>
        <p:nvCxnSpPr>
          <p:cNvPr id="44042" name="Straight Arrow Connector 26"/>
          <p:cNvCxnSpPr>
            <a:cxnSpLocks noChangeShapeType="1"/>
          </p:cNvCxnSpPr>
          <p:nvPr/>
        </p:nvCxnSpPr>
        <p:spPr bwMode="auto">
          <a:xfrm flipV="1">
            <a:off x="5562600" y="4191000"/>
            <a:ext cx="304800" cy="304800"/>
          </a:xfrm>
          <a:prstGeom prst="straightConnector1">
            <a:avLst/>
          </a:prstGeom>
          <a:noFill/>
          <a:ln w="25400">
            <a:solidFill>
              <a:srgbClr val="294171"/>
            </a:solidFill>
            <a:round/>
            <a:headEnd/>
            <a:tailEnd type="arrow" w="med" len="med"/>
          </a:ln>
          <a:extLst>
            <a:ext uri="{909E8E84-426E-40DD-AFC4-6F175D3DCCD1}">
              <a14:hiddenFill xmlns:a14="http://schemas.microsoft.com/office/drawing/2010/main">
                <a:noFill/>
              </a14:hiddenFill>
            </a:ext>
          </a:extLst>
        </p:spPr>
      </p:cxnSp>
      <p:cxnSp>
        <p:nvCxnSpPr>
          <p:cNvPr id="44043" name="Straight Arrow Connector 33795"/>
          <p:cNvCxnSpPr>
            <a:cxnSpLocks noChangeShapeType="1"/>
            <a:stCxn id="44035" idx="3"/>
            <a:endCxn id="44044" idx="1"/>
          </p:cNvCxnSpPr>
          <p:nvPr/>
        </p:nvCxnSpPr>
        <p:spPr bwMode="auto">
          <a:xfrm>
            <a:off x="3581400" y="3695700"/>
            <a:ext cx="304800" cy="0"/>
          </a:xfrm>
          <a:prstGeom prst="straightConnector1">
            <a:avLst/>
          </a:prstGeom>
          <a:noFill/>
          <a:ln w="25400">
            <a:solidFill>
              <a:srgbClr val="294171"/>
            </a:solidFill>
            <a:round/>
            <a:headEnd/>
            <a:tailEnd type="arrow" w="med" len="med"/>
          </a:ln>
          <a:extLst>
            <a:ext uri="{909E8E84-426E-40DD-AFC4-6F175D3DCCD1}">
              <a14:hiddenFill xmlns:a14="http://schemas.microsoft.com/office/drawing/2010/main">
                <a:noFill/>
              </a14:hiddenFill>
            </a:ext>
          </a:extLst>
        </p:spPr>
      </p:cxnSp>
      <p:sp>
        <p:nvSpPr>
          <p:cNvPr id="44044" name="Rectangle 15"/>
          <p:cNvSpPr>
            <a:spLocks noChangeArrowheads="1"/>
          </p:cNvSpPr>
          <p:nvPr/>
        </p:nvSpPr>
        <p:spPr bwMode="auto">
          <a:xfrm>
            <a:off x="3886200" y="3352800"/>
            <a:ext cx="1676400" cy="685800"/>
          </a:xfrm>
          <a:prstGeom prst="rect">
            <a:avLst/>
          </a:prstGeom>
          <a:solidFill>
            <a:srgbClr val="FFFFFF"/>
          </a:solidFill>
          <a:ln w="25400">
            <a:solidFill>
              <a:srgbClr val="294171"/>
            </a:solidFill>
            <a:round/>
            <a:headEnd/>
            <a:tailEnd/>
          </a:ln>
        </p:spPr>
        <p:txBody>
          <a:bodyPr lIns="50800" tIns="50800" rIns="50800" bIns="50800"/>
          <a:lstStyle>
            <a:lvl1pPr marL="1588" defTabSz="457200">
              <a:defRPr>
                <a:solidFill>
                  <a:schemeClr val="tx1"/>
                </a:solidFill>
                <a:latin typeface="Arial" charset="0"/>
                <a:ea typeface="ＭＳ Ｐゴシック" charset="-128"/>
              </a:defRPr>
            </a:lvl1pPr>
            <a:lvl2pPr marL="742950" indent="-285750" defTabSz="457200">
              <a:defRPr>
                <a:solidFill>
                  <a:schemeClr val="tx1"/>
                </a:solidFill>
                <a:latin typeface="Arial" charset="0"/>
                <a:ea typeface="ＭＳ Ｐゴシック" charset="-128"/>
              </a:defRPr>
            </a:lvl2pPr>
            <a:lvl3pPr marL="1143000" indent="-228600" defTabSz="457200">
              <a:defRPr>
                <a:solidFill>
                  <a:schemeClr val="tx1"/>
                </a:solidFill>
                <a:latin typeface="Arial" charset="0"/>
                <a:ea typeface="ＭＳ Ｐゴシック" charset="-128"/>
              </a:defRPr>
            </a:lvl3pPr>
            <a:lvl4pPr marL="1600200" indent="-228600" defTabSz="457200">
              <a:defRPr>
                <a:solidFill>
                  <a:schemeClr val="tx1"/>
                </a:solidFill>
                <a:latin typeface="Arial" charset="0"/>
                <a:ea typeface="ＭＳ Ｐゴシック" charset="-128"/>
              </a:defRPr>
            </a:lvl4pPr>
            <a:lvl5pPr marL="2057400" indent="-228600" defTabSz="4572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a:r>
              <a:rPr lang="en-US" altLang="en-US" sz="2000" dirty="0" smtClean="0">
                <a:solidFill>
                  <a:srgbClr val="000000"/>
                </a:solidFill>
                <a:latin typeface="+mn-lt"/>
                <a:sym typeface="Helvetica" charset="0"/>
              </a:rPr>
              <a:t>Heart </a:t>
            </a:r>
            <a:br>
              <a:rPr lang="en-US" altLang="en-US" sz="2000" dirty="0" smtClean="0">
                <a:solidFill>
                  <a:srgbClr val="000000"/>
                </a:solidFill>
                <a:latin typeface="+mn-lt"/>
                <a:sym typeface="Helvetica" charset="0"/>
              </a:rPr>
            </a:br>
            <a:r>
              <a:rPr lang="en-US" altLang="en-US" sz="2000" dirty="0" smtClean="0">
                <a:solidFill>
                  <a:srgbClr val="000000"/>
                </a:solidFill>
                <a:latin typeface="+mn-lt"/>
                <a:sym typeface="Helvetica" charset="0"/>
              </a:rPr>
              <a:t>Rate</a:t>
            </a:r>
            <a:endParaRPr lang="en-US" altLang="en-US" sz="2000" dirty="0">
              <a:solidFill>
                <a:srgbClr val="000000"/>
              </a:solidFill>
              <a:latin typeface="+mn-lt"/>
              <a:sym typeface="Helvetica" charset="0"/>
            </a:endParaRPr>
          </a:p>
        </p:txBody>
      </p:sp>
      <p:cxnSp>
        <p:nvCxnSpPr>
          <p:cNvPr id="44045" name="Straight Arrow Connector 22"/>
          <p:cNvCxnSpPr>
            <a:cxnSpLocks noChangeShapeType="1"/>
          </p:cNvCxnSpPr>
          <p:nvPr/>
        </p:nvCxnSpPr>
        <p:spPr bwMode="auto">
          <a:xfrm>
            <a:off x="5562600" y="3733800"/>
            <a:ext cx="304800" cy="0"/>
          </a:xfrm>
          <a:prstGeom prst="straightConnector1">
            <a:avLst/>
          </a:prstGeom>
          <a:noFill/>
          <a:ln w="25400">
            <a:solidFill>
              <a:srgbClr val="294171"/>
            </a:solidFill>
            <a:round/>
            <a:headEnd/>
            <a:tailEnd type="arrow" w="med" len="med"/>
          </a:ln>
          <a:extLst>
            <a:ext uri="{909E8E84-426E-40DD-AFC4-6F175D3DCCD1}">
              <a14:hiddenFill xmlns:a14="http://schemas.microsoft.com/office/drawing/2010/main">
                <a:noFill/>
              </a14:hiddenFill>
            </a:ext>
          </a:extLst>
        </p:spPr>
      </p:cxnSp>
      <p:cxnSp>
        <p:nvCxnSpPr>
          <p:cNvPr id="44046" name="Straight Arrow Connector 23"/>
          <p:cNvCxnSpPr>
            <a:cxnSpLocks noChangeShapeType="1"/>
          </p:cNvCxnSpPr>
          <p:nvPr/>
        </p:nvCxnSpPr>
        <p:spPr bwMode="auto">
          <a:xfrm>
            <a:off x="7620000" y="3733800"/>
            <a:ext cx="304800" cy="0"/>
          </a:xfrm>
          <a:prstGeom prst="straightConnector1">
            <a:avLst/>
          </a:prstGeom>
          <a:noFill/>
          <a:ln w="25400">
            <a:solidFill>
              <a:srgbClr val="294171"/>
            </a:solidFill>
            <a:round/>
            <a:headEnd/>
            <a:tailEnd type="arrow" w="med" len="med"/>
          </a:ln>
          <a:extLst>
            <a:ext uri="{909E8E84-426E-40DD-AFC4-6F175D3DCCD1}">
              <a14:hiddenFill xmlns:a14="http://schemas.microsoft.com/office/drawing/2010/main">
                <a:noFill/>
              </a14:hiddenFill>
            </a:ext>
          </a:extLst>
        </p:spPr>
      </p:cxnSp>
      <p:sp>
        <p:nvSpPr>
          <p:cNvPr id="44048" name="Title 3"/>
          <p:cNvSpPr>
            <a:spLocks noGrp="1"/>
          </p:cNvSpPr>
          <p:nvPr>
            <p:ph type="title"/>
          </p:nvPr>
        </p:nvSpPr>
        <p:spPr>
          <a:xfrm>
            <a:off x="1082205" y="-170878"/>
            <a:ext cx="10058400" cy="1609344"/>
          </a:xfrm>
        </p:spPr>
        <p:txBody>
          <a:bodyPr>
            <a:normAutofit/>
          </a:bodyPr>
          <a:lstStyle/>
          <a:p>
            <a:pPr algn="ctr"/>
            <a:r>
              <a:rPr lang="en-US" altLang="en-US" sz="4400" dirty="0" smtClean="0">
                <a:ea typeface="ＭＳ Ｐゴシック" charset="-128"/>
              </a:rPr>
              <a:t>Biopsychological </a:t>
            </a:r>
            <a:r>
              <a:rPr lang="en-US" altLang="en-US" sz="4400" dirty="0">
                <a:ea typeface="ＭＳ Ｐゴシック" charset="-128"/>
              </a:rPr>
              <a:t>Model</a:t>
            </a:r>
          </a:p>
        </p:txBody>
      </p:sp>
      <p:sp>
        <p:nvSpPr>
          <p:cNvPr id="2" name="Plus 1"/>
          <p:cNvSpPr>
            <a:spLocks/>
          </p:cNvSpPr>
          <p:nvPr/>
        </p:nvSpPr>
        <p:spPr bwMode="auto">
          <a:xfrm flipH="1">
            <a:off x="3327400" y="2586038"/>
            <a:ext cx="444500" cy="557212"/>
          </a:xfrm>
          <a:custGeom>
            <a:avLst/>
            <a:gdLst>
              <a:gd name="T0" fmla="*/ 58918 w 444500"/>
              <a:gd name="T1" fmla="*/ 226333 h 557213"/>
              <a:gd name="T2" fmla="*/ 169977 w 444500"/>
              <a:gd name="T3" fmla="*/ 226333 h 557213"/>
              <a:gd name="T4" fmla="*/ 169977 w 444500"/>
              <a:gd name="T5" fmla="*/ 73859 h 557213"/>
              <a:gd name="T6" fmla="*/ 274523 w 444500"/>
              <a:gd name="T7" fmla="*/ 73859 h 557213"/>
              <a:gd name="T8" fmla="*/ 274523 w 444500"/>
              <a:gd name="T9" fmla="*/ 226333 h 557213"/>
              <a:gd name="T10" fmla="*/ 385582 w 444500"/>
              <a:gd name="T11" fmla="*/ 226333 h 557213"/>
              <a:gd name="T12" fmla="*/ 385582 w 444500"/>
              <a:gd name="T13" fmla="*/ 330875 h 557213"/>
              <a:gd name="T14" fmla="*/ 274523 w 444500"/>
              <a:gd name="T15" fmla="*/ 330875 h 557213"/>
              <a:gd name="T16" fmla="*/ 274523 w 444500"/>
              <a:gd name="T17" fmla="*/ 483349 h 557213"/>
              <a:gd name="T18" fmla="*/ 169977 w 444500"/>
              <a:gd name="T19" fmla="*/ 483349 h 557213"/>
              <a:gd name="T20" fmla="*/ 169977 w 444500"/>
              <a:gd name="T21" fmla="*/ 330875 h 557213"/>
              <a:gd name="T22" fmla="*/ 58918 w 444500"/>
              <a:gd name="T23" fmla="*/ 330875 h 557213"/>
              <a:gd name="T24" fmla="*/ 58918 w 444500"/>
              <a:gd name="T25" fmla="*/ 226333 h 5572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4500" h="557213">
                <a:moveTo>
                  <a:pt x="58918" y="226333"/>
                </a:moveTo>
                <a:lnTo>
                  <a:pt x="169977" y="226333"/>
                </a:lnTo>
                <a:lnTo>
                  <a:pt x="169977" y="73859"/>
                </a:lnTo>
                <a:lnTo>
                  <a:pt x="274523" y="73859"/>
                </a:lnTo>
                <a:lnTo>
                  <a:pt x="274523" y="226333"/>
                </a:lnTo>
                <a:lnTo>
                  <a:pt x="385582" y="226333"/>
                </a:lnTo>
                <a:lnTo>
                  <a:pt x="385582" y="330880"/>
                </a:lnTo>
                <a:lnTo>
                  <a:pt x="274523" y="330880"/>
                </a:lnTo>
                <a:lnTo>
                  <a:pt x="274523" y="483354"/>
                </a:lnTo>
                <a:lnTo>
                  <a:pt x="169977" y="483354"/>
                </a:lnTo>
                <a:lnTo>
                  <a:pt x="169977" y="330880"/>
                </a:lnTo>
                <a:lnTo>
                  <a:pt x="58918" y="330880"/>
                </a:lnTo>
                <a:lnTo>
                  <a:pt x="58918" y="226333"/>
                </a:lnTo>
                <a:close/>
              </a:path>
            </a:pathLst>
          </a:custGeom>
          <a:solidFill>
            <a:schemeClr val="accent1"/>
          </a:solidFill>
          <a:ln w="9525" cap="flat" cmpd="sng">
            <a:solidFill>
              <a:srgbClr val="B50800"/>
            </a:solidFill>
            <a:prstDash val="solid"/>
            <a:round/>
            <a:headEnd/>
            <a:tailEnd/>
          </a:ln>
          <a:effectLst>
            <a:outerShdw blurRad="40000" dist="23000" dir="5400000" rotWithShape="0">
              <a:srgbClr val="000000">
                <a:alpha val="34998"/>
              </a:srgbClr>
            </a:outerShdw>
          </a:effectLst>
        </p:spPr>
        <p:txBody>
          <a:bodyPr anchor="ctr"/>
          <a:lstStyle/>
          <a:p>
            <a:endParaRPr lang="en-US" dirty="0"/>
          </a:p>
        </p:txBody>
      </p:sp>
      <p:sp>
        <p:nvSpPr>
          <p:cNvPr id="19" name="Plus 18"/>
          <p:cNvSpPr>
            <a:spLocks/>
          </p:cNvSpPr>
          <p:nvPr/>
        </p:nvSpPr>
        <p:spPr bwMode="auto">
          <a:xfrm flipH="1">
            <a:off x="3511550" y="3195638"/>
            <a:ext cx="444500" cy="557212"/>
          </a:xfrm>
          <a:custGeom>
            <a:avLst/>
            <a:gdLst>
              <a:gd name="T0" fmla="*/ 58918 w 444500"/>
              <a:gd name="T1" fmla="*/ 226333 h 557213"/>
              <a:gd name="T2" fmla="*/ 169977 w 444500"/>
              <a:gd name="T3" fmla="*/ 226333 h 557213"/>
              <a:gd name="T4" fmla="*/ 169977 w 444500"/>
              <a:gd name="T5" fmla="*/ 73859 h 557213"/>
              <a:gd name="T6" fmla="*/ 274523 w 444500"/>
              <a:gd name="T7" fmla="*/ 73859 h 557213"/>
              <a:gd name="T8" fmla="*/ 274523 w 444500"/>
              <a:gd name="T9" fmla="*/ 226333 h 557213"/>
              <a:gd name="T10" fmla="*/ 385582 w 444500"/>
              <a:gd name="T11" fmla="*/ 226333 h 557213"/>
              <a:gd name="T12" fmla="*/ 385582 w 444500"/>
              <a:gd name="T13" fmla="*/ 330875 h 557213"/>
              <a:gd name="T14" fmla="*/ 274523 w 444500"/>
              <a:gd name="T15" fmla="*/ 330875 h 557213"/>
              <a:gd name="T16" fmla="*/ 274523 w 444500"/>
              <a:gd name="T17" fmla="*/ 483349 h 557213"/>
              <a:gd name="T18" fmla="*/ 169977 w 444500"/>
              <a:gd name="T19" fmla="*/ 483349 h 557213"/>
              <a:gd name="T20" fmla="*/ 169977 w 444500"/>
              <a:gd name="T21" fmla="*/ 330875 h 557213"/>
              <a:gd name="T22" fmla="*/ 58918 w 444500"/>
              <a:gd name="T23" fmla="*/ 330875 h 557213"/>
              <a:gd name="T24" fmla="*/ 58918 w 444500"/>
              <a:gd name="T25" fmla="*/ 226333 h 5572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4500" h="557213">
                <a:moveTo>
                  <a:pt x="58918" y="226333"/>
                </a:moveTo>
                <a:lnTo>
                  <a:pt x="169977" y="226333"/>
                </a:lnTo>
                <a:lnTo>
                  <a:pt x="169977" y="73859"/>
                </a:lnTo>
                <a:lnTo>
                  <a:pt x="274523" y="73859"/>
                </a:lnTo>
                <a:lnTo>
                  <a:pt x="274523" y="226333"/>
                </a:lnTo>
                <a:lnTo>
                  <a:pt x="385582" y="226333"/>
                </a:lnTo>
                <a:lnTo>
                  <a:pt x="385582" y="330880"/>
                </a:lnTo>
                <a:lnTo>
                  <a:pt x="274523" y="330880"/>
                </a:lnTo>
                <a:lnTo>
                  <a:pt x="274523" y="483354"/>
                </a:lnTo>
                <a:lnTo>
                  <a:pt x="169977" y="483354"/>
                </a:lnTo>
                <a:lnTo>
                  <a:pt x="169977" y="330880"/>
                </a:lnTo>
                <a:lnTo>
                  <a:pt x="58918" y="330880"/>
                </a:lnTo>
                <a:lnTo>
                  <a:pt x="58918" y="226333"/>
                </a:lnTo>
                <a:close/>
              </a:path>
            </a:pathLst>
          </a:custGeom>
          <a:solidFill>
            <a:schemeClr val="accent1"/>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dirty="0"/>
          </a:p>
        </p:txBody>
      </p:sp>
      <p:sp>
        <p:nvSpPr>
          <p:cNvPr id="20" name="Plus 19"/>
          <p:cNvSpPr>
            <a:spLocks/>
          </p:cNvSpPr>
          <p:nvPr/>
        </p:nvSpPr>
        <p:spPr bwMode="auto">
          <a:xfrm flipH="1">
            <a:off x="3340100" y="4191001"/>
            <a:ext cx="444500" cy="557213"/>
          </a:xfrm>
          <a:custGeom>
            <a:avLst/>
            <a:gdLst>
              <a:gd name="T0" fmla="*/ 58918 w 444500"/>
              <a:gd name="T1" fmla="*/ 226333 h 557213"/>
              <a:gd name="T2" fmla="*/ 169977 w 444500"/>
              <a:gd name="T3" fmla="*/ 226333 h 557213"/>
              <a:gd name="T4" fmla="*/ 169977 w 444500"/>
              <a:gd name="T5" fmla="*/ 73859 h 557213"/>
              <a:gd name="T6" fmla="*/ 274523 w 444500"/>
              <a:gd name="T7" fmla="*/ 73859 h 557213"/>
              <a:gd name="T8" fmla="*/ 274523 w 444500"/>
              <a:gd name="T9" fmla="*/ 226333 h 557213"/>
              <a:gd name="T10" fmla="*/ 385582 w 444500"/>
              <a:gd name="T11" fmla="*/ 226333 h 557213"/>
              <a:gd name="T12" fmla="*/ 385582 w 444500"/>
              <a:gd name="T13" fmla="*/ 330880 h 557213"/>
              <a:gd name="T14" fmla="*/ 274523 w 444500"/>
              <a:gd name="T15" fmla="*/ 330880 h 557213"/>
              <a:gd name="T16" fmla="*/ 274523 w 444500"/>
              <a:gd name="T17" fmla="*/ 483354 h 557213"/>
              <a:gd name="T18" fmla="*/ 169977 w 444500"/>
              <a:gd name="T19" fmla="*/ 483354 h 557213"/>
              <a:gd name="T20" fmla="*/ 169977 w 444500"/>
              <a:gd name="T21" fmla="*/ 330880 h 557213"/>
              <a:gd name="T22" fmla="*/ 58918 w 444500"/>
              <a:gd name="T23" fmla="*/ 330880 h 557213"/>
              <a:gd name="T24" fmla="*/ 58918 w 444500"/>
              <a:gd name="T25" fmla="*/ 226333 h 5572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4500" h="557213">
                <a:moveTo>
                  <a:pt x="58918" y="226333"/>
                </a:moveTo>
                <a:lnTo>
                  <a:pt x="169977" y="226333"/>
                </a:lnTo>
                <a:lnTo>
                  <a:pt x="169977" y="73859"/>
                </a:lnTo>
                <a:lnTo>
                  <a:pt x="274523" y="73859"/>
                </a:lnTo>
                <a:lnTo>
                  <a:pt x="274523" y="226333"/>
                </a:lnTo>
                <a:lnTo>
                  <a:pt x="385582" y="226333"/>
                </a:lnTo>
                <a:lnTo>
                  <a:pt x="385582" y="330880"/>
                </a:lnTo>
                <a:lnTo>
                  <a:pt x="274523" y="330880"/>
                </a:lnTo>
                <a:lnTo>
                  <a:pt x="274523" y="483354"/>
                </a:lnTo>
                <a:lnTo>
                  <a:pt x="169977" y="483354"/>
                </a:lnTo>
                <a:lnTo>
                  <a:pt x="169977" y="330880"/>
                </a:lnTo>
                <a:lnTo>
                  <a:pt x="58918" y="330880"/>
                </a:lnTo>
                <a:lnTo>
                  <a:pt x="58918" y="226333"/>
                </a:lnTo>
                <a:close/>
              </a:path>
            </a:pathLst>
          </a:custGeom>
          <a:solidFill>
            <a:schemeClr val="accent1"/>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endParaRPr lang="en-US" dirty="0"/>
          </a:p>
        </p:txBody>
      </p:sp>
    </p:spTree>
    <p:extLst>
      <p:ext uri="{BB962C8B-B14F-4D97-AF65-F5344CB8AC3E}">
        <p14:creationId xmlns:p14="http://schemas.microsoft.com/office/powerpoint/2010/main" val="1884881982"/>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1"/>
          <p:cNvSpPr>
            <a:spLocks noGrp="1"/>
          </p:cNvSpPr>
          <p:nvPr>
            <p:ph type="title"/>
          </p:nvPr>
        </p:nvSpPr>
        <p:spPr>
          <a:xfrm>
            <a:off x="1104900" y="0"/>
            <a:ext cx="10058400" cy="1609344"/>
          </a:xfrm>
        </p:spPr>
        <p:txBody>
          <a:bodyPr>
            <a:normAutofit/>
          </a:bodyPr>
          <a:lstStyle/>
          <a:p>
            <a:pPr algn="ctr"/>
            <a:r>
              <a:rPr lang="en-US" altLang="en-US" sz="4400" dirty="0">
                <a:ea typeface="ＭＳ Ｐゴシック" charset="-128"/>
              </a:rPr>
              <a:t>Implications and Future Directions</a:t>
            </a:r>
          </a:p>
        </p:txBody>
      </p:sp>
      <p:sp>
        <p:nvSpPr>
          <p:cNvPr id="45057" name="Rectangle 2"/>
          <p:cNvSpPr>
            <a:spLocks noGrp="1"/>
          </p:cNvSpPr>
          <p:nvPr>
            <p:ph idx="1"/>
          </p:nvPr>
        </p:nvSpPr>
        <p:spPr>
          <a:xfrm>
            <a:off x="827903" y="1609344"/>
            <a:ext cx="10614454" cy="4715256"/>
          </a:xfrm>
        </p:spPr>
        <p:txBody>
          <a:bodyPr vert="horz" lIns="50800" tIns="50800" rIns="50800" bIns="50800" rtlCol="0" anchor="t">
            <a:normAutofit/>
          </a:bodyPr>
          <a:lstStyle/>
          <a:p>
            <a:pPr>
              <a:buFont typeface="Arial" charset="0"/>
              <a:buChar char="•"/>
            </a:pPr>
            <a:r>
              <a:rPr lang="en-US" altLang="en-US" sz="2800" dirty="0">
                <a:ea typeface="ＭＳ Ｐゴシック" charset="-128"/>
              </a:rPr>
              <a:t>Implications</a:t>
            </a:r>
          </a:p>
          <a:p>
            <a:pPr marL="854075" lvl="1" indent="-454025">
              <a:buFont typeface="Arial" charset="0"/>
              <a:buChar char="•"/>
            </a:pPr>
            <a:r>
              <a:rPr lang="en-US" altLang="en-US" sz="2000" dirty="0">
                <a:ea typeface="ＭＳ Ｐゴシック" charset="-128"/>
              </a:rPr>
              <a:t>Capitalizes on theory and empirical evidence of human thought and physiological processing </a:t>
            </a:r>
          </a:p>
          <a:p>
            <a:pPr marL="854075" lvl="1" indent="-454025">
              <a:buFont typeface="Arial" charset="0"/>
              <a:buChar char="•"/>
            </a:pPr>
            <a:r>
              <a:rPr lang="en-US" altLang="en-US" sz="2000" dirty="0">
                <a:ea typeface="ＭＳ Ｐゴシック" charset="-128"/>
              </a:rPr>
              <a:t>Defines the key elements for effective PSAs</a:t>
            </a:r>
          </a:p>
          <a:p>
            <a:pPr>
              <a:buFont typeface="Arial" charset="0"/>
              <a:buChar char="•"/>
            </a:pPr>
            <a:endParaRPr lang="en-US" altLang="en-US" sz="2800" dirty="0">
              <a:ea typeface="ＭＳ Ｐゴシック" charset="-128"/>
            </a:endParaRPr>
          </a:p>
          <a:p>
            <a:pPr>
              <a:buFont typeface="Arial" charset="0"/>
              <a:buChar char="•"/>
            </a:pPr>
            <a:r>
              <a:rPr lang="en-US" altLang="en-US" sz="2800" dirty="0">
                <a:ea typeface="ＭＳ Ｐゴシック" charset="-128"/>
              </a:rPr>
              <a:t>Future Directions</a:t>
            </a:r>
          </a:p>
          <a:p>
            <a:pPr marL="854075" lvl="1" indent="-454025">
              <a:buFont typeface="Arial" charset="0"/>
              <a:buChar char="•"/>
            </a:pPr>
            <a:r>
              <a:rPr lang="en-US" altLang="en-US" sz="2000" dirty="0">
                <a:ea typeface="ＭＳ Ｐゴシック" charset="-128"/>
              </a:rPr>
              <a:t>Test the full model</a:t>
            </a:r>
          </a:p>
          <a:p>
            <a:pPr marL="854075" lvl="1" indent="-454025">
              <a:buFont typeface="Arial" charset="0"/>
              <a:buChar char="•"/>
            </a:pPr>
            <a:r>
              <a:rPr lang="en-US" altLang="en-US" sz="2000" dirty="0">
                <a:ea typeface="ＭＳ Ｐゴシック" charset="-128"/>
              </a:rPr>
              <a:t>Develop PSAs based on the results</a:t>
            </a:r>
          </a:p>
          <a:p>
            <a:pPr marL="854075" lvl="1" indent="-454025">
              <a:buFont typeface="Arial" charset="0"/>
              <a:buChar char="•"/>
            </a:pPr>
            <a:r>
              <a:rPr lang="en-US" altLang="en-US" sz="2000" dirty="0">
                <a:ea typeface="ＭＳ Ｐゴシック" charset="-128"/>
              </a:rPr>
              <a:t>Apply to other drugs and health domains</a:t>
            </a:r>
          </a:p>
        </p:txBody>
      </p:sp>
      <p:sp>
        <p:nvSpPr>
          <p:cNvPr id="45058" name="AutoShape 3"/>
          <p:cNvSpPr>
            <a:spLocks/>
          </p:cNvSpPr>
          <p:nvPr/>
        </p:nvSpPr>
        <p:spPr bwMode="auto">
          <a:xfrm>
            <a:off x="10363200" y="6400800"/>
            <a:ext cx="533400" cy="457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spcAft>
                <a:spcPct val="25000"/>
              </a:spcAft>
              <a:defRPr sz="3200">
                <a:solidFill>
                  <a:schemeClr val="tx1"/>
                </a:solidFill>
                <a:latin typeface="Times New Roman" charset="0"/>
                <a:ea typeface="ＭＳ Ｐゴシック" charset="-128"/>
              </a:defRPr>
            </a:lvl1pPr>
            <a:lvl2pPr marL="742950" indent="-285750">
              <a:spcBef>
                <a:spcPct val="20000"/>
              </a:spcBef>
              <a:buClr>
                <a:srgbClr val="CC0000"/>
              </a:buClr>
              <a:buSzPct val="90000"/>
              <a:buFont typeface="Wingdings" charset="2"/>
              <a:buChar char="§"/>
              <a:defRPr sz="2400">
                <a:solidFill>
                  <a:schemeClr val="tx1"/>
                </a:solidFill>
                <a:latin typeface="Times New Roman" charset="0"/>
                <a:ea typeface="ＭＳ Ｐゴシック" charset="-128"/>
              </a:defRPr>
            </a:lvl2pPr>
            <a:lvl3pPr marL="1143000" indent="-228600">
              <a:spcBef>
                <a:spcPct val="40000"/>
              </a:spcBef>
              <a:buChar char="•"/>
              <a:defRPr sz="2000" i="1">
                <a:solidFill>
                  <a:schemeClr val="tx1"/>
                </a:solidFill>
                <a:latin typeface="Times New Roman" charset="0"/>
                <a:ea typeface="ＭＳ Ｐゴシック" charset="-128"/>
              </a:defRPr>
            </a:lvl3pPr>
            <a:lvl4pPr marL="1600200" indent="-228600">
              <a:spcBef>
                <a:spcPct val="40000"/>
              </a:spcBef>
              <a:buChar char="–"/>
              <a:defRPr>
                <a:solidFill>
                  <a:schemeClr val="tx1"/>
                </a:solidFill>
                <a:latin typeface="Times New Roman" charset="0"/>
                <a:ea typeface="ＭＳ Ｐゴシック" charset="-128"/>
              </a:defRPr>
            </a:lvl4pPr>
            <a:lvl5pPr marL="2057400" indent="-22860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eaLnBrk="1" hangingPunct="1">
              <a:spcBef>
                <a:spcPct val="0"/>
              </a:spcBef>
              <a:spcAft>
                <a:spcPct val="0"/>
              </a:spcAft>
            </a:pPr>
            <a:fld id="{4AABA81A-E0CC-DC48-947B-F91E17682335}" type="slidenum">
              <a:rPr lang="en-US" altLang="en-US" sz="1400">
                <a:solidFill>
                  <a:srgbClr val="000000"/>
                </a:solidFill>
                <a:latin typeface="Arial" charset="0"/>
                <a:sym typeface="Arial" charset="0"/>
              </a:rPr>
              <a:pPr eaLnBrk="1" hangingPunct="1">
                <a:spcBef>
                  <a:spcPct val="0"/>
                </a:spcBef>
                <a:spcAft>
                  <a:spcPct val="0"/>
                </a:spcAft>
              </a:pPr>
              <a:t>34</a:t>
            </a:fld>
            <a:endParaRPr lang="en-US" altLang="en-US" sz="1400" dirty="0">
              <a:solidFill>
                <a:srgbClr val="000000"/>
              </a:solidFill>
              <a:latin typeface="Helvetica" charset="0"/>
              <a:sym typeface="Helvetica" charset="0"/>
            </a:endParaRPr>
          </a:p>
        </p:txBody>
      </p:sp>
    </p:spTree>
    <p:extLst>
      <p:ext uri="{BB962C8B-B14F-4D97-AF65-F5344CB8AC3E}">
        <p14:creationId xmlns:p14="http://schemas.microsoft.com/office/powerpoint/2010/main" val="1680194577"/>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AutoShape 2"/>
          <p:cNvSpPr>
            <a:spLocks/>
          </p:cNvSpPr>
          <p:nvPr/>
        </p:nvSpPr>
        <p:spPr bwMode="auto">
          <a:xfrm>
            <a:off x="10287000" y="6477000"/>
            <a:ext cx="533400" cy="457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spcAft>
                <a:spcPct val="25000"/>
              </a:spcAft>
              <a:defRPr sz="3200">
                <a:solidFill>
                  <a:schemeClr val="tx1"/>
                </a:solidFill>
                <a:latin typeface="Times New Roman" charset="0"/>
                <a:ea typeface="ＭＳ Ｐゴシック" charset="-128"/>
              </a:defRPr>
            </a:lvl1pPr>
            <a:lvl2pPr marL="742950" indent="-285750">
              <a:spcBef>
                <a:spcPct val="20000"/>
              </a:spcBef>
              <a:buClr>
                <a:srgbClr val="CC0000"/>
              </a:buClr>
              <a:buSzPct val="90000"/>
              <a:buFont typeface="Wingdings" charset="2"/>
              <a:buChar char="§"/>
              <a:defRPr sz="2400">
                <a:solidFill>
                  <a:schemeClr val="tx1"/>
                </a:solidFill>
                <a:latin typeface="Times New Roman" charset="0"/>
                <a:ea typeface="ＭＳ Ｐゴシック" charset="-128"/>
              </a:defRPr>
            </a:lvl2pPr>
            <a:lvl3pPr marL="1143000" indent="-228600">
              <a:spcBef>
                <a:spcPct val="40000"/>
              </a:spcBef>
              <a:buChar char="•"/>
              <a:defRPr sz="2000" i="1">
                <a:solidFill>
                  <a:schemeClr val="tx1"/>
                </a:solidFill>
                <a:latin typeface="Times New Roman" charset="0"/>
                <a:ea typeface="ＭＳ Ｐゴシック" charset="-128"/>
              </a:defRPr>
            </a:lvl3pPr>
            <a:lvl4pPr marL="1600200" indent="-228600">
              <a:spcBef>
                <a:spcPct val="40000"/>
              </a:spcBef>
              <a:buChar char="–"/>
              <a:defRPr>
                <a:solidFill>
                  <a:schemeClr val="tx1"/>
                </a:solidFill>
                <a:latin typeface="Times New Roman" charset="0"/>
                <a:ea typeface="ＭＳ Ｐゴシック" charset="-128"/>
              </a:defRPr>
            </a:lvl4pPr>
            <a:lvl5pPr marL="2057400" indent="-22860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eaLnBrk="1" hangingPunct="1">
              <a:spcBef>
                <a:spcPct val="0"/>
              </a:spcBef>
              <a:spcAft>
                <a:spcPct val="0"/>
              </a:spcAft>
            </a:pPr>
            <a:fld id="{E6DDDE96-7D97-5C49-A8B5-C6FCCDE732E0}" type="slidenum">
              <a:rPr lang="en-US" altLang="en-US" sz="1200">
                <a:solidFill>
                  <a:srgbClr val="000000"/>
                </a:solidFill>
                <a:latin typeface="Arial" charset="0"/>
                <a:sym typeface="Arial" charset="0"/>
              </a:rPr>
              <a:pPr eaLnBrk="1" hangingPunct="1">
                <a:spcBef>
                  <a:spcPct val="0"/>
                </a:spcBef>
                <a:spcAft>
                  <a:spcPct val="0"/>
                </a:spcAft>
              </a:pPr>
              <a:t>35</a:t>
            </a:fld>
            <a:endParaRPr lang="en-US" altLang="en-US" sz="1200" dirty="0">
              <a:solidFill>
                <a:srgbClr val="000000"/>
              </a:solidFill>
              <a:latin typeface="Helvetica" charset="0"/>
              <a:sym typeface="Helvetica" charset="0"/>
            </a:endParaRPr>
          </a:p>
        </p:txBody>
      </p:sp>
      <p:sp>
        <p:nvSpPr>
          <p:cNvPr id="46082" name="AutoShape 3"/>
          <p:cNvSpPr>
            <a:spLocks/>
          </p:cNvSpPr>
          <p:nvPr/>
        </p:nvSpPr>
        <p:spPr bwMode="auto">
          <a:xfrm>
            <a:off x="4532242" y="479123"/>
            <a:ext cx="2698821" cy="762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spcAft>
                <a:spcPct val="25000"/>
              </a:spcAft>
              <a:defRPr sz="3200">
                <a:solidFill>
                  <a:schemeClr val="tx1"/>
                </a:solidFill>
                <a:latin typeface="Times New Roman" charset="0"/>
                <a:ea typeface="ＭＳ Ｐゴシック" charset="-128"/>
              </a:defRPr>
            </a:lvl1pPr>
            <a:lvl2pPr marL="742950" indent="-285750">
              <a:spcBef>
                <a:spcPct val="20000"/>
              </a:spcBef>
              <a:buClr>
                <a:srgbClr val="CC0000"/>
              </a:buClr>
              <a:buSzPct val="90000"/>
              <a:buFont typeface="Wingdings" charset="2"/>
              <a:buChar char="§"/>
              <a:defRPr sz="2400">
                <a:solidFill>
                  <a:schemeClr val="tx1"/>
                </a:solidFill>
                <a:latin typeface="Times New Roman" charset="0"/>
                <a:ea typeface="ＭＳ Ｐゴシック" charset="-128"/>
              </a:defRPr>
            </a:lvl2pPr>
            <a:lvl3pPr marL="1143000" indent="-228600">
              <a:spcBef>
                <a:spcPct val="40000"/>
              </a:spcBef>
              <a:buChar char="•"/>
              <a:defRPr sz="2000" i="1">
                <a:solidFill>
                  <a:schemeClr val="tx1"/>
                </a:solidFill>
                <a:latin typeface="Times New Roman" charset="0"/>
                <a:ea typeface="ＭＳ Ｐゴシック" charset="-128"/>
              </a:defRPr>
            </a:lvl3pPr>
            <a:lvl4pPr marL="1600200" indent="-228600">
              <a:spcBef>
                <a:spcPct val="40000"/>
              </a:spcBef>
              <a:buChar char="–"/>
              <a:defRPr>
                <a:solidFill>
                  <a:schemeClr val="tx1"/>
                </a:solidFill>
                <a:latin typeface="Times New Roman" charset="0"/>
                <a:ea typeface="ＭＳ Ｐゴシック" charset="-128"/>
              </a:defRPr>
            </a:lvl4pPr>
            <a:lvl5pPr marL="2057400" indent="-22860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eaLnBrk="1" hangingPunct="1">
              <a:spcBef>
                <a:spcPct val="0"/>
              </a:spcBef>
              <a:spcAft>
                <a:spcPct val="0"/>
              </a:spcAft>
            </a:pPr>
            <a:r>
              <a:rPr lang="en-US" altLang="en-US" sz="5000" dirty="0">
                <a:solidFill>
                  <a:srgbClr val="000000"/>
                </a:solidFill>
                <a:latin typeface="+mn-lt"/>
                <a:sym typeface="Helvetica" charset="0"/>
              </a:rPr>
              <a:t>Thanks!</a:t>
            </a:r>
            <a:endParaRPr lang="en-US" altLang="en-US" sz="1200" dirty="0">
              <a:solidFill>
                <a:srgbClr val="000000"/>
              </a:solidFill>
              <a:latin typeface="+mn-lt"/>
              <a:sym typeface="Helvetica" charset="0"/>
            </a:endParaRPr>
          </a:p>
        </p:txBody>
      </p:sp>
      <p:sp>
        <p:nvSpPr>
          <p:cNvPr id="46083" name="AutoShape 4"/>
          <p:cNvSpPr>
            <a:spLocks/>
          </p:cNvSpPr>
          <p:nvPr/>
        </p:nvSpPr>
        <p:spPr bwMode="auto">
          <a:xfrm>
            <a:off x="1219200" y="5344293"/>
            <a:ext cx="9067800" cy="6731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spcAft>
                <a:spcPct val="25000"/>
              </a:spcAft>
              <a:defRPr sz="3200">
                <a:solidFill>
                  <a:schemeClr val="tx1"/>
                </a:solidFill>
                <a:latin typeface="Times New Roman" charset="0"/>
                <a:ea typeface="ＭＳ Ｐゴシック" charset="-128"/>
              </a:defRPr>
            </a:lvl1pPr>
            <a:lvl2pPr marL="742950" indent="-285750">
              <a:spcBef>
                <a:spcPct val="20000"/>
              </a:spcBef>
              <a:buClr>
                <a:srgbClr val="CC0000"/>
              </a:buClr>
              <a:buSzPct val="90000"/>
              <a:buFont typeface="Wingdings" charset="2"/>
              <a:buChar char="§"/>
              <a:defRPr sz="2400">
                <a:solidFill>
                  <a:schemeClr val="tx1"/>
                </a:solidFill>
                <a:latin typeface="Times New Roman" charset="0"/>
                <a:ea typeface="ＭＳ Ｐゴシック" charset="-128"/>
              </a:defRPr>
            </a:lvl2pPr>
            <a:lvl3pPr marL="1143000" indent="-228600">
              <a:spcBef>
                <a:spcPct val="40000"/>
              </a:spcBef>
              <a:buChar char="•"/>
              <a:defRPr sz="2000" i="1">
                <a:solidFill>
                  <a:schemeClr val="tx1"/>
                </a:solidFill>
                <a:latin typeface="Times New Roman" charset="0"/>
                <a:ea typeface="ＭＳ Ｐゴシック" charset="-128"/>
              </a:defRPr>
            </a:lvl3pPr>
            <a:lvl4pPr marL="1600200" indent="-228600">
              <a:spcBef>
                <a:spcPct val="40000"/>
              </a:spcBef>
              <a:buChar char="–"/>
              <a:defRPr>
                <a:solidFill>
                  <a:schemeClr val="tx1"/>
                </a:solidFill>
                <a:latin typeface="Times New Roman" charset="0"/>
                <a:ea typeface="ＭＳ Ｐゴシック" charset="-128"/>
              </a:defRPr>
            </a:lvl4pPr>
            <a:lvl5pPr marL="2057400" indent="-22860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algn="ctr" eaLnBrk="1" hangingPunct="1">
              <a:spcBef>
                <a:spcPct val="0"/>
              </a:spcBef>
              <a:spcAft>
                <a:spcPct val="0"/>
              </a:spcAft>
            </a:pPr>
            <a:r>
              <a:rPr lang="en-US" altLang="en-US" sz="4400" dirty="0">
                <a:solidFill>
                  <a:srgbClr val="000000"/>
                </a:solidFill>
                <a:latin typeface="+mn-lt"/>
                <a:sym typeface="Helvetica" charset="0"/>
              </a:rPr>
              <a:t>Questions?</a:t>
            </a:r>
            <a:endParaRPr lang="en-US" altLang="en-US" sz="1200" dirty="0">
              <a:solidFill>
                <a:srgbClr val="000000"/>
              </a:solidFill>
              <a:latin typeface="+mn-lt"/>
              <a:sym typeface="Helvetica"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2008" t="33764" r="19401" b="15899"/>
          <a:stretch/>
        </p:blipFill>
        <p:spPr>
          <a:xfrm rot="5400000">
            <a:off x="3662230" y="2059462"/>
            <a:ext cx="4018207" cy="2589088"/>
          </a:xfrm>
          <a:prstGeom prst="rect">
            <a:avLst/>
          </a:prstGeom>
        </p:spPr>
      </p:pic>
    </p:spTree>
    <p:extLst>
      <p:ext uri="{BB962C8B-B14F-4D97-AF65-F5344CB8AC3E}">
        <p14:creationId xmlns:p14="http://schemas.microsoft.com/office/powerpoint/2010/main" val="176778123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idx="1"/>
          </p:nvPr>
        </p:nvSpPr>
        <p:spPr>
          <a:xfrm>
            <a:off x="953311" y="1908312"/>
            <a:ext cx="10464332" cy="3959087"/>
          </a:xfrm>
          <a:extLst>
            <a:ext uri="{909E8E84-426E-40dd-AFC4-6F175D3DCCD1}"/>
            <a:ext uri="{91240B29-F687-4f45-9708-019B960494DF}"/>
            <a:ext uri="{AF507438-7753-43e0-B8FC-AC1667EBCBE1}"/>
          </a:extLst>
        </p:spPr>
        <p:txBody>
          <a:bodyPr vert="horz" lIns="50800" tIns="50800" rIns="50800" bIns="50800" rtlCol="0" anchor="t">
            <a:normAutofit/>
          </a:bodyPr>
          <a:lstStyle/>
          <a:p>
            <a:pPr>
              <a:spcBef>
                <a:spcPts val="2000"/>
              </a:spcBef>
              <a:buClr>
                <a:srgbClr val="C00000"/>
              </a:buClr>
              <a:buFont typeface="Arial" charset="0"/>
              <a:buChar char="•"/>
              <a:defRPr/>
            </a:pPr>
            <a:r>
              <a:rPr lang="en-US" sz="2800" dirty="0">
                <a:solidFill>
                  <a:schemeClr val="tx1">
                    <a:lumMod val="95000"/>
                    <a:lumOff val="5000"/>
                  </a:schemeClr>
                </a:solidFill>
              </a:rPr>
              <a:t>Psychologists have long been at odds over the relationship between attitudes and behaviors.</a:t>
            </a:r>
            <a:r>
              <a:rPr lang="en-US" sz="2800" baseline="30000" dirty="0">
                <a:solidFill>
                  <a:schemeClr val="tx1">
                    <a:lumMod val="95000"/>
                    <a:lumOff val="5000"/>
                  </a:schemeClr>
                </a:solidFill>
              </a:rPr>
              <a:t>1,2,3</a:t>
            </a:r>
            <a:r>
              <a:rPr lang="en-US" sz="2800" dirty="0">
                <a:solidFill>
                  <a:schemeClr val="tx1">
                    <a:lumMod val="95000"/>
                    <a:lumOff val="5000"/>
                  </a:schemeClr>
                </a:solidFill>
              </a:rPr>
              <a:t> </a:t>
            </a:r>
          </a:p>
          <a:p>
            <a:pPr lvl="1">
              <a:spcBef>
                <a:spcPts val="2000"/>
              </a:spcBef>
              <a:buClr>
                <a:srgbClr val="C00000"/>
              </a:buClr>
              <a:buFont typeface="Arial" charset="0"/>
              <a:buChar char="•"/>
              <a:defRPr/>
            </a:pPr>
            <a:r>
              <a:rPr lang="en-US" sz="2000" dirty="0">
                <a:solidFill>
                  <a:schemeClr val="tx1">
                    <a:lumMod val="95000"/>
                    <a:lumOff val="5000"/>
                  </a:schemeClr>
                </a:solidFill>
              </a:rPr>
              <a:t>Attitudes can affect actions, but a number of variables moderate the attitude-behavior relation.</a:t>
            </a:r>
            <a:r>
              <a:rPr lang="en-US" sz="2000" baseline="30000" dirty="0">
                <a:solidFill>
                  <a:schemeClr val="tx1">
                    <a:lumMod val="95000"/>
                    <a:lumOff val="5000"/>
                  </a:schemeClr>
                </a:solidFill>
              </a:rPr>
              <a:t>4,5,6,7,8,9,10</a:t>
            </a:r>
            <a:r>
              <a:rPr lang="en-US" sz="2000" dirty="0">
                <a:solidFill>
                  <a:schemeClr val="tx1">
                    <a:lumMod val="95000"/>
                    <a:lumOff val="5000"/>
                  </a:schemeClr>
                </a:solidFill>
              </a:rPr>
              <a:t> </a:t>
            </a:r>
            <a:endParaRPr lang="en-US" altLang="en-US" sz="2400" baseline="30000" dirty="0">
              <a:solidFill>
                <a:schemeClr val="tx1">
                  <a:lumMod val="95000"/>
                  <a:lumOff val="5000"/>
                </a:schemeClr>
              </a:solidFill>
              <a:effectLst>
                <a:outerShdw blurRad="38100" dist="38100" dir="2700000" algn="tl">
                  <a:srgbClr val="C0C0C0"/>
                </a:outerShdw>
              </a:effectLst>
            </a:endParaRPr>
          </a:p>
          <a:p>
            <a:pPr marL="914400" lvl="1" indent="-457200">
              <a:spcBef>
                <a:spcPts val="600"/>
              </a:spcBef>
              <a:buClr>
                <a:srgbClr val="FF0000"/>
              </a:buClr>
              <a:buFont typeface="Arial" charset="0"/>
              <a:buChar char="•"/>
              <a:defRPr/>
            </a:pPr>
            <a:endParaRPr lang="en-US" altLang="en-US" sz="2200" dirty="0">
              <a:effectLst>
                <a:outerShdw blurRad="38100" dist="38100" dir="2700000" algn="tl">
                  <a:srgbClr val="C0C0C0"/>
                </a:outerShdw>
              </a:effectLst>
            </a:endParaRPr>
          </a:p>
        </p:txBody>
      </p:sp>
      <p:sp>
        <p:nvSpPr>
          <p:cNvPr id="10242" name="TextBox 3"/>
          <p:cNvSpPr txBox="1">
            <a:spLocks noChangeArrowheads="1"/>
          </p:cNvSpPr>
          <p:nvPr/>
        </p:nvSpPr>
        <p:spPr bwMode="auto">
          <a:xfrm>
            <a:off x="0" y="6184612"/>
            <a:ext cx="10096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ltLang="en-US" sz="1600" baseline="30000" dirty="0">
                <a:latin typeface="+mn-lt"/>
              </a:rPr>
              <a:t>1,2</a:t>
            </a:r>
            <a:r>
              <a:rPr lang="en-US" altLang="en-US" sz="1600" dirty="0">
                <a:latin typeface="+mn-lt"/>
              </a:rPr>
              <a:t>Crano &amp; Prislin, 2006, 2008; </a:t>
            </a:r>
            <a:r>
              <a:rPr lang="en-US" altLang="en-US" sz="1600" baseline="30000" dirty="0">
                <a:latin typeface="+mn-lt"/>
              </a:rPr>
              <a:t>3</a:t>
            </a:r>
            <a:r>
              <a:rPr lang="en-US" altLang="en-US" sz="1600" dirty="0">
                <a:latin typeface="+mn-lt"/>
              </a:rPr>
              <a:t>McGuire, 1985; </a:t>
            </a:r>
            <a:r>
              <a:rPr lang="en-US" altLang="en-US" sz="1600" baseline="30000" dirty="0">
                <a:latin typeface="+mn-lt"/>
              </a:rPr>
              <a:t>4</a:t>
            </a:r>
            <a:r>
              <a:rPr lang="en-US" altLang="en-US" sz="1600" dirty="0">
                <a:latin typeface="+mn-lt"/>
              </a:rPr>
              <a:t>Ajzen &amp; Fishbein, 1977; </a:t>
            </a:r>
            <a:r>
              <a:rPr lang="en-US" altLang="en-US" sz="1600" baseline="30000" dirty="0">
                <a:latin typeface="+mn-lt"/>
              </a:rPr>
              <a:t>5</a:t>
            </a:r>
            <a:r>
              <a:rPr lang="en-US" altLang="en-US" sz="1600" dirty="0">
                <a:latin typeface="+mn-lt"/>
              </a:rPr>
              <a:t>Cacioppo, Gardner, &amp; Berntson, 1997; </a:t>
            </a:r>
            <a:r>
              <a:rPr lang="en-US" altLang="en-US" sz="1600" baseline="30000" dirty="0">
                <a:latin typeface="+mn-lt"/>
              </a:rPr>
              <a:t>6</a:t>
            </a:r>
            <a:r>
              <a:rPr lang="en-US" altLang="en-US" sz="1600" dirty="0">
                <a:latin typeface="+mn-lt"/>
              </a:rPr>
              <a:t>Crano, 2012; </a:t>
            </a:r>
            <a:r>
              <a:rPr lang="en-US" altLang="en-US" sz="1600" baseline="30000" dirty="0">
                <a:latin typeface="+mn-lt"/>
              </a:rPr>
              <a:t>7</a:t>
            </a:r>
            <a:r>
              <a:rPr lang="en-US" altLang="en-US" sz="1600" dirty="0">
                <a:latin typeface="+mn-lt"/>
              </a:rPr>
              <a:t>Fishbein &amp; Ajzen, 1975; </a:t>
            </a:r>
            <a:r>
              <a:rPr lang="en-US" altLang="en-US" sz="1600" baseline="30000" dirty="0">
                <a:latin typeface="+mn-lt"/>
              </a:rPr>
              <a:t>8</a:t>
            </a:r>
            <a:r>
              <a:rPr lang="en-US" altLang="en-US" sz="1600" dirty="0">
                <a:latin typeface="+mn-lt"/>
              </a:rPr>
              <a:t>Petty &amp; Krosnick, 1995; </a:t>
            </a:r>
            <a:r>
              <a:rPr lang="en-US" altLang="en-US" sz="1600" baseline="30000" dirty="0">
                <a:latin typeface="+mn-lt"/>
              </a:rPr>
              <a:t>9,10</a:t>
            </a:r>
            <a:r>
              <a:rPr lang="en-US" altLang="en-US" sz="1600" dirty="0">
                <a:latin typeface="+mn-lt"/>
              </a:rPr>
              <a:t>Priester &amp; Petty, 1996, 2001</a:t>
            </a:r>
          </a:p>
        </p:txBody>
      </p:sp>
      <p:sp>
        <p:nvSpPr>
          <p:cNvPr id="10243" name="AutoShape 3"/>
          <p:cNvSpPr>
            <a:spLocks/>
          </p:cNvSpPr>
          <p:nvPr/>
        </p:nvSpPr>
        <p:spPr bwMode="auto">
          <a:xfrm>
            <a:off x="10363200" y="6477000"/>
            <a:ext cx="533400" cy="457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spcAft>
                <a:spcPct val="25000"/>
              </a:spcAft>
              <a:defRPr sz="3200">
                <a:solidFill>
                  <a:schemeClr val="tx1"/>
                </a:solidFill>
                <a:latin typeface="Times New Roman" charset="0"/>
                <a:ea typeface="ＭＳ Ｐゴシック" charset="-128"/>
              </a:defRPr>
            </a:lvl1pPr>
            <a:lvl2pPr marL="742950" indent="-285750">
              <a:spcBef>
                <a:spcPct val="20000"/>
              </a:spcBef>
              <a:buClr>
                <a:srgbClr val="CC0000"/>
              </a:buClr>
              <a:buSzPct val="90000"/>
              <a:buFont typeface="Wingdings" charset="2"/>
              <a:buChar char="§"/>
              <a:defRPr sz="2400">
                <a:solidFill>
                  <a:schemeClr val="tx1"/>
                </a:solidFill>
                <a:latin typeface="Times New Roman" charset="0"/>
                <a:ea typeface="ＭＳ Ｐゴシック" charset="-128"/>
              </a:defRPr>
            </a:lvl2pPr>
            <a:lvl3pPr marL="1143000" indent="-228600">
              <a:spcBef>
                <a:spcPct val="40000"/>
              </a:spcBef>
              <a:buChar char="•"/>
              <a:defRPr sz="2000" i="1">
                <a:solidFill>
                  <a:schemeClr val="tx1"/>
                </a:solidFill>
                <a:latin typeface="Times New Roman" charset="0"/>
                <a:ea typeface="ＭＳ Ｐゴシック" charset="-128"/>
              </a:defRPr>
            </a:lvl3pPr>
            <a:lvl4pPr marL="1600200" indent="-228600">
              <a:spcBef>
                <a:spcPct val="40000"/>
              </a:spcBef>
              <a:buChar char="–"/>
              <a:defRPr>
                <a:solidFill>
                  <a:schemeClr val="tx1"/>
                </a:solidFill>
                <a:latin typeface="Times New Roman" charset="0"/>
                <a:ea typeface="ＭＳ Ｐゴシック" charset="-128"/>
              </a:defRPr>
            </a:lvl4pPr>
            <a:lvl5pPr marL="2057400" indent="-22860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eaLnBrk="1" hangingPunct="1">
              <a:spcBef>
                <a:spcPct val="0"/>
              </a:spcBef>
              <a:spcAft>
                <a:spcPct val="0"/>
              </a:spcAft>
            </a:pPr>
            <a:fld id="{129A7A56-E30C-6749-9B33-7D1762DCD387}" type="slidenum">
              <a:rPr lang="en-US" altLang="en-US" sz="1400">
                <a:solidFill>
                  <a:srgbClr val="000000"/>
                </a:solidFill>
                <a:latin typeface="Arial" charset="0"/>
                <a:sym typeface="Arial" charset="0"/>
              </a:rPr>
              <a:pPr eaLnBrk="1" hangingPunct="1">
                <a:spcBef>
                  <a:spcPct val="0"/>
                </a:spcBef>
                <a:spcAft>
                  <a:spcPct val="0"/>
                </a:spcAft>
              </a:pPr>
              <a:t>4</a:t>
            </a:fld>
            <a:endParaRPr lang="en-US" altLang="en-US" sz="1400" dirty="0">
              <a:solidFill>
                <a:srgbClr val="000000"/>
              </a:solidFill>
              <a:latin typeface="Helvetica" charset="0"/>
              <a:sym typeface="Helvetica" charset="0"/>
            </a:endParaRPr>
          </a:p>
        </p:txBody>
      </p:sp>
      <p:sp>
        <p:nvSpPr>
          <p:cNvPr id="7" name="Title 1"/>
          <p:cNvSpPr txBox="1">
            <a:spLocks/>
          </p:cNvSpPr>
          <p:nvPr/>
        </p:nvSpPr>
        <p:spPr bwMode="auto">
          <a:xfrm>
            <a:off x="1981200" y="0"/>
            <a:ext cx="822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lgn="l" rtl="0" eaLnBrk="0" fontAlgn="base" hangingPunct="0">
              <a:spcBef>
                <a:spcPct val="0"/>
              </a:spcBef>
              <a:spcAft>
                <a:spcPct val="0"/>
              </a:spcAft>
              <a:defRPr sz="2000">
                <a:solidFill>
                  <a:schemeClr val="bg1"/>
                </a:solidFill>
                <a:latin typeface="+mj-lt"/>
                <a:ea typeface="ＭＳ Ｐゴシック" pitchFamily="-108" charset="-128"/>
                <a:cs typeface="ＭＳ Ｐゴシック" pitchFamily="-108" charset="-128"/>
              </a:defRPr>
            </a:lvl1pPr>
            <a:lvl2pPr algn="l" rtl="0" eaLnBrk="0" fontAlgn="base" hangingPunct="0">
              <a:spcBef>
                <a:spcPct val="0"/>
              </a:spcBef>
              <a:spcAft>
                <a:spcPct val="0"/>
              </a:spcAft>
              <a:defRPr sz="2000">
                <a:solidFill>
                  <a:schemeClr val="bg1"/>
                </a:solidFill>
                <a:latin typeface="Times New Roman"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sz="2000">
                <a:solidFill>
                  <a:schemeClr val="bg1"/>
                </a:solidFill>
                <a:latin typeface="Times New Roman"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sz="2000">
                <a:solidFill>
                  <a:schemeClr val="bg1"/>
                </a:solidFill>
                <a:latin typeface="Times New Roman"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sz="2000">
                <a:solidFill>
                  <a:schemeClr val="bg1"/>
                </a:solidFill>
                <a:latin typeface="Times New Roman" pitchFamily="-108" charset="0"/>
                <a:ea typeface="ＭＳ Ｐゴシック" pitchFamily="-108" charset="-128"/>
                <a:cs typeface="ＭＳ Ｐゴシック" pitchFamily="-108" charset="-128"/>
              </a:defRPr>
            </a:lvl5pPr>
            <a:lvl6pPr marL="457200" algn="l" rtl="0" fontAlgn="base">
              <a:spcBef>
                <a:spcPct val="0"/>
              </a:spcBef>
              <a:spcAft>
                <a:spcPct val="0"/>
              </a:spcAft>
              <a:defRPr sz="2000">
                <a:solidFill>
                  <a:schemeClr val="bg1"/>
                </a:solidFill>
                <a:latin typeface="Times New Roman" pitchFamily="-108" charset="0"/>
              </a:defRPr>
            </a:lvl6pPr>
            <a:lvl7pPr marL="914400" algn="l" rtl="0" fontAlgn="base">
              <a:spcBef>
                <a:spcPct val="0"/>
              </a:spcBef>
              <a:spcAft>
                <a:spcPct val="0"/>
              </a:spcAft>
              <a:defRPr sz="2000">
                <a:solidFill>
                  <a:schemeClr val="bg1"/>
                </a:solidFill>
                <a:latin typeface="Times New Roman" pitchFamily="-108" charset="0"/>
              </a:defRPr>
            </a:lvl7pPr>
            <a:lvl8pPr marL="1371600" algn="l" rtl="0" fontAlgn="base">
              <a:spcBef>
                <a:spcPct val="0"/>
              </a:spcBef>
              <a:spcAft>
                <a:spcPct val="0"/>
              </a:spcAft>
              <a:defRPr sz="2000">
                <a:solidFill>
                  <a:schemeClr val="bg1"/>
                </a:solidFill>
                <a:latin typeface="Times New Roman" pitchFamily="-108" charset="0"/>
              </a:defRPr>
            </a:lvl8pPr>
            <a:lvl9pPr marL="1828800" algn="l" rtl="0" fontAlgn="base">
              <a:spcBef>
                <a:spcPct val="0"/>
              </a:spcBef>
              <a:spcAft>
                <a:spcPct val="0"/>
              </a:spcAft>
              <a:defRPr sz="2000">
                <a:solidFill>
                  <a:schemeClr val="bg1"/>
                </a:solidFill>
                <a:latin typeface="Times New Roman" pitchFamily="-108" charset="0"/>
              </a:defRPr>
            </a:lvl9pPr>
          </a:lstStyle>
          <a:p>
            <a:pPr algn="ctr">
              <a:defRPr/>
            </a:pPr>
            <a:r>
              <a:rPr lang="en-US" sz="4400" kern="0" dirty="0">
                <a:solidFill>
                  <a:schemeClr val="tx1"/>
                </a:solidFill>
              </a:rPr>
              <a:t>What Information is Presented: Attitudes</a:t>
            </a:r>
          </a:p>
        </p:txBody>
      </p:sp>
    </p:spTree>
    <p:extLst>
      <p:ext uri="{BB962C8B-B14F-4D97-AF65-F5344CB8AC3E}">
        <p14:creationId xmlns:p14="http://schemas.microsoft.com/office/powerpoint/2010/main" val="50703451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itle 1"/>
          <p:cNvSpPr>
            <a:spLocks noGrp="1"/>
          </p:cNvSpPr>
          <p:nvPr>
            <p:ph type="title"/>
          </p:nvPr>
        </p:nvSpPr>
        <p:spPr>
          <a:xfrm>
            <a:off x="1066007" y="0"/>
            <a:ext cx="10058400" cy="1400783"/>
          </a:xfrm>
        </p:spPr>
        <p:txBody>
          <a:bodyPr>
            <a:normAutofit/>
          </a:bodyPr>
          <a:lstStyle/>
          <a:p>
            <a:pPr algn="ctr"/>
            <a:r>
              <a:rPr lang="en-US" altLang="en-US" sz="4400" dirty="0">
                <a:ea typeface="ＭＳ Ｐゴシック" charset="-128"/>
              </a:rPr>
              <a:t>Attitude Ambivalence</a:t>
            </a:r>
          </a:p>
        </p:txBody>
      </p:sp>
      <p:sp>
        <p:nvSpPr>
          <p:cNvPr id="12289" name="Rectangle 2"/>
          <p:cNvSpPr>
            <a:spLocks noGrp="1" noChangeArrowheads="1"/>
          </p:cNvSpPr>
          <p:nvPr>
            <p:ph idx="1"/>
          </p:nvPr>
        </p:nvSpPr>
        <p:spPr>
          <a:xfrm>
            <a:off x="1066007" y="1855304"/>
            <a:ext cx="8232105" cy="4158147"/>
          </a:xfrm>
        </p:spPr>
        <p:txBody>
          <a:bodyPr>
            <a:normAutofit/>
          </a:bodyPr>
          <a:lstStyle/>
          <a:p>
            <a:pPr>
              <a:spcBef>
                <a:spcPts val="2000"/>
              </a:spcBef>
              <a:buClr>
                <a:srgbClr val="C00000"/>
              </a:buClr>
              <a:buFont typeface="Arial" charset="0"/>
              <a:buChar char="•"/>
            </a:pPr>
            <a:r>
              <a:rPr lang="en-US" altLang="en-US" sz="2800" dirty="0">
                <a:ea typeface="ＭＳ Ｐゴシック" charset="-128"/>
              </a:rPr>
              <a:t>Attitude ambivalence is when people hold both positive </a:t>
            </a:r>
            <a:r>
              <a:rPr lang="en-US" altLang="en-US" sz="2800" i="1" dirty="0">
                <a:ea typeface="ＭＳ Ｐゴシック" charset="-128"/>
              </a:rPr>
              <a:t>and</a:t>
            </a:r>
            <a:r>
              <a:rPr lang="en-US" altLang="en-US" sz="2800" dirty="0">
                <a:ea typeface="ＭＳ Ｐゴシック" charset="-128"/>
              </a:rPr>
              <a:t> negative feelings about an object concurrently</a:t>
            </a:r>
            <a:r>
              <a:rPr lang="en-US" altLang="en-US" sz="2800" baseline="30000" dirty="0">
                <a:solidFill>
                  <a:srgbClr val="000000"/>
                </a:solidFill>
                <a:ea typeface="ＭＳ Ｐゴシック" charset="-128"/>
                <a:sym typeface="Arial" charset="0"/>
              </a:rPr>
              <a:t>1</a:t>
            </a:r>
          </a:p>
          <a:p>
            <a:pPr>
              <a:spcBef>
                <a:spcPts val="2000"/>
              </a:spcBef>
              <a:buClr>
                <a:srgbClr val="C00000"/>
              </a:buClr>
              <a:buFont typeface="Arial" charset="0"/>
              <a:buChar char="•"/>
            </a:pPr>
            <a:endParaRPr lang="en-US" altLang="en-US" sz="2800" baseline="30000" dirty="0">
              <a:ea typeface="ＭＳ Ｐゴシック" charset="-128"/>
            </a:endParaRPr>
          </a:p>
          <a:p>
            <a:pPr lvl="1">
              <a:spcBef>
                <a:spcPts val="600"/>
              </a:spcBef>
              <a:buClr>
                <a:srgbClr val="C00000"/>
              </a:buClr>
              <a:buFont typeface="Arial" charset="0"/>
              <a:buChar char="•"/>
            </a:pPr>
            <a:r>
              <a:rPr lang="en-US" altLang="en-US" sz="2400" dirty="0">
                <a:ea typeface="ＭＳ Ｐゴシック" charset="-128"/>
              </a:rPr>
              <a:t>Being ambivalent is aversive and motivates people to reduce the ambivalence</a:t>
            </a:r>
            <a:r>
              <a:rPr lang="en-US" altLang="en-US" sz="2000" baseline="30000" dirty="0">
                <a:solidFill>
                  <a:srgbClr val="000000"/>
                </a:solidFill>
                <a:ea typeface="ＭＳ Ｐゴシック" charset="-128"/>
                <a:sym typeface="Arial" charset="0"/>
              </a:rPr>
              <a:t>2</a:t>
            </a:r>
            <a:endParaRPr lang="en-US" altLang="en-US" sz="2400" dirty="0">
              <a:solidFill>
                <a:srgbClr val="000000"/>
              </a:solidFill>
              <a:ea typeface="ＭＳ Ｐゴシック" charset="-128"/>
              <a:sym typeface="Arial" charset="0"/>
            </a:endParaRPr>
          </a:p>
        </p:txBody>
      </p:sp>
      <p:sp>
        <p:nvSpPr>
          <p:cNvPr id="12290" name="AutoShape 3"/>
          <p:cNvSpPr>
            <a:spLocks/>
          </p:cNvSpPr>
          <p:nvPr/>
        </p:nvSpPr>
        <p:spPr bwMode="auto">
          <a:xfrm>
            <a:off x="10363200" y="6477000"/>
            <a:ext cx="533400" cy="457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spcAft>
                <a:spcPct val="25000"/>
              </a:spcAft>
              <a:defRPr sz="3200">
                <a:solidFill>
                  <a:schemeClr val="tx1"/>
                </a:solidFill>
                <a:latin typeface="Times New Roman" charset="0"/>
                <a:ea typeface="ＭＳ Ｐゴシック" charset="-128"/>
              </a:defRPr>
            </a:lvl1pPr>
            <a:lvl2pPr marL="742950" indent="-285750">
              <a:spcBef>
                <a:spcPct val="20000"/>
              </a:spcBef>
              <a:buClr>
                <a:srgbClr val="CC0000"/>
              </a:buClr>
              <a:buSzPct val="90000"/>
              <a:buFont typeface="Wingdings" charset="2"/>
              <a:buChar char="§"/>
              <a:defRPr sz="2400">
                <a:solidFill>
                  <a:schemeClr val="tx1"/>
                </a:solidFill>
                <a:latin typeface="Times New Roman" charset="0"/>
                <a:ea typeface="ＭＳ Ｐゴシック" charset="-128"/>
              </a:defRPr>
            </a:lvl2pPr>
            <a:lvl3pPr marL="1143000" indent="-228600">
              <a:spcBef>
                <a:spcPct val="40000"/>
              </a:spcBef>
              <a:buChar char="•"/>
              <a:defRPr sz="2000" i="1">
                <a:solidFill>
                  <a:schemeClr val="tx1"/>
                </a:solidFill>
                <a:latin typeface="Times New Roman" charset="0"/>
                <a:ea typeface="ＭＳ Ｐゴシック" charset="-128"/>
              </a:defRPr>
            </a:lvl3pPr>
            <a:lvl4pPr marL="1600200" indent="-228600">
              <a:spcBef>
                <a:spcPct val="40000"/>
              </a:spcBef>
              <a:buChar char="–"/>
              <a:defRPr>
                <a:solidFill>
                  <a:schemeClr val="tx1"/>
                </a:solidFill>
                <a:latin typeface="Times New Roman" charset="0"/>
                <a:ea typeface="ＭＳ Ｐゴシック" charset="-128"/>
              </a:defRPr>
            </a:lvl4pPr>
            <a:lvl5pPr marL="2057400" indent="-22860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eaLnBrk="1" hangingPunct="1">
              <a:spcBef>
                <a:spcPct val="0"/>
              </a:spcBef>
              <a:spcAft>
                <a:spcPct val="0"/>
              </a:spcAft>
            </a:pPr>
            <a:fld id="{3DB3AA31-9BB1-8E40-93B8-A6C2597A47D3}" type="slidenum">
              <a:rPr lang="en-US" altLang="en-US" sz="1400">
                <a:solidFill>
                  <a:srgbClr val="000000"/>
                </a:solidFill>
                <a:latin typeface="Arial" charset="0"/>
                <a:sym typeface="Arial" charset="0"/>
              </a:rPr>
              <a:pPr eaLnBrk="1" hangingPunct="1">
                <a:spcBef>
                  <a:spcPct val="0"/>
                </a:spcBef>
                <a:spcAft>
                  <a:spcPct val="0"/>
                </a:spcAft>
              </a:pPr>
              <a:t>5</a:t>
            </a:fld>
            <a:endParaRPr lang="en-US" altLang="en-US" sz="1400" dirty="0">
              <a:solidFill>
                <a:srgbClr val="000000"/>
              </a:solidFill>
              <a:latin typeface="Helvetica" charset="0"/>
              <a:sym typeface="Helvetica" charset="0"/>
            </a:endParaRPr>
          </a:p>
        </p:txBody>
      </p:sp>
      <p:sp>
        <p:nvSpPr>
          <p:cNvPr id="12291" name="AutoShape 4"/>
          <p:cNvSpPr>
            <a:spLocks/>
          </p:cNvSpPr>
          <p:nvPr/>
        </p:nvSpPr>
        <p:spPr bwMode="auto">
          <a:xfrm>
            <a:off x="152401" y="6585896"/>
            <a:ext cx="4970463" cy="241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spcAft>
                <a:spcPct val="25000"/>
              </a:spcAft>
              <a:defRPr sz="3200">
                <a:solidFill>
                  <a:schemeClr val="tx1"/>
                </a:solidFill>
                <a:latin typeface="Times New Roman" charset="0"/>
                <a:ea typeface="ＭＳ Ｐゴシック" charset="-128"/>
              </a:defRPr>
            </a:lvl1pPr>
            <a:lvl2pPr marL="742950" indent="-285750">
              <a:spcBef>
                <a:spcPct val="20000"/>
              </a:spcBef>
              <a:buClr>
                <a:srgbClr val="CC0000"/>
              </a:buClr>
              <a:buSzPct val="90000"/>
              <a:buFont typeface="Wingdings" charset="2"/>
              <a:buChar char="§"/>
              <a:defRPr sz="2400">
                <a:solidFill>
                  <a:schemeClr val="tx1"/>
                </a:solidFill>
                <a:latin typeface="Times New Roman" charset="0"/>
                <a:ea typeface="ＭＳ Ｐゴシック" charset="-128"/>
              </a:defRPr>
            </a:lvl2pPr>
            <a:lvl3pPr marL="1143000" indent="-228600">
              <a:spcBef>
                <a:spcPct val="40000"/>
              </a:spcBef>
              <a:buChar char="•"/>
              <a:defRPr sz="2000" i="1">
                <a:solidFill>
                  <a:schemeClr val="tx1"/>
                </a:solidFill>
                <a:latin typeface="Times New Roman" charset="0"/>
                <a:ea typeface="ＭＳ Ｐゴシック" charset="-128"/>
              </a:defRPr>
            </a:lvl3pPr>
            <a:lvl4pPr marL="1600200" indent="-228600">
              <a:spcBef>
                <a:spcPct val="40000"/>
              </a:spcBef>
              <a:buChar char="–"/>
              <a:defRPr>
                <a:solidFill>
                  <a:schemeClr val="tx1"/>
                </a:solidFill>
                <a:latin typeface="Times New Roman" charset="0"/>
                <a:ea typeface="ＭＳ Ｐゴシック" charset="-128"/>
              </a:defRPr>
            </a:lvl4pPr>
            <a:lvl5pPr marL="2057400" indent="-22860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a:lnSpc>
                <a:spcPct val="80000"/>
              </a:lnSpc>
              <a:spcBef>
                <a:spcPts val="2000"/>
              </a:spcBef>
              <a:spcAft>
                <a:spcPct val="0"/>
              </a:spcAft>
            </a:pPr>
            <a:r>
              <a:rPr lang="en-US" altLang="en-US" sz="1600" baseline="29000" dirty="0">
                <a:solidFill>
                  <a:srgbClr val="000000"/>
                </a:solidFill>
                <a:latin typeface="+mn-lt"/>
                <a:sym typeface="Arial" charset="0"/>
              </a:rPr>
              <a:t>1</a:t>
            </a:r>
            <a:r>
              <a:rPr lang="en-US" altLang="en-US" sz="1600" dirty="0">
                <a:solidFill>
                  <a:srgbClr val="2D2F2B"/>
                </a:solidFill>
                <a:latin typeface="+mn-lt"/>
                <a:sym typeface="Helvetica" charset="0"/>
              </a:rPr>
              <a:t>Priester &amp; Petty, 1996, 2001, </a:t>
            </a:r>
            <a:r>
              <a:rPr lang="en-US" altLang="en-US" sz="1600" baseline="29000" dirty="0">
                <a:solidFill>
                  <a:srgbClr val="000000"/>
                </a:solidFill>
                <a:latin typeface="+mn-lt"/>
                <a:sym typeface="Arial" charset="0"/>
              </a:rPr>
              <a:t>2</a:t>
            </a:r>
            <a:r>
              <a:rPr lang="en-US" altLang="en-US" sz="1600" dirty="0">
                <a:solidFill>
                  <a:srgbClr val="2D2F2B"/>
                </a:solidFill>
                <a:latin typeface="+mn-lt"/>
                <a:sym typeface="Helvetica" charset="0"/>
              </a:rPr>
              <a:t>Preister, 2002</a:t>
            </a:r>
            <a:endParaRPr lang="en-US" altLang="en-US" sz="1200" dirty="0">
              <a:solidFill>
                <a:srgbClr val="000000"/>
              </a:solidFill>
              <a:latin typeface="+mn-lt"/>
              <a:sym typeface="Helvetica"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4120" t="13411" r="26442" b="46757"/>
          <a:stretch/>
        </p:blipFill>
        <p:spPr>
          <a:xfrm rot="5400000">
            <a:off x="8764289" y="2003303"/>
            <a:ext cx="3731223" cy="2250040"/>
          </a:xfrm>
          <a:prstGeom prst="rect">
            <a:avLst/>
          </a:prstGeom>
        </p:spPr>
      </p:pic>
    </p:spTree>
    <p:extLst>
      <p:ext uri="{BB962C8B-B14F-4D97-AF65-F5344CB8AC3E}">
        <p14:creationId xmlns:p14="http://schemas.microsoft.com/office/powerpoint/2010/main" val="188638962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itle 1"/>
          <p:cNvSpPr>
            <a:spLocks noGrp="1"/>
          </p:cNvSpPr>
          <p:nvPr>
            <p:ph type="title"/>
          </p:nvPr>
        </p:nvSpPr>
        <p:spPr>
          <a:xfrm>
            <a:off x="1066007" y="0"/>
            <a:ext cx="10058400" cy="1609344"/>
          </a:xfrm>
        </p:spPr>
        <p:txBody>
          <a:bodyPr>
            <a:normAutofit/>
          </a:bodyPr>
          <a:lstStyle/>
          <a:p>
            <a:pPr algn="ctr"/>
            <a:r>
              <a:rPr lang="en-US" altLang="en-US" sz="4400" dirty="0">
                <a:ea typeface="ＭＳ Ｐゴシック" charset="-128"/>
              </a:rPr>
              <a:t>Social Norms</a:t>
            </a:r>
            <a:endParaRPr lang="en-US" altLang="en-US" sz="2800" dirty="0">
              <a:ea typeface="ＭＳ Ｐゴシック" charset="-128"/>
            </a:endParaRPr>
          </a:p>
        </p:txBody>
      </p:sp>
      <p:sp>
        <p:nvSpPr>
          <p:cNvPr id="27650" name="Rectangle 2"/>
          <p:cNvSpPr>
            <a:spLocks noGrp="1" noChangeArrowheads="1"/>
          </p:cNvSpPr>
          <p:nvPr>
            <p:ph idx="1"/>
          </p:nvPr>
        </p:nvSpPr>
        <p:spPr>
          <a:xfrm>
            <a:off x="846307" y="1948070"/>
            <a:ext cx="8277145" cy="4065380"/>
          </a:xfrm>
        </p:spPr>
        <p:txBody>
          <a:bodyPr/>
          <a:lstStyle/>
          <a:p>
            <a:pPr marL="400050">
              <a:spcBef>
                <a:spcPts val="600"/>
              </a:spcBef>
              <a:buClr>
                <a:srgbClr val="C00000"/>
              </a:buClr>
              <a:buFont typeface="Arial"/>
              <a:buChar char="•"/>
              <a:defRPr/>
            </a:pPr>
            <a:r>
              <a:rPr lang="en-US" sz="2400" dirty="0"/>
              <a:t>People use social groups to learn about what to think and how to behave in different situations.</a:t>
            </a:r>
            <a:r>
              <a:rPr lang="en-US" sz="2400" baseline="30000" dirty="0"/>
              <a:t>1</a:t>
            </a:r>
            <a:r>
              <a:rPr lang="en-US" sz="2400" dirty="0"/>
              <a:t> </a:t>
            </a:r>
            <a:endParaRPr lang="en-US" altLang="en-US" sz="2400" baseline="30000" dirty="0"/>
          </a:p>
          <a:p>
            <a:pPr marL="57150" indent="0">
              <a:spcBef>
                <a:spcPts val="600"/>
              </a:spcBef>
              <a:buClr>
                <a:srgbClr val="C00000"/>
              </a:buClr>
              <a:defRPr/>
            </a:pPr>
            <a:endParaRPr lang="en-US" sz="2400" dirty="0"/>
          </a:p>
          <a:p>
            <a:pPr marL="400050">
              <a:spcBef>
                <a:spcPts val="600"/>
              </a:spcBef>
              <a:buClr>
                <a:srgbClr val="C00000"/>
              </a:buClr>
              <a:buFont typeface="Arial"/>
              <a:buChar char="•"/>
              <a:defRPr/>
            </a:pPr>
            <a:r>
              <a:rPr lang="en-US" sz="2400" dirty="0"/>
              <a:t>Attitudes are important an feature of group life</a:t>
            </a:r>
            <a:r>
              <a:rPr lang="en-US" sz="2400" baseline="30000" dirty="0"/>
              <a:t>2</a:t>
            </a:r>
            <a:r>
              <a:rPr lang="en-US" sz="2400" dirty="0"/>
              <a:t> </a:t>
            </a:r>
          </a:p>
          <a:p>
            <a:pPr marL="800100" lvl="1">
              <a:spcBef>
                <a:spcPts val="600"/>
              </a:spcBef>
              <a:buClr>
                <a:srgbClr val="C00000"/>
              </a:buClr>
              <a:buFont typeface="Arial"/>
              <a:buChar char="•"/>
              <a:defRPr/>
            </a:pPr>
            <a:r>
              <a:rPr lang="en-US" dirty="0"/>
              <a:t>Individuals should look to their groups to determine the correct attitudes in circumstances of high ambivalence. </a:t>
            </a:r>
            <a:endParaRPr lang="en-US" altLang="en-US" sz="2200" dirty="0">
              <a:latin typeface="Arial" charset="0"/>
              <a:ea typeface="ＭＳ Ｐゴシック" charset="-128"/>
              <a:sym typeface="Arial" charset="0"/>
            </a:endParaRPr>
          </a:p>
        </p:txBody>
      </p:sp>
      <p:sp>
        <p:nvSpPr>
          <p:cNvPr id="13314" name="AutoShape 3"/>
          <p:cNvSpPr>
            <a:spLocks/>
          </p:cNvSpPr>
          <p:nvPr/>
        </p:nvSpPr>
        <p:spPr bwMode="auto">
          <a:xfrm>
            <a:off x="10363200" y="6477000"/>
            <a:ext cx="533400" cy="457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spcAft>
                <a:spcPct val="25000"/>
              </a:spcAft>
              <a:defRPr sz="3200">
                <a:solidFill>
                  <a:schemeClr val="tx1"/>
                </a:solidFill>
                <a:latin typeface="Times New Roman" charset="0"/>
                <a:ea typeface="ＭＳ Ｐゴシック" charset="-128"/>
              </a:defRPr>
            </a:lvl1pPr>
            <a:lvl2pPr marL="742950" indent="-285750">
              <a:spcBef>
                <a:spcPct val="20000"/>
              </a:spcBef>
              <a:buClr>
                <a:srgbClr val="CC0000"/>
              </a:buClr>
              <a:buSzPct val="90000"/>
              <a:buFont typeface="Wingdings" charset="2"/>
              <a:buChar char="§"/>
              <a:defRPr sz="2400">
                <a:solidFill>
                  <a:schemeClr val="tx1"/>
                </a:solidFill>
                <a:latin typeface="Times New Roman" charset="0"/>
                <a:ea typeface="ＭＳ Ｐゴシック" charset="-128"/>
              </a:defRPr>
            </a:lvl2pPr>
            <a:lvl3pPr marL="1143000" indent="-228600">
              <a:spcBef>
                <a:spcPct val="40000"/>
              </a:spcBef>
              <a:buChar char="•"/>
              <a:defRPr sz="2000" i="1">
                <a:solidFill>
                  <a:schemeClr val="tx1"/>
                </a:solidFill>
                <a:latin typeface="Times New Roman" charset="0"/>
                <a:ea typeface="ＭＳ Ｐゴシック" charset="-128"/>
              </a:defRPr>
            </a:lvl3pPr>
            <a:lvl4pPr marL="1600200" indent="-228600">
              <a:spcBef>
                <a:spcPct val="40000"/>
              </a:spcBef>
              <a:buChar char="–"/>
              <a:defRPr>
                <a:solidFill>
                  <a:schemeClr val="tx1"/>
                </a:solidFill>
                <a:latin typeface="Times New Roman" charset="0"/>
                <a:ea typeface="ＭＳ Ｐゴシック" charset="-128"/>
              </a:defRPr>
            </a:lvl4pPr>
            <a:lvl5pPr marL="2057400" indent="-22860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eaLnBrk="1" hangingPunct="1">
              <a:spcBef>
                <a:spcPct val="0"/>
              </a:spcBef>
              <a:spcAft>
                <a:spcPct val="0"/>
              </a:spcAft>
            </a:pPr>
            <a:fld id="{3F5C8D42-4A54-AD48-B706-5ABCEA2AB47E}" type="slidenum">
              <a:rPr lang="en-US" altLang="en-US" sz="1400">
                <a:solidFill>
                  <a:srgbClr val="000000"/>
                </a:solidFill>
                <a:latin typeface="Arial" charset="0"/>
                <a:sym typeface="Arial" charset="0"/>
              </a:rPr>
              <a:pPr eaLnBrk="1" hangingPunct="1">
                <a:spcBef>
                  <a:spcPct val="0"/>
                </a:spcBef>
                <a:spcAft>
                  <a:spcPct val="0"/>
                </a:spcAft>
              </a:pPr>
              <a:t>6</a:t>
            </a:fld>
            <a:endParaRPr lang="en-US" altLang="en-US" sz="1400" dirty="0">
              <a:solidFill>
                <a:srgbClr val="000000"/>
              </a:solidFill>
              <a:latin typeface="Helvetica" charset="0"/>
              <a:sym typeface="Helvetica" charset="0"/>
            </a:endParaRPr>
          </a:p>
        </p:txBody>
      </p:sp>
      <p:sp>
        <p:nvSpPr>
          <p:cNvPr id="13315" name="AutoShape 4"/>
          <p:cNvSpPr>
            <a:spLocks/>
          </p:cNvSpPr>
          <p:nvPr/>
        </p:nvSpPr>
        <p:spPr bwMode="auto">
          <a:xfrm>
            <a:off x="219245" y="6477000"/>
            <a:ext cx="4970462" cy="241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spcAft>
                <a:spcPct val="25000"/>
              </a:spcAft>
              <a:defRPr sz="3200">
                <a:solidFill>
                  <a:schemeClr val="tx1"/>
                </a:solidFill>
                <a:latin typeface="Times New Roman" charset="0"/>
                <a:ea typeface="ＭＳ Ｐゴシック" charset="-128"/>
              </a:defRPr>
            </a:lvl1pPr>
            <a:lvl2pPr marL="742950" indent="-285750">
              <a:spcBef>
                <a:spcPct val="20000"/>
              </a:spcBef>
              <a:buClr>
                <a:srgbClr val="CC0000"/>
              </a:buClr>
              <a:buSzPct val="90000"/>
              <a:buFont typeface="Wingdings" charset="2"/>
              <a:buChar char="§"/>
              <a:defRPr sz="2400">
                <a:solidFill>
                  <a:schemeClr val="tx1"/>
                </a:solidFill>
                <a:latin typeface="Times New Roman" charset="0"/>
                <a:ea typeface="ＭＳ Ｐゴシック" charset="-128"/>
              </a:defRPr>
            </a:lvl2pPr>
            <a:lvl3pPr marL="1143000" indent="-228600">
              <a:spcBef>
                <a:spcPct val="40000"/>
              </a:spcBef>
              <a:buChar char="•"/>
              <a:defRPr sz="2000" i="1">
                <a:solidFill>
                  <a:schemeClr val="tx1"/>
                </a:solidFill>
                <a:latin typeface="Times New Roman" charset="0"/>
                <a:ea typeface="ＭＳ Ｐゴシック" charset="-128"/>
              </a:defRPr>
            </a:lvl3pPr>
            <a:lvl4pPr marL="1600200" indent="-228600">
              <a:spcBef>
                <a:spcPct val="40000"/>
              </a:spcBef>
              <a:buChar char="–"/>
              <a:defRPr>
                <a:solidFill>
                  <a:schemeClr val="tx1"/>
                </a:solidFill>
                <a:latin typeface="Times New Roman" charset="0"/>
                <a:ea typeface="ＭＳ Ｐゴシック" charset="-128"/>
              </a:defRPr>
            </a:lvl4pPr>
            <a:lvl5pPr marL="2057400" indent="-22860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a:lnSpc>
                <a:spcPct val="80000"/>
              </a:lnSpc>
              <a:spcBef>
                <a:spcPts val="2000"/>
              </a:spcBef>
              <a:spcAft>
                <a:spcPct val="0"/>
              </a:spcAft>
            </a:pPr>
            <a:r>
              <a:rPr lang="en-US" altLang="en-US" sz="1600" baseline="29000" dirty="0">
                <a:solidFill>
                  <a:srgbClr val="000000"/>
                </a:solidFill>
                <a:latin typeface="+mn-lt"/>
                <a:sym typeface="Arial" charset="0"/>
              </a:rPr>
              <a:t>1</a:t>
            </a:r>
            <a:r>
              <a:rPr lang="en-US" altLang="en-US" sz="1600" dirty="0">
                <a:solidFill>
                  <a:srgbClr val="000000"/>
                </a:solidFill>
                <a:latin typeface="+mn-lt"/>
                <a:sym typeface="Arial" charset="0"/>
              </a:rPr>
              <a:t>Tajfel &amp; Turner, 1979; </a:t>
            </a:r>
            <a:r>
              <a:rPr lang="en-US" altLang="en-US" sz="1600" baseline="30000" dirty="0">
                <a:solidFill>
                  <a:srgbClr val="000000"/>
                </a:solidFill>
                <a:latin typeface="+mn-lt"/>
                <a:sym typeface="Arial" charset="0"/>
              </a:rPr>
              <a:t>2</a:t>
            </a:r>
            <a:r>
              <a:rPr lang="en-US" altLang="en-US" sz="1600" dirty="0">
                <a:solidFill>
                  <a:srgbClr val="000000"/>
                </a:solidFill>
                <a:latin typeface="+mn-lt"/>
                <a:sym typeface="Arial" charset="0"/>
              </a:rPr>
              <a:t>Hogg, 2012 </a:t>
            </a:r>
            <a:endParaRPr lang="en-US" altLang="en-US" sz="1200" dirty="0">
              <a:solidFill>
                <a:srgbClr val="000000"/>
              </a:solidFill>
              <a:latin typeface="+mn-lt"/>
              <a:sym typeface="Helvetica"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2076" y="2407221"/>
            <a:ext cx="3082247" cy="3606229"/>
          </a:xfrm>
          <a:prstGeom prst="rect">
            <a:avLst/>
          </a:prstGeom>
        </p:spPr>
      </p:pic>
    </p:spTree>
    <p:extLst>
      <p:ext uri="{BB962C8B-B14F-4D97-AF65-F5344CB8AC3E}">
        <p14:creationId xmlns:p14="http://schemas.microsoft.com/office/powerpoint/2010/main" val="124938032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a:xfrm>
            <a:off x="1069848" y="0"/>
            <a:ext cx="10058400" cy="1609344"/>
          </a:xfrm>
        </p:spPr>
        <p:txBody>
          <a:bodyPr>
            <a:normAutofit/>
          </a:bodyPr>
          <a:lstStyle/>
          <a:p>
            <a:pPr algn="ctr"/>
            <a:r>
              <a:rPr lang="en-US" altLang="en-US" sz="4400" dirty="0">
                <a:ea typeface="ＭＳ Ｐゴシック" charset="-128"/>
              </a:rPr>
              <a:t>Social Norms</a:t>
            </a:r>
          </a:p>
        </p:txBody>
      </p:sp>
      <p:sp>
        <p:nvSpPr>
          <p:cNvPr id="14337" name="Rectangle 2"/>
          <p:cNvSpPr>
            <a:spLocks noGrp="1" noChangeArrowheads="1"/>
          </p:cNvSpPr>
          <p:nvPr>
            <p:ph idx="1"/>
          </p:nvPr>
        </p:nvSpPr>
        <p:spPr/>
        <p:txBody>
          <a:bodyPr>
            <a:normAutofit/>
          </a:bodyPr>
          <a:lstStyle/>
          <a:p>
            <a:pPr marL="342900" lvl="4" indent="-342900" defTabSz="457200">
              <a:buClr>
                <a:srgbClr val="C00000"/>
              </a:buClr>
              <a:buFont typeface="Arial" charset="0"/>
              <a:buChar char="•"/>
            </a:pPr>
            <a:r>
              <a:rPr lang="en-US" altLang="en-US" sz="3200" dirty="0">
                <a:solidFill>
                  <a:srgbClr val="000000"/>
                </a:solidFill>
                <a:ea typeface="ＭＳ Ｐゴシック" charset="-128"/>
                <a:sym typeface="Arial" charset="0"/>
              </a:rPr>
              <a:t>Hypothesis</a:t>
            </a:r>
          </a:p>
          <a:p>
            <a:pPr lvl="1" defTabSz="457200">
              <a:spcBef>
                <a:spcPts val="2000"/>
              </a:spcBef>
              <a:buClr>
                <a:srgbClr val="C00000"/>
              </a:buClr>
              <a:buFont typeface="Arial" charset="0"/>
              <a:buChar char="•"/>
            </a:pPr>
            <a:r>
              <a:rPr lang="en-US" altLang="en-US" sz="2000" dirty="0">
                <a:ea typeface="ＭＳ Ｐゴシック" charset="-128"/>
              </a:rPr>
              <a:t>When attitudinally ambivalent about marijuana use, adolescents' marijuana use will be influenced by their friends’ norms about marijuana.</a:t>
            </a:r>
          </a:p>
          <a:p>
            <a:pPr lvl="1" defTabSz="457200">
              <a:spcBef>
                <a:spcPts val="2000"/>
              </a:spcBef>
              <a:buClr>
                <a:srgbClr val="C00000"/>
              </a:buClr>
              <a:buFont typeface="Arial" charset="0"/>
              <a:buChar char="•"/>
            </a:pPr>
            <a:r>
              <a:rPr lang="en-US" altLang="en-US" sz="2000" dirty="0">
                <a:ea typeface="ＭＳ Ｐゴシック" charset="-128"/>
              </a:rPr>
              <a:t>Used data from the National Survey of Parents and Youth (NSPY) to test hypothesis</a:t>
            </a:r>
          </a:p>
        </p:txBody>
      </p:sp>
      <p:sp>
        <p:nvSpPr>
          <p:cNvPr id="14338" name="AutoShape 3"/>
          <p:cNvSpPr>
            <a:spLocks/>
          </p:cNvSpPr>
          <p:nvPr/>
        </p:nvSpPr>
        <p:spPr bwMode="auto">
          <a:xfrm>
            <a:off x="10287000" y="6400800"/>
            <a:ext cx="533400" cy="457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spcAft>
                <a:spcPct val="25000"/>
              </a:spcAft>
              <a:defRPr sz="3200">
                <a:solidFill>
                  <a:schemeClr val="tx1"/>
                </a:solidFill>
                <a:latin typeface="Times New Roman" charset="0"/>
                <a:ea typeface="ＭＳ Ｐゴシック" charset="-128"/>
              </a:defRPr>
            </a:lvl1pPr>
            <a:lvl2pPr marL="742950" indent="-285750">
              <a:spcBef>
                <a:spcPct val="20000"/>
              </a:spcBef>
              <a:buClr>
                <a:srgbClr val="CC0000"/>
              </a:buClr>
              <a:buSzPct val="90000"/>
              <a:buFont typeface="Wingdings" charset="2"/>
              <a:buChar char="§"/>
              <a:defRPr sz="2400">
                <a:solidFill>
                  <a:schemeClr val="tx1"/>
                </a:solidFill>
                <a:latin typeface="Times New Roman" charset="0"/>
                <a:ea typeface="ＭＳ Ｐゴシック" charset="-128"/>
              </a:defRPr>
            </a:lvl2pPr>
            <a:lvl3pPr marL="1143000" indent="-228600">
              <a:spcBef>
                <a:spcPct val="40000"/>
              </a:spcBef>
              <a:buChar char="•"/>
              <a:defRPr sz="2000" i="1">
                <a:solidFill>
                  <a:schemeClr val="tx1"/>
                </a:solidFill>
                <a:latin typeface="Times New Roman" charset="0"/>
                <a:ea typeface="ＭＳ Ｐゴシック" charset="-128"/>
              </a:defRPr>
            </a:lvl3pPr>
            <a:lvl4pPr marL="1600200" indent="-228600">
              <a:spcBef>
                <a:spcPct val="40000"/>
              </a:spcBef>
              <a:buChar char="–"/>
              <a:defRPr>
                <a:solidFill>
                  <a:schemeClr val="tx1"/>
                </a:solidFill>
                <a:latin typeface="Times New Roman" charset="0"/>
                <a:ea typeface="ＭＳ Ｐゴシック" charset="-128"/>
              </a:defRPr>
            </a:lvl4pPr>
            <a:lvl5pPr marL="2057400" indent="-22860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eaLnBrk="1" hangingPunct="1">
              <a:spcBef>
                <a:spcPct val="0"/>
              </a:spcBef>
              <a:spcAft>
                <a:spcPct val="0"/>
              </a:spcAft>
            </a:pPr>
            <a:fld id="{16FBFB8E-F5F6-B546-8D1C-2F834748C120}" type="slidenum">
              <a:rPr lang="en-US" altLang="en-US" sz="1400">
                <a:solidFill>
                  <a:srgbClr val="000000"/>
                </a:solidFill>
                <a:latin typeface="Arial" charset="0"/>
                <a:sym typeface="Arial" charset="0"/>
              </a:rPr>
              <a:pPr eaLnBrk="1" hangingPunct="1">
                <a:spcBef>
                  <a:spcPct val="0"/>
                </a:spcBef>
                <a:spcAft>
                  <a:spcPct val="0"/>
                </a:spcAft>
              </a:pPr>
              <a:t>7</a:t>
            </a:fld>
            <a:endParaRPr lang="en-US" altLang="en-US" sz="1400" dirty="0">
              <a:solidFill>
                <a:srgbClr val="000000"/>
              </a:solidFill>
              <a:latin typeface="Helvetica" charset="0"/>
              <a:sym typeface="Helvetica" charset="0"/>
            </a:endParaRPr>
          </a:p>
        </p:txBody>
      </p:sp>
    </p:spTree>
    <p:extLst>
      <p:ext uri="{BB962C8B-B14F-4D97-AF65-F5344CB8AC3E}">
        <p14:creationId xmlns:p14="http://schemas.microsoft.com/office/powerpoint/2010/main" val="24007233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itle 1"/>
          <p:cNvSpPr>
            <a:spLocks noGrp="1"/>
          </p:cNvSpPr>
          <p:nvPr>
            <p:ph type="title"/>
          </p:nvPr>
        </p:nvSpPr>
        <p:spPr>
          <a:xfrm>
            <a:off x="1069848" y="0"/>
            <a:ext cx="10058400" cy="1274323"/>
          </a:xfrm>
        </p:spPr>
        <p:txBody>
          <a:bodyPr>
            <a:normAutofit/>
          </a:bodyPr>
          <a:lstStyle/>
          <a:p>
            <a:pPr algn="ctr"/>
            <a:r>
              <a:rPr lang="en-US" altLang="en-US" sz="4400" dirty="0">
                <a:ea typeface="ＭＳ Ｐゴシック" charset="-128"/>
              </a:rPr>
              <a:t>Ambivalence </a:t>
            </a:r>
            <a:r>
              <a:rPr lang="mr-IN" altLang="en-US" sz="4400" dirty="0">
                <a:ea typeface="ＭＳ Ｐゴシック" charset="-128"/>
              </a:rPr>
              <a:t>–</a:t>
            </a:r>
            <a:r>
              <a:rPr lang="en-US" altLang="en-US" sz="4400" dirty="0">
                <a:ea typeface="ＭＳ Ｐゴシック" charset="-128"/>
              </a:rPr>
              <a:t> Round 1</a:t>
            </a:r>
          </a:p>
        </p:txBody>
      </p:sp>
      <p:sp>
        <p:nvSpPr>
          <p:cNvPr id="30722" name="Rectangle 2"/>
          <p:cNvSpPr>
            <a:spLocks noGrp="1" noChangeArrowheads="1"/>
          </p:cNvSpPr>
          <p:nvPr>
            <p:ph idx="1"/>
          </p:nvPr>
        </p:nvSpPr>
        <p:spPr>
          <a:xfrm>
            <a:off x="418289" y="1050587"/>
            <a:ext cx="10709959" cy="5121613"/>
          </a:xfrm>
        </p:spPr>
        <p:txBody>
          <a:bodyPr>
            <a:noAutofit/>
          </a:bodyPr>
          <a:lstStyle/>
          <a:p>
            <a:pPr marL="730250" lvl="1" defTabSz="457200">
              <a:buFont typeface="Arial"/>
              <a:buChar char="•"/>
              <a:defRPr/>
            </a:pPr>
            <a:r>
              <a:rPr lang="ja-JP" altLang="en-US">
                <a:solidFill>
                  <a:srgbClr val="000000"/>
                </a:solidFill>
                <a:ea typeface="ＭＳ Ｐゴシック" charset="-128"/>
                <a:sym typeface="Arial" charset="0"/>
              </a:rPr>
              <a:t>“</a:t>
            </a:r>
            <a:r>
              <a:rPr lang="en-US" altLang="ja-JP" dirty="0">
                <a:solidFill>
                  <a:srgbClr val="000000"/>
                </a:solidFill>
                <a:ea typeface="ＭＳ Ｐゴシック" charset="-128"/>
                <a:sym typeface="Arial" charset="0"/>
              </a:rPr>
              <a:t>How likely is it that the following would happen to you if you used marijuana, even once or twice, over the next 12 months, I would … </a:t>
            </a:r>
          </a:p>
          <a:p>
            <a:pPr marL="444500" lvl="1" indent="0">
              <a:buNone/>
              <a:defRPr/>
            </a:pPr>
            <a:r>
              <a:rPr lang="en-US" altLang="en-US" dirty="0">
                <a:solidFill>
                  <a:srgbClr val="000000"/>
                </a:solidFill>
                <a:ea typeface="ＭＳ Ｐゴシック" charset="-128"/>
                <a:sym typeface="Arial" charset="0"/>
              </a:rPr>
              <a:t>               1. Upset my parents? </a:t>
            </a:r>
          </a:p>
          <a:p>
            <a:pPr marL="444500" lvl="1" indent="0">
              <a:buNone/>
              <a:defRPr/>
            </a:pPr>
            <a:r>
              <a:rPr lang="en-US" altLang="en-US" dirty="0">
                <a:solidFill>
                  <a:srgbClr val="000000"/>
                </a:solidFill>
                <a:ea typeface="ＭＳ Ｐゴシック" charset="-128"/>
                <a:sym typeface="Arial" charset="0"/>
              </a:rPr>
              <a:t>               2. Get in trouble with the law? </a:t>
            </a:r>
          </a:p>
          <a:p>
            <a:pPr marL="444500" lvl="1" indent="0">
              <a:buNone/>
              <a:defRPr/>
            </a:pPr>
            <a:r>
              <a:rPr lang="en-US" altLang="en-US" dirty="0">
                <a:solidFill>
                  <a:srgbClr val="000000"/>
                </a:solidFill>
                <a:ea typeface="ＭＳ Ｐゴシック" charset="-128"/>
                <a:sym typeface="Arial" charset="0"/>
              </a:rPr>
              <a:t>               3. Lose control of myself? </a:t>
            </a:r>
          </a:p>
          <a:p>
            <a:pPr marL="444500" lvl="1" indent="0">
              <a:buNone/>
              <a:defRPr/>
            </a:pPr>
            <a:r>
              <a:rPr lang="en-US" altLang="en-US" dirty="0">
                <a:solidFill>
                  <a:srgbClr val="000000"/>
                </a:solidFill>
                <a:ea typeface="ＭＳ Ｐゴシック" charset="-128"/>
                <a:sym typeface="Arial" charset="0"/>
              </a:rPr>
              <a:t>               4. Start using stronger drugs?</a:t>
            </a:r>
          </a:p>
          <a:p>
            <a:pPr marL="444500" lvl="1" indent="0">
              <a:buNone/>
              <a:defRPr/>
            </a:pPr>
            <a:r>
              <a:rPr lang="en-US" altLang="en-US" dirty="0">
                <a:solidFill>
                  <a:srgbClr val="000000"/>
                </a:solidFill>
                <a:ea typeface="ＭＳ Ｐゴシック" charset="-128"/>
                <a:sym typeface="Arial" charset="0"/>
              </a:rPr>
              <a:t>               5. Be more relaxed? </a:t>
            </a:r>
          </a:p>
          <a:p>
            <a:pPr marL="444500" lvl="1" indent="0">
              <a:buNone/>
              <a:defRPr/>
            </a:pPr>
            <a:r>
              <a:rPr lang="en-US" altLang="en-US" dirty="0">
                <a:solidFill>
                  <a:srgbClr val="000000"/>
                </a:solidFill>
                <a:ea typeface="ＭＳ Ｐゴシック" charset="-128"/>
                <a:sym typeface="Arial" charset="0"/>
              </a:rPr>
              <a:t>               6. Have a good time with my friends? </a:t>
            </a:r>
          </a:p>
          <a:p>
            <a:pPr marL="444500" lvl="1" indent="0">
              <a:buNone/>
              <a:defRPr/>
            </a:pPr>
            <a:r>
              <a:rPr lang="en-US" altLang="en-US" dirty="0">
                <a:solidFill>
                  <a:srgbClr val="000000"/>
                </a:solidFill>
                <a:ea typeface="ＭＳ Ｐゴシック" charset="-128"/>
                <a:sym typeface="Arial" charset="0"/>
              </a:rPr>
              <a:t>               7. Feel better? </a:t>
            </a:r>
          </a:p>
          <a:p>
            <a:pPr marL="444500" lvl="1" indent="0">
              <a:buNone/>
              <a:defRPr/>
            </a:pPr>
            <a:r>
              <a:rPr lang="en-US" altLang="en-US" dirty="0">
                <a:solidFill>
                  <a:srgbClr val="000000"/>
                </a:solidFill>
                <a:ea typeface="ＭＳ Ｐゴシック" charset="-128"/>
                <a:sym typeface="Arial" charset="0"/>
              </a:rPr>
              <a:t>               8. Be like the coolest kids?</a:t>
            </a:r>
            <a:r>
              <a:rPr lang="ja-JP" altLang="en-US">
                <a:solidFill>
                  <a:srgbClr val="000000"/>
                </a:solidFill>
                <a:ea typeface="ＭＳ Ｐゴシック" charset="-128"/>
                <a:sym typeface="Arial" charset="0"/>
              </a:rPr>
              <a:t>”</a:t>
            </a:r>
            <a:r>
              <a:rPr lang="en-US" altLang="ja-JP" dirty="0">
                <a:solidFill>
                  <a:srgbClr val="000000"/>
                </a:solidFill>
                <a:ea typeface="ＭＳ Ｐゴシック" charset="-128"/>
                <a:sym typeface="Arial" charset="0"/>
              </a:rPr>
              <a:t> </a:t>
            </a:r>
          </a:p>
          <a:p>
            <a:pPr marL="444500" lvl="1" indent="0">
              <a:buNone/>
              <a:defRPr/>
            </a:pPr>
            <a:r>
              <a:rPr lang="en-US" altLang="en-US" dirty="0">
                <a:solidFill>
                  <a:srgbClr val="000000"/>
                </a:solidFill>
                <a:ea typeface="ＭＳ Ｐゴシック" charset="-128"/>
                <a:sym typeface="Arial" charset="0"/>
              </a:rPr>
              <a:t>									                                       1 (</a:t>
            </a:r>
            <a:r>
              <a:rPr lang="en-US" altLang="en-US" i="1" dirty="0">
                <a:solidFill>
                  <a:srgbClr val="000000"/>
                </a:solidFill>
                <a:ea typeface="ＭＳ Ｐゴシック" charset="-128"/>
                <a:sym typeface="Arial" charset="0"/>
              </a:rPr>
              <a:t>very unlikely</a:t>
            </a:r>
            <a:r>
              <a:rPr lang="en-US" altLang="en-US" dirty="0">
                <a:solidFill>
                  <a:srgbClr val="000000"/>
                </a:solidFill>
                <a:ea typeface="ＭＳ Ｐゴシック" charset="-128"/>
                <a:sym typeface="Arial" charset="0"/>
              </a:rPr>
              <a:t>) to 5 (</a:t>
            </a:r>
            <a:r>
              <a:rPr lang="en-US" altLang="en-US" i="1" dirty="0">
                <a:solidFill>
                  <a:srgbClr val="000000"/>
                </a:solidFill>
                <a:ea typeface="ＭＳ Ｐゴシック" charset="-128"/>
                <a:sym typeface="Arial" charset="0"/>
              </a:rPr>
              <a:t>very </a:t>
            </a:r>
            <a:r>
              <a:rPr lang="en-US" altLang="en-US" dirty="0">
                <a:solidFill>
                  <a:srgbClr val="000000"/>
                </a:solidFill>
                <a:ea typeface="ＭＳ Ｐゴシック" charset="-128"/>
                <a:sym typeface="Arial" charset="0"/>
              </a:rPr>
              <a:t>likely) </a:t>
            </a:r>
          </a:p>
          <a:p>
            <a:pPr marL="730250" lvl="1" defTabSz="457200">
              <a:buFont typeface="Arial"/>
              <a:buChar char="•"/>
              <a:defRPr/>
            </a:pPr>
            <a:endParaRPr lang="en-US" altLang="en-US" dirty="0">
              <a:solidFill>
                <a:srgbClr val="000000"/>
              </a:solidFill>
              <a:ea typeface="ＭＳ Ｐゴシック" charset="-128"/>
              <a:sym typeface="Arial" charset="0"/>
            </a:endParaRPr>
          </a:p>
          <a:p>
            <a:pPr marL="730250" lvl="1" defTabSz="457200">
              <a:buFont typeface="Arial"/>
              <a:buChar char="•"/>
              <a:defRPr/>
            </a:pPr>
            <a:r>
              <a:rPr lang="en-US" altLang="en-US" dirty="0">
                <a:solidFill>
                  <a:srgbClr val="000000"/>
                </a:solidFill>
              </a:rPr>
              <a:t>The first four items were recoded so that higher scores indicated  positive beliefs about marijuana use.</a:t>
            </a:r>
          </a:p>
          <a:p>
            <a:pPr marL="730250" lvl="1" defTabSz="457200">
              <a:buFont typeface="Arial"/>
              <a:buChar char="•"/>
              <a:defRPr/>
            </a:pPr>
            <a:r>
              <a:rPr lang="en-US" altLang="en-US" dirty="0">
                <a:solidFill>
                  <a:srgbClr val="000000"/>
                </a:solidFill>
                <a:ea typeface="Arial" charset="0"/>
                <a:cs typeface="Arial" charset="0"/>
                <a:sym typeface="Arial" charset="0"/>
              </a:rPr>
              <a:t>A standard deviation was computed across all eight items</a:t>
            </a:r>
            <a:r>
              <a:rPr lang="en-US" altLang="en-US" baseline="30000" dirty="0">
                <a:solidFill>
                  <a:srgbClr val="000000"/>
                </a:solidFill>
                <a:ea typeface="Arial" charset="0"/>
                <a:cs typeface="Arial" charset="0"/>
                <a:sym typeface="Arial" charset="0"/>
              </a:rPr>
              <a:t>1</a:t>
            </a:r>
            <a:endParaRPr lang="en-US" altLang="en-US" dirty="0"/>
          </a:p>
        </p:txBody>
      </p:sp>
      <p:sp>
        <p:nvSpPr>
          <p:cNvPr id="15362" name="AutoShape 3"/>
          <p:cNvSpPr>
            <a:spLocks/>
          </p:cNvSpPr>
          <p:nvPr/>
        </p:nvSpPr>
        <p:spPr bwMode="auto">
          <a:xfrm>
            <a:off x="10287000" y="6477000"/>
            <a:ext cx="533400" cy="457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spcAft>
                <a:spcPct val="25000"/>
              </a:spcAft>
              <a:defRPr sz="3200">
                <a:solidFill>
                  <a:schemeClr val="tx1"/>
                </a:solidFill>
                <a:latin typeface="Times New Roman" charset="0"/>
                <a:ea typeface="ＭＳ Ｐゴシック" charset="-128"/>
              </a:defRPr>
            </a:lvl1pPr>
            <a:lvl2pPr marL="742950" indent="-285750">
              <a:spcBef>
                <a:spcPct val="20000"/>
              </a:spcBef>
              <a:buClr>
                <a:srgbClr val="CC0000"/>
              </a:buClr>
              <a:buSzPct val="90000"/>
              <a:buFont typeface="Wingdings" charset="2"/>
              <a:buChar char="§"/>
              <a:defRPr sz="2400">
                <a:solidFill>
                  <a:schemeClr val="tx1"/>
                </a:solidFill>
                <a:latin typeface="Times New Roman" charset="0"/>
                <a:ea typeface="ＭＳ Ｐゴシック" charset="-128"/>
              </a:defRPr>
            </a:lvl2pPr>
            <a:lvl3pPr marL="1143000" indent="-228600">
              <a:spcBef>
                <a:spcPct val="40000"/>
              </a:spcBef>
              <a:buChar char="•"/>
              <a:defRPr sz="2000" i="1">
                <a:solidFill>
                  <a:schemeClr val="tx1"/>
                </a:solidFill>
                <a:latin typeface="Times New Roman" charset="0"/>
                <a:ea typeface="ＭＳ Ｐゴシック" charset="-128"/>
              </a:defRPr>
            </a:lvl3pPr>
            <a:lvl4pPr marL="1600200" indent="-228600">
              <a:spcBef>
                <a:spcPct val="40000"/>
              </a:spcBef>
              <a:buChar char="–"/>
              <a:defRPr>
                <a:solidFill>
                  <a:schemeClr val="tx1"/>
                </a:solidFill>
                <a:latin typeface="Times New Roman" charset="0"/>
                <a:ea typeface="ＭＳ Ｐゴシック" charset="-128"/>
              </a:defRPr>
            </a:lvl4pPr>
            <a:lvl5pPr marL="2057400" indent="-22860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eaLnBrk="1" hangingPunct="1">
              <a:spcBef>
                <a:spcPct val="0"/>
              </a:spcBef>
              <a:spcAft>
                <a:spcPct val="0"/>
              </a:spcAft>
            </a:pPr>
            <a:fld id="{A968649D-D820-894C-9985-2AF8B0FECBE5}" type="slidenum">
              <a:rPr lang="en-US" altLang="en-US" sz="1400">
                <a:solidFill>
                  <a:srgbClr val="000000"/>
                </a:solidFill>
                <a:latin typeface="Arial" charset="0"/>
                <a:sym typeface="Arial" charset="0"/>
              </a:rPr>
              <a:pPr eaLnBrk="1" hangingPunct="1">
                <a:spcBef>
                  <a:spcPct val="0"/>
                </a:spcBef>
                <a:spcAft>
                  <a:spcPct val="0"/>
                </a:spcAft>
              </a:pPr>
              <a:t>8</a:t>
            </a:fld>
            <a:endParaRPr lang="en-US" altLang="en-US" sz="1400" dirty="0">
              <a:solidFill>
                <a:srgbClr val="000000"/>
              </a:solidFill>
              <a:latin typeface="Helvetica" charset="0"/>
              <a:sym typeface="Helvetica" charset="0"/>
            </a:endParaRPr>
          </a:p>
        </p:txBody>
      </p:sp>
      <p:sp>
        <p:nvSpPr>
          <p:cNvPr id="15363" name="AutoShape 4"/>
          <p:cNvSpPr>
            <a:spLocks/>
          </p:cNvSpPr>
          <p:nvPr/>
        </p:nvSpPr>
        <p:spPr bwMode="auto">
          <a:xfrm>
            <a:off x="126934" y="6539487"/>
            <a:ext cx="5381625" cy="3460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spcAft>
                <a:spcPct val="25000"/>
              </a:spcAft>
              <a:defRPr sz="3200">
                <a:solidFill>
                  <a:schemeClr val="tx1"/>
                </a:solidFill>
                <a:latin typeface="Times New Roman" charset="0"/>
                <a:ea typeface="ＭＳ Ｐゴシック" charset="-128"/>
              </a:defRPr>
            </a:lvl1pPr>
            <a:lvl2pPr marL="742950" indent="-285750">
              <a:spcBef>
                <a:spcPct val="20000"/>
              </a:spcBef>
              <a:buClr>
                <a:srgbClr val="CC0000"/>
              </a:buClr>
              <a:buSzPct val="90000"/>
              <a:buFont typeface="Wingdings" charset="2"/>
              <a:buChar char="§"/>
              <a:defRPr sz="2400">
                <a:solidFill>
                  <a:schemeClr val="tx1"/>
                </a:solidFill>
                <a:latin typeface="Times New Roman" charset="0"/>
                <a:ea typeface="ＭＳ Ｐゴシック" charset="-128"/>
              </a:defRPr>
            </a:lvl2pPr>
            <a:lvl3pPr marL="1143000" indent="-228600">
              <a:spcBef>
                <a:spcPct val="40000"/>
              </a:spcBef>
              <a:buChar char="•"/>
              <a:defRPr sz="2000" i="1">
                <a:solidFill>
                  <a:schemeClr val="tx1"/>
                </a:solidFill>
                <a:latin typeface="Times New Roman" charset="0"/>
                <a:ea typeface="ＭＳ Ｐゴシック" charset="-128"/>
              </a:defRPr>
            </a:lvl3pPr>
            <a:lvl4pPr marL="1600200" indent="-228600">
              <a:spcBef>
                <a:spcPct val="40000"/>
              </a:spcBef>
              <a:buChar char="–"/>
              <a:defRPr>
                <a:solidFill>
                  <a:schemeClr val="tx1"/>
                </a:solidFill>
                <a:latin typeface="Times New Roman" charset="0"/>
                <a:ea typeface="ＭＳ Ｐゴシック" charset="-128"/>
              </a:defRPr>
            </a:lvl4pPr>
            <a:lvl5pPr marL="2057400" indent="-22860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a:lnSpc>
                <a:spcPct val="80000"/>
              </a:lnSpc>
              <a:spcBef>
                <a:spcPts val="2000"/>
              </a:spcBef>
              <a:spcAft>
                <a:spcPct val="0"/>
              </a:spcAft>
            </a:pPr>
            <a:r>
              <a:rPr lang="en-US" altLang="en-US" sz="1500" baseline="30000" dirty="0">
                <a:solidFill>
                  <a:srgbClr val="2D2F2B"/>
                </a:solidFill>
                <a:latin typeface="+mn-lt"/>
                <a:sym typeface="Helvetica" charset="0"/>
              </a:rPr>
              <a:t>1</a:t>
            </a:r>
            <a:r>
              <a:rPr lang="en-US" altLang="en-US" sz="1500" dirty="0">
                <a:solidFill>
                  <a:srgbClr val="2D2F2B"/>
                </a:solidFill>
                <a:latin typeface="+mn-lt"/>
                <a:sym typeface="Helvetica" charset="0"/>
              </a:rPr>
              <a:t>Hohman, Crano, Alvaro, &amp; Siegel, 2014 </a:t>
            </a:r>
            <a:r>
              <a:rPr lang="mr-IN" altLang="en-US" sz="1500" dirty="0">
                <a:solidFill>
                  <a:srgbClr val="2D2F2B"/>
                </a:solidFill>
                <a:latin typeface="+mn-lt"/>
                <a:sym typeface="Helvetica" charset="0"/>
              </a:rPr>
              <a:t>–</a:t>
            </a:r>
            <a:r>
              <a:rPr lang="en-US" altLang="en-US" sz="1500" dirty="0">
                <a:solidFill>
                  <a:srgbClr val="2D2F2B"/>
                </a:solidFill>
                <a:latin typeface="+mn-lt"/>
                <a:sym typeface="Helvetica" charset="0"/>
              </a:rPr>
              <a:t> Prevention Science</a:t>
            </a:r>
            <a:endParaRPr lang="en-US" altLang="en-US" sz="1200" dirty="0">
              <a:solidFill>
                <a:srgbClr val="000000"/>
              </a:solidFill>
              <a:latin typeface="+mn-lt"/>
              <a:sym typeface="Helvetica" charset="0"/>
            </a:endParaRPr>
          </a:p>
        </p:txBody>
      </p:sp>
    </p:spTree>
    <p:extLst>
      <p:ext uri="{BB962C8B-B14F-4D97-AF65-F5344CB8AC3E}">
        <p14:creationId xmlns:p14="http://schemas.microsoft.com/office/powerpoint/2010/main" val="192136124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p:nvPr>
        </p:nvSpPr>
        <p:spPr>
          <a:xfrm>
            <a:off x="1157397" y="0"/>
            <a:ext cx="10058400" cy="1311965"/>
          </a:xfrm>
        </p:spPr>
        <p:txBody>
          <a:bodyPr>
            <a:normAutofit/>
          </a:bodyPr>
          <a:lstStyle/>
          <a:p>
            <a:pPr algn="ctr"/>
            <a:r>
              <a:rPr lang="en-US" altLang="en-US" sz="4400" dirty="0">
                <a:ea typeface="ＭＳ Ｐゴシック" charset="-128"/>
              </a:rPr>
              <a:t>Norms and Behavior</a:t>
            </a:r>
          </a:p>
        </p:txBody>
      </p:sp>
      <p:sp>
        <p:nvSpPr>
          <p:cNvPr id="16385" name="Rectangle 2"/>
          <p:cNvSpPr>
            <a:spLocks noGrp="1" noChangeArrowheads="1"/>
          </p:cNvSpPr>
          <p:nvPr>
            <p:ph idx="1"/>
          </p:nvPr>
        </p:nvSpPr>
        <p:spPr>
          <a:xfrm>
            <a:off x="953311" y="1439694"/>
            <a:ext cx="10513759" cy="5180181"/>
          </a:xfrm>
        </p:spPr>
        <p:txBody>
          <a:bodyPr/>
          <a:lstStyle/>
          <a:p>
            <a:pPr>
              <a:spcBef>
                <a:spcPts val="2000"/>
              </a:spcBef>
              <a:buClr>
                <a:srgbClr val="C00000"/>
              </a:buClr>
              <a:buFont typeface="Arial" charset="0"/>
              <a:buChar char="•"/>
            </a:pPr>
            <a:r>
              <a:rPr lang="en-US" altLang="en-US" sz="2400" dirty="0">
                <a:ea typeface="ＭＳ Ｐゴシック" charset="-128"/>
              </a:rPr>
              <a:t>Friend Norms – Round 1</a:t>
            </a:r>
          </a:p>
          <a:p>
            <a:pPr lvl="1" indent="-342900">
              <a:spcBef>
                <a:spcPts val="600"/>
              </a:spcBef>
              <a:buClr>
                <a:srgbClr val="C00000"/>
              </a:buClr>
              <a:buFont typeface="Arial" charset="0"/>
              <a:buChar char="•"/>
            </a:pPr>
            <a:r>
              <a:rPr lang="ja-JP" altLang="en-US" sz="2200">
                <a:ea typeface="ＭＳ Ｐゴシック" charset="-128"/>
              </a:rPr>
              <a:t>“</a:t>
            </a:r>
            <a:r>
              <a:rPr lang="en-US" altLang="ja-JP" sz="2200" dirty="0">
                <a:ea typeface="ＭＳ Ｐゴシック" charset="-128"/>
              </a:rPr>
              <a:t>How do you think your close friends would feel about you using marijuana even once or twice over the next 12 months.</a:t>
            </a:r>
            <a:r>
              <a:rPr lang="ja-JP" altLang="en-US" sz="2200">
                <a:ea typeface="ＭＳ Ｐゴシック" charset="-128"/>
              </a:rPr>
              <a:t>”</a:t>
            </a:r>
            <a:endParaRPr lang="en-US" altLang="ja-JP" sz="2200" dirty="0">
              <a:ea typeface="ＭＳ Ｐゴシック" charset="-128"/>
            </a:endParaRPr>
          </a:p>
          <a:p>
            <a:pPr lvl="1" indent="-342900">
              <a:spcBef>
                <a:spcPts val="600"/>
              </a:spcBef>
              <a:buClr>
                <a:srgbClr val="C00000"/>
              </a:buClr>
              <a:buFont typeface="Arial" charset="0"/>
              <a:buChar char="•"/>
            </a:pPr>
            <a:r>
              <a:rPr lang="ja-JP" altLang="en-US" sz="2200">
                <a:ea typeface="ＭＳ Ｐゴシック" charset="-128"/>
              </a:rPr>
              <a:t>“</a:t>
            </a:r>
            <a:r>
              <a:rPr lang="en-US" altLang="ja-JP" sz="2200" dirty="0">
                <a:ea typeface="ＭＳ Ｐゴシック" charset="-128"/>
              </a:rPr>
              <a:t>When it comes to drug use, I want to do what my close friends want me to do.</a:t>
            </a:r>
            <a:r>
              <a:rPr lang="ja-JP" altLang="en-US" sz="2200">
                <a:ea typeface="ＭＳ Ｐゴシック" charset="-128"/>
              </a:rPr>
              <a:t>”</a:t>
            </a:r>
            <a:endParaRPr lang="en-US" altLang="ja-JP" sz="2200" dirty="0">
              <a:ea typeface="ＭＳ Ｐゴシック" charset="-128"/>
            </a:endParaRPr>
          </a:p>
          <a:p>
            <a:pPr lvl="1" indent="-342900">
              <a:spcBef>
                <a:spcPts val="600"/>
              </a:spcBef>
              <a:buClr>
                <a:srgbClr val="C00000"/>
              </a:buClr>
              <a:buFont typeface="Arial" charset="0"/>
              <a:buChar char="•"/>
            </a:pPr>
            <a:endParaRPr lang="en-US" altLang="en-US" sz="2200" dirty="0">
              <a:ea typeface="ＭＳ Ｐゴシック" charset="-128"/>
            </a:endParaRPr>
          </a:p>
          <a:p>
            <a:pPr>
              <a:spcBef>
                <a:spcPts val="600"/>
              </a:spcBef>
              <a:buClr>
                <a:srgbClr val="C00000"/>
              </a:buClr>
              <a:buFont typeface="Arial" charset="0"/>
              <a:buChar char="•"/>
            </a:pPr>
            <a:r>
              <a:rPr lang="en-US" altLang="en-US" sz="2200" dirty="0">
                <a:ea typeface="ＭＳ Ｐゴシック" charset="-128"/>
              </a:rPr>
              <a:t>Behavior - Round 2</a:t>
            </a:r>
          </a:p>
          <a:p>
            <a:pPr lvl="1" indent="-342900">
              <a:spcBef>
                <a:spcPts val="600"/>
              </a:spcBef>
              <a:buClr>
                <a:srgbClr val="C00000"/>
              </a:buClr>
              <a:buFont typeface="Arial" charset="0"/>
              <a:buChar char="•"/>
            </a:pPr>
            <a:r>
              <a:rPr lang="en-US" altLang="en-US" sz="2200" dirty="0">
                <a:ea typeface="ＭＳ Ｐゴシック" charset="-128"/>
              </a:rPr>
              <a:t>Self-reported marijuana use in the previous year.</a:t>
            </a:r>
            <a:endParaRPr lang="en-US" altLang="en-US" dirty="0">
              <a:ea typeface="ＭＳ Ｐゴシック" charset="-128"/>
            </a:endParaRPr>
          </a:p>
        </p:txBody>
      </p:sp>
      <p:sp>
        <p:nvSpPr>
          <p:cNvPr id="16386" name="AutoShape 3"/>
          <p:cNvSpPr>
            <a:spLocks/>
          </p:cNvSpPr>
          <p:nvPr/>
        </p:nvSpPr>
        <p:spPr bwMode="auto">
          <a:xfrm>
            <a:off x="10363200" y="6400800"/>
            <a:ext cx="533400" cy="457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spcBef>
                <a:spcPct val="20000"/>
              </a:spcBef>
              <a:spcAft>
                <a:spcPct val="25000"/>
              </a:spcAft>
              <a:defRPr sz="3200">
                <a:solidFill>
                  <a:schemeClr val="tx1"/>
                </a:solidFill>
                <a:latin typeface="Times New Roman" charset="0"/>
                <a:ea typeface="ＭＳ Ｐゴシック" charset="-128"/>
              </a:defRPr>
            </a:lvl1pPr>
            <a:lvl2pPr marL="742950" indent="-285750">
              <a:spcBef>
                <a:spcPct val="20000"/>
              </a:spcBef>
              <a:buClr>
                <a:srgbClr val="CC0000"/>
              </a:buClr>
              <a:buSzPct val="90000"/>
              <a:buFont typeface="Wingdings" charset="2"/>
              <a:buChar char="§"/>
              <a:defRPr sz="2400">
                <a:solidFill>
                  <a:schemeClr val="tx1"/>
                </a:solidFill>
                <a:latin typeface="Times New Roman" charset="0"/>
                <a:ea typeface="ＭＳ Ｐゴシック" charset="-128"/>
              </a:defRPr>
            </a:lvl2pPr>
            <a:lvl3pPr marL="1143000" indent="-228600">
              <a:spcBef>
                <a:spcPct val="40000"/>
              </a:spcBef>
              <a:buChar char="•"/>
              <a:defRPr sz="2000" i="1">
                <a:solidFill>
                  <a:schemeClr val="tx1"/>
                </a:solidFill>
                <a:latin typeface="Times New Roman" charset="0"/>
                <a:ea typeface="ＭＳ Ｐゴシック" charset="-128"/>
              </a:defRPr>
            </a:lvl3pPr>
            <a:lvl4pPr marL="1600200" indent="-228600">
              <a:spcBef>
                <a:spcPct val="40000"/>
              </a:spcBef>
              <a:buChar char="–"/>
              <a:defRPr>
                <a:solidFill>
                  <a:schemeClr val="tx1"/>
                </a:solidFill>
                <a:latin typeface="Times New Roman" charset="0"/>
                <a:ea typeface="ＭＳ Ｐゴシック" charset="-128"/>
              </a:defRPr>
            </a:lvl4pPr>
            <a:lvl5pPr marL="2057400" indent="-22860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eaLnBrk="1" hangingPunct="1">
              <a:spcBef>
                <a:spcPct val="0"/>
              </a:spcBef>
              <a:spcAft>
                <a:spcPct val="0"/>
              </a:spcAft>
            </a:pPr>
            <a:fld id="{44456EB9-C472-1D4A-9CB4-E256CE974128}" type="slidenum">
              <a:rPr lang="en-US" altLang="en-US" sz="1400">
                <a:solidFill>
                  <a:srgbClr val="000000"/>
                </a:solidFill>
                <a:latin typeface="Arial" charset="0"/>
                <a:sym typeface="Arial" charset="0"/>
              </a:rPr>
              <a:pPr eaLnBrk="1" hangingPunct="1">
                <a:spcBef>
                  <a:spcPct val="0"/>
                </a:spcBef>
                <a:spcAft>
                  <a:spcPct val="0"/>
                </a:spcAft>
              </a:pPr>
              <a:t>9</a:t>
            </a:fld>
            <a:endParaRPr lang="en-US" altLang="en-US" sz="1400" dirty="0">
              <a:solidFill>
                <a:srgbClr val="000000"/>
              </a:solidFill>
              <a:latin typeface="Helvetica" charset="0"/>
              <a:sym typeface="Helvetica" charset="0"/>
            </a:endParaRPr>
          </a:p>
        </p:txBody>
      </p:sp>
    </p:spTree>
    <p:extLst>
      <p:ext uri="{BB962C8B-B14F-4D97-AF65-F5344CB8AC3E}">
        <p14:creationId xmlns:p14="http://schemas.microsoft.com/office/powerpoint/2010/main" val="606827969"/>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1_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167</TotalTime>
  <Words>1625</Words>
  <Application>Microsoft Macintosh PowerPoint</Application>
  <PresentationFormat>Widescreen</PresentationFormat>
  <Paragraphs>229</Paragraphs>
  <Slides>35</Slides>
  <Notes>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35</vt:i4>
      </vt:variant>
    </vt:vector>
  </HeadingPairs>
  <TitlesOfParts>
    <vt:vector size="47" baseType="lpstr">
      <vt:lpstr>Arial</vt:lpstr>
      <vt:lpstr>Calibri</vt:lpstr>
      <vt:lpstr>Helvetica</vt:lpstr>
      <vt:lpstr>Mangal</vt:lpstr>
      <vt:lpstr>ＭＳ Ｐゴシック</vt:lpstr>
      <vt:lpstr>Rockwell</vt:lpstr>
      <vt:lpstr>Rockwell Condensed</vt:lpstr>
      <vt:lpstr>Rockwell Extra Bold</vt:lpstr>
      <vt:lpstr>Times New Roman</vt:lpstr>
      <vt:lpstr>Wingdings</vt:lpstr>
      <vt:lpstr>Wood Type</vt:lpstr>
      <vt:lpstr>1_Wood Type</vt:lpstr>
      <vt:lpstr>PowerPoint Presentation</vt:lpstr>
      <vt:lpstr>Drug Abuse</vt:lpstr>
      <vt:lpstr>Problems With PSA</vt:lpstr>
      <vt:lpstr>PowerPoint Presentation</vt:lpstr>
      <vt:lpstr>Attitude Ambivalence</vt:lpstr>
      <vt:lpstr>Social Norms</vt:lpstr>
      <vt:lpstr>Social Norms</vt:lpstr>
      <vt:lpstr>Ambivalence – Round 1</vt:lpstr>
      <vt:lpstr>Norms and Behavior</vt:lpstr>
      <vt:lpstr>PowerPoint Presentation</vt:lpstr>
      <vt:lpstr>Ambivalence Study 2</vt:lpstr>
      <vt:lpstr>Methods</vt:lpstr>
      <vt:lpstr>Ambivalence Manipulation</vt:lpstr>
      <vt:lpstr>Social Norm Manipulation</vt:lpstr>
      <vt:lpstr>Results – Attitude Change</vt:lpstr>
      <vt:lpstr>Results - Intentions</vt:lpstr>
      <vt:lpstr>Discussion</vt:lpstr>
      <vt:lpstr>LC4MP</vt:lpstr>
      <vt:lpstr>LC4MP</vt:lpstr>
      <vt:lpstr>PowerPoint Presentation</vt:lpstr>
      <vt:lpstr>PowerPoint Presentation</vt:lpstr>
      <vt:lpstr>Physiological Stress Responses</vt:lpstr>
      <vt:lpstr>PowerPoint Presentation</vt:lpstr>
      <vt:lpstr>BioPSYCHOLOGICAL Model</vt:lpstr>
      <vt:lpstr>Study 3 – Ambivalence And PSA</vt:lpstr>
      <vt:lpstr>Methods</vt:lpstr>
      <vt:lpstr>Results</vt:lpstr>
      <vt:lpstr>Study 4 – Endocrinology Study</vt:lpstr>
      <vt:lpstr>Results</vt:lpstr>
      <vt:lpstr>Study 5 – Heart RAte Study</vt:lpstr>
      <vt:lpstr>Results</vt:lpstr>
      <vt:lpstr>PowerPoint Presentation</vt:lpstr>
      <vt:lpstr>Biopsychological Model</vt:lpstr>
      <vt:lpstr>Implications and Future Directions</vt:lpstr>
      <vt:lpstr>PowerPoint Presentation</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Hohman, Zachary</dc:creator>
  <cp:lastModifiedBy>Hohman, Zachary</cp:lastModifiedBy>
  <cp:revision>19</cp:revision>
  <cp:lastPrinted>2017-05-03T17:12:19Z</cp:lastPrinted>
  <dcterms:created xsi:type="dcterms:W3CDTF">2017-05-02T16:32:50Z</dcterms:created>
  <dcterms:modified xsi:type="dcterms:W3CDTF">2017-07-24T20:21:53Z</dcterms:modified>
</cp:coreProperties>
</file>