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5" r:id="rId4"/>
    <p:sldId id="266" r:id="rId5"/>
    <p:sldId id="258" r:id="rId6"/>
    <p:sldId id="260" r:id="rId7"/>
    <p:sldId id="291" r:id="rId8"/>
    <p:sldId id="292" r:id="rId9"/>
    <p:sldId id="293" r:id="rId10"/>
    <p:sldId id="294" r:id="rId11"/>
    <p:sldId id="302" r:id="rId12"/>
    <p:sldId id="304" r:id="rId13"/>
    <p:sldId id="303" r:id="rId14"/>
    <p:sldId id="306" r:id="rId15"/>
    <p:sldId id="307" r:id="rId16"/>
    <p:sldId id="296" r:id="rId17"/>
    <p:sldId id="299" r:id="rId18"/>
    <p:sldId id="300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 Neue" pitchFamily="-8" charset="0"/>
        <a:ea typeface="ＭＳ Ｐゴシック" pitchFamily="-8" charset="-128"/>
        <a:cs typeface="ＭＳ Ｐゴシック" pitchFamily="-8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 Neue" pitchFamily="-8" charset="0"/>
        <a:ea typeface="ＭＳ Ｐゴシック" pitchFamily="-8" charset="-128"/>
        <a:cs typeface="ＭＳ Ｐゴシック" pitchFamily="-8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 Neue" pitchFamily="-8" charset="0"/>
        <a:ea typeface="ＭＳ Ｐゴシック" pitchFamily="-8" charset="-128"/>
        <a:cs typeface="ＭＳ Ｐゴシック" pitchFamily="-8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 Neue" pitchFamily="-8" charset="0"/>
        <a:ea typeface="ＭＳ Ｐゴシック" pitchFamily="-8" charset="-128"/>
        <a:cs typeface="ＭＳ Ｐゴシック" pitchFamily="-8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 Neue" pitchFamily="-8" charset="0"/>
        <a:ea typeface="ＭＳ Ｐゴシック" pitchFamily="-8" charset="-128"/>
        <a:cs typeface="ＭＳ Ｐゴシック" pitchFamily="-8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Helvetica Neue" pitchFamily="-8" charset="0"/>
        <a:ea typeface="ＭＳ Ｐゴシック" pitchFamily="-8" charset="-128"/>
        <a:cs typeface="ＭＳ Ｐゴシック" pitchFamily="-8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Helvetica Neue" pitchFamily="-8" charset="0"/>
        <a:ea typeface="ＭＳ Ｐゴシック" pitchFamily="-8" charset="-128"/>
        <a:cs typeface="ＭＳ Ｐゴシック" pitchFamily="-8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Helvetica Neue" pitchFamily="-8" charset="0"/>
        <a:ea typeface="ＭＳ Ｐゴシック" pitchFamily="-8" charset="-128"/>
        <a:cs typeface="ＭＳ Ｐゴシック" pitchFamily="-8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Helvetica Neue" pitchFamily="-8" charset="0"/>
        <a:ea typeface="ＭＳ Ｐゴシック" pitchFamily="-8" charset="-128"/>
        <a:cs typeface="ＭＳ Ｐゴシック" pitchFamily="-8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EDEDED"/>
    <a:srgbClr val="333333"/>
    <a:srgbClr val="CC0000"/>
    <a:srgbClr val="CC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75" d="100"/>
          <a:sy n="175" d="100"/>
        </p:scale>
        <p:origin x="-252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1828800" cy="18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EBE7D-12CF-4CFD-8EFC-599D17131CB4}" type="datetimeFigureOut">
              <a:rPr lang="en-US" smtClean="0"/>
              <a:t>6/19/17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CE685-30E3-4C55-9E34-DE45F874E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9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91" charset="0"/>
                <a:ea typeface="ＭＳ Ｐゴシック" pitchFamily="91" charset="-128"/>
                <a:cs typeface="ＭＳ Ｐゴシック" pitchFamily="9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91" charset="0"/>
                <a:ea typeface="ＭＳ Ｐゴシック" pitchFamily="91" charset="-128"/>
                <a:cs typeface="ＭＳ Ｐゴシック" pitchFamily="9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91" charset="0"/>
                <a:ea typeface="ＭＳ Ｐゴシック" pitchFamily="91" charset="-128"/>
                <a:cs typeface="ＭＳ Ｐゴシック" pitchFamily="9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91" charset="0"/>
                <a:ea typeface="ＭＳ Ｐゴシック" pitchFamily="91" charset="-128"/>
                <a:cs typeface="ＭＳ Ｐゴシック" pitchFamily="91" charset="-128"/>
              </a:defRPr>
            </a:lvl1pPr>
          </a:lstStyle>
          <a:p>
            <a:pPr>
              <a:defRPr/>
            </a:pPr>
            <a:fld id="{5B0B98EE-AD5D-44BE-9D5C-EF84FCE0C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1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91" charset="0"/>
        <a:ea typeface="ＭＳ Ｐゴシック" pitchFamily="91" charset="-128"/>
        <a:cs typeface="ＭＳ Ｐゴシック" pitchFamily="9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91" charset="0"/>
        <a:ea typeface="ＭＳ Ｐゴシック" pitchFamily="9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91" charset="0"/>
        <a:ea typeface="ＭＳ Ｐゴシック" pitchFamily="9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91" charset="0"/>
        <a:ea typeface="ＭＳ Ｐゴシック" pitchFamily="9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91" charset="0"/>
        <a:ea typeface="ＭＳ Ｐゴシック" pitchFamily="9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B31EE9-AEA7-4110-BDD7-F72DDC6D276A}" type="slidenum">
              <a:rPr lang="en-US">
                <a:latin typeface="Arial" pitchFamily="-8" charset="0"/>
                <a:ea typeface="ＭＳ Ｐゴシック" pitchFamily="-8" charset="-128"/>
                <a:cs typeface="ＭＳ Ｐゴシック" pitchFamily="-8" charset="-128"/>
              </a:rPr>
              <a:pPr/>
              <a:t>1</a:t>
            </a:fld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  <p:sp>
        <p:nvSpPr>
          <p:cNvPr id="163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16FF31-125F-4615-9D17-22333B6445A6}" type="slidenum">
              <a:rPr lang="en-US">
                <a:latin typeface="Arial" pitchFamily="-8" charset="0"/>
                <a:ea typeface="ＭＳ Ｐゴシック" pitchFamily="-8" charset="-128"/>
                <a:cs typeface="ＭＳ Ｐゴシック" pitchFamily="-8" charset="-128"/>
              </a:rPr>
              <a:pPr/>
              <a:t>10</a:t>
            </a:fld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345B0-6DD2-42DD-A396-322AD91E890C}" type="slidenum">
              <a:rPr lang="en-US">
                <a:latin typeface="Arial" pitchFamily="-8" charset="0"/>
                <a:ea typeface="ＭＳ Ｐゴシック" pitchFamily="-8" charset="-128"/>
                <a:cs typeface="ＭＳ Ｐゴシック" pitchFamily="-8" charset="-128"/>
              </a:rPr>
              <a:pPr/>
              <a:t>11</a:t>
            </a:fld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345B0-6DD2-42DD-A396-322AD91E890C}" type="slidenum">
              <a:rPr lang="en-US">
                <a:latin typeface="Arial" pitchFamily="-8" charset="0"/>
                <a:ea typeface="ＭＳ Ｐゴシック" pitchFamily="-8" charset="-128"/>
                <a:cs typeface="ＭＳ Ｐゴシック" pitchFamily="-8" charset="-128"/>
              </a:rPr>
              <a:pPr/>
              <a:t>12</a:t>
            </a:fld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345B0-6DD2-42DD-A396-322AD91E890C}" type="slidenum">
              <a:rPr lang="en-US">
                <a:latin typeface="Arial" pitchFamily="-8" charset="0"/>
                <a:ea typeface="ＭＳ Ｐゴシック" pitchFamily="-8" charset="-128"/>
                <a:cs typeface="ＭＳ Ｐゴシック" pitchFamily="-8" charset="-128"/>
              </a:rPr>
              <a:pPr/>
              <a:t>13</a:t>
            </a:fld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345B0-6DD2-42DD-A396-322AD91E890C}" type="slidenum">
              <a:rPr lang="en-US">
                <a:latin typeface="Arial" pitchFamily="-8" charset="0"/>
                <a:ea typeface="ＭＳ Ｐゴシック" pitchFamily="-8" charset="-128"/>
                <a:cs typeface="ＭＳ Ｐゴシック" pitchFamily="-8" charset="-128"/>
              </a:rPr>
              <a:pPr/>
              <a:t>14</a:t>
            </a:fld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345B0-6DD2-42DD-A396-322AD91E890C}" type="slidenum">
              <a:rPr lang="en-US">
                <a:latin typeface="Arial" pitchFamily="-8" charset="0"/>
                <a:ea typeface="ＭＳ Ｐゴシック" pitchFamily="-8" charset="-128"/>
                <a:cs typeface="ＭＳ Ｐゴシック" pitchFamily="-8" charset="-128"/>
              </a:rPr>
              <a:pPr/>
              <a:t>15</a:t>
            </a:fld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16FF31-125F-4615-9D17-22333B6445A6}" type="slidenum">
              <a:rPr lang="en-US">
                <a:latin typeface="Arial" pitchFamily="-8" charset="0"/>
                <a:ea typeface="ＭＳ Ｐゴシック" pitchFamily="-8" charset="-128"/>
                <a:cs typeface="ＭＳ Ｐゴシック" pitchFamily="-8" charset="-128"/>
              </a:rPr>
              <a:pPr/>
              <a:t>16</a:t>
            </a:fld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16FF31-125F-4615-9D17-22333B6445A6}" type="slidenum">
              <a:rPr lang="en-US">
                <a:latin typeface="Arial" pitchFamily="-8" charset="0"/>
                <a:ea typeface="ＭＳ Ｐゴシック" pitchFamily="-8" charset="-128"/>
                <a:cs typeface="ＭＳ Ｐゴシック" pitchFamily="-8" charset="-128"/>
              </a:rPr>
              <a:pPr/>
              <a:t>17</a:t>
            </a:fld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60D2E8-4232-4621-9E0E-A2709A2DA106}" type="slidenum">
              <a:rPr lang="en-US">
                <a:latin typeface="Arial" pitchFamily="-8" charset="0"/>
                <a:ea typeface="ＭＳ Ｐゴシック" pitchFamily="-8" charset="-128"/>
                <a:cs typeface="ＭＳ Ｐゴシック" pitchFamily="-8" charset="-128"/>
              </a:rPr>
              <a:pPr/>
              <a:t>2</a:t>
            </a:fld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DF1ECB-4796-44A8-8C4F-6F1B1ABA5E50}" type="slidenum">
              <a:rPr lang="en-US">
                <a:latin typeface="Arial" pitchFamily="-8" charset="0"/>
                <a:ea typeface="ＭＳ Ｐゴシック" pitchFamily="-8" charset="-128"/>
                <a:cs typeface="ＭＳ Ｐゴシック" pitchFamily="-8" charset="-128"/>
              </a:rPr>
              <a:pPr/>
              <a:t>3</a:t>
            </a:fld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45D4E9-5FEA-437A-A309-6D0EDDF3DC5F}" type="slidenum">
              <a:rPr lang="en-US">
                <a:latin typeface="Arial" pitchFamily="-8" charset="0"/>
                <a:ea typeface="ＭＳ Ｐゴシック" pitchFamily="-8" charset="-128"/>
                <a:cs typeface="ＭＳ Ｐゴシック" pitchFamily="-8" charset="-128"/>
              </a:rPr>
              <a:pPr/>
              <a:t>4</a:t>
            </a:fld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89118A-5182-4846-942C-89418BEE5F6E}" type="slidenum">
              <a:rPr lang="en-US">
                <a:latin typeface="Arial" pitchFamily="-8" charset="0"/>
                <a:ea typeface="ＭＳ Ｐゴシック" pitchFamily="-8" charset="-128"/>
                <a:cs typeface="ＭＳ Ｐゴシック" pitchFamily="-8" charset="-128"/>
              </a:rPr>
              <a:pPr/>
              <a:t>5</a:t>
            </a:fld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16FF31-125F-4615-9D17-22333B6445A6}" type="slidenum">
              <a:rPr lang="en-US">
                <a:latin typeface="Arial" pitchFamily="-8" charset="0"/>
                <a:ea typeface="ＭＳ Ｐゴシック" pitchFamily="-8" charset="-128"/>
                <a:cs typeface="ＭＳ Ｐゴシック" pitchFamily="-8" charset="-128"/>
              </a:rPr>
              <a:pPr/>
              <a:t>6</a:t>
            </a:fld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16FF31-125F-4615-9D17-22333B6445A6}" type="slidenum">
              <a:rPr lang="en-US">
                <a:latin typeface="Arial" pitchFamily="-8" charset="0"/>
                <a:ea typeface="ＭＳ Ｐゴシック" pitchFamily="-8" charset="-128"/>
                <a:cs typeface="ＭＳ Ｐゴシック" pitchFamily="-8" charset="-128"/>
              </a:rPr>
              <a:pPr/>
              <a:t>7</a:t>
            </a:fld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16FF31-125F-4615-9D17-22333B6445A6}" type="slidenum">
              <a:rPr lang="en-US">
                <a:latin typeface="Arial" pitchFamily="-8" charset="0"/>
                <a:ea typeface="ＭＳ Ｐゴシック" pitchFamily="-8" charset="-128"/>
                <a:cs typeface="ＭＳ Ｐゴシック" pitchFamily="-8" charset="-128"/>
              </a:rPr>
              <a:pPr/>
              <a:t>8</a:t>
            </a:fld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16FF31-125F-4615-9D17-22333B6445A6}" type="slidenum">
              <a:rPr lang="en-US">
                <a:latin typeface="Arial" pitchFamily="-8" charset="0"/>
                <a:ea typeface="ＭＳ Ｐゴシック" pitchFamily="-8" charset="-128"/>
                <a:cs typeface="ＭＳ Ｐゴシック" pitchFamily="-8" charset="-128"/>
              </a:rPr>
              <a:pPr/>
              <a:t>9</a:t>
            </a:fld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8" charset="0"/>
              <a:ea typeface="ＭＳ Ｐゴシック" pitchFamily="-8" charset="-128"/>
              <a:cs typeface="ＭＳ Ｐゴシック" pitchFamily="-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8" name="Picture 7" descr="TTU_c4C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6646863" y="5757863"/>
            <a:ext cx="2344737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Verdana"/>
          <a:ea typeface="+mj-ea"/>
          <a:cs typeface="Verdan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Verdana" pitchFamily="70" charset="0"/>
          <a:ea typeface="ＭＳ Ｐゴシック" pitchFamily="91" charset="-128"/>
          <a:cs typeface="ＭＳ Ｐゴシック" pitchFamily="9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Verdana" pitchFamily="70" charset="0"/>
          <a:ea typeface="ＭＳ Ｐゴシック" pitchFamily="91" charset="-128"/>
          <a:cs typeface="ＭＳ Ｐゴシック" pitchFamily="9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Verdana" pitchFamily="70" charset="0"/>
          <a:ea typeface="ＭＳ Ｐゴシック" pitchFamily="91" charset="-128"/>
          <a:cs typeface="ＭＳ Ｐゴシック" pitchFamily="9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Verdana" pitchFamily="70" charset="0"/>
          <a:ea typeface="ＭＳ Ｐゴシック" pitchFamily="91" charset="-128"/>
          <a:cs typeface="ＭＳ Ｐゴシック" pitchFamily="9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Helvetica Neue" pitchFamily="91" charset="0"/>
          <a:ea typeface="ＭＳ Ｐゴシック" pitchFamily="91" charset="-128"/>
          <a:cs typeface="ＭＳ Ｐゴシック" pitchFamily="9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Helvetica Neue" pitchFamily="91" charset="0"/>
          <a:ea typeface="ＭＳ Ｐゴシック" pitchFamily="91" charset="-128"/>
          <a:cs typeface="ＭＳ Ｐゴシック" pitchFamily="9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Helvetica Neue" pitchFamily="91" charset="0"/>
          <a:ea typeface="ＭＳ Ｐゴシック" pitchFamily="91" charset="-128"/>
          <a:cs typeface="ＭＳ Ｐゴシック" pitchFamily="9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Helvetica Neue" pitchFamily="91" charset="0"/>
          <a:ea typeface="ＭＳ Ｐゴシック" pitchFamily="91" charset="-128"/>
          <a:cs typeface="ＭＳ Ｐゴシック" pitchFamily="9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33"/>
          </a:solidFill>
          <a:latin typeface="Verdana"/>
          <a:ea typeface="+mn-ea"/>
          <a:cs typeface="Verdan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33"/>
          </a:solidFill>
          <a:latin typeface="Verdana"/>
          <a:ea typeface="+mn-ea"/>
          <a:cs typeface="Verdan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33"/>
          </a:solidFill>
          <a:latin typeface="Verdana"/>
          <a:ea typeface="+mn-ea"/>
          <a:cs typeface="Verdan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33"/>
          </a:solidFill>
          <a:latin typeface="Verdana"/>
          <a:ea typeface="+mn-ea"/>
          <a:cs typeface="Verdan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Verdana"/>
          <a:ea typeface="+mn-ea"/>
          <a:cs typeface="Verdan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biomotionlab.ca/Demos/BMLwalker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Verdana" pitchFamily="-8" charset="0"/>
              </a:rPr>
              <a:t>Toward Effective </a:t>
            </a:r>
            <a:br>
              <a:rPr lang="en-US" dirty="0" smtClean="0">
                <a:latin typeface="Verdana" pitchFamily="-8" charset="0"/>
              </a:rPr>
            </a:br>
            <a:r>
              <a:rPr lang="en-US" dirty="0" smtClean="0">
                <a:latin typeface="Verdana" pitchFamily="-8" charset="0"/>
              </a:rPr>
              <a:t>Assistive Robots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>
                <a:latin typeface="Verdana" pitchFamily="-8" charset="0"/>
              </a:rPr>
              <a:t>Keith S. Jones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Verdana" pitchFamily="-8" charset="0"/>
              </a:rPr>
              <a:t>2: Understanding </a:t>
            </a:r>
            <a:r>
              <a:rPr lang="en-US" dirty="0" smtClean="0">
                <a:latin typeface="Verdana" pitchFamily="-8" charset="0"/>
              </a:rPr>
              <a:t>Users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305800" cy="41910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Verdana" pitchFamily="-8" charset="0"/>
              </a:rPr>
              <a:t>This research project seeks to </a:t>
            </a:r>
            <a:r>
              <a:rPr lang="en-US" sz="2800" dirty="0" smtClean="0">
                <a:latin typeface="Verdana" pitchFamily="-8" charset="0"/>
              </a:rPr>
              <a:t>enable robots to understand </a:t>
            </a:r>
            <a:endParaRPr lang="en-US" sz="2800" dirty="0" smtClean="0">
              <a:latin typeface="Verdana" pitchFamily="-8" charset="0"/>
            </a:endParaRPr>
          </a:p>
          <a:p>
            <a:pPr lvl="1" eaLnBrk="1" hangingPunct="1"/>
            <a:r>
              <a:rPr lang="en-US" sz="2400" dirty="0" smtClean="0">
                <a:latin typeface="Verdana" pitchFamily="-8" charset="0"/>
              </a:rPr>
              <a:t>a) what </a:t>
            </a:r>
            <a:r>
              <a:rPr lang="en-US" sz="2400" dirty="0" smtClean="0">
                <a:latin typeface="Verdana" pitchFamily="-8" charset="0"/>
              </a:rPr>
              <a:t>actions their users intend to perform in the near-future </a:t>
            </a:r>
            <a:endParaRPr lang="en-US" sz="2400" dirty="0" smtClean="0">
              <a:latin typeface="Verdana" pitchFamily="-8" charset="0"/>
            </a:endParaRPr>
          </a:p>
          <a:p>
            <a:pPr lvl="1" eaLnBrk="1" hangingPunct="1"/>
            <a:r>
              <a:rPr lang="en-US" sz="2400" dirty="0" smtClean="0">
                <a:latin typeface="Verdana" pitchFamily="-8" charset="0"/>
              </a:rPr>
              <a:t>b) </a:t>
            </a:r>
            <a:r>
              <a:rPr lang="en-US" sz="2400" dirty="0" smtClean="0">
                <a:latin typeface="Verdana" pitchFamily="-8" charset="0"/>
              </a:rPr>
              <a:t>whether </a:t>
            </a:r>
            <a:r>
              <a:rPr lang="en-US" sz="2400" dirty="0" smtClean="0">
                <a:latin typeface="Verdana" pitchFamily="-8" charset="0"/>
              </a:rPr>
              <a:t>their users are capable of safely performing those actions</a:t>
            </a:r>
            <a:endParaRPr lang="en-US" sz="1600" dirty="0" smtClean="0">
              <a:latin typeface="Verdana" pitchFamily="-8" charset="0"/>
              <a:sym typeface="Wingdings" pitchFamily="-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02474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Verdana" pitchFamily="-8" charset="0"/>
              </a:rPr>
              <a:t>2a: Understanding </a:t>
            </a:r>
            <a:r>
              <a:rPr lang="en-US" dirty="0" smtClean="0">
                <a:latin typeface="Verdana" pitchFamily="-8" charset="0"/>
              </a:rPr>
              <a:t>Intent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305800" cy="4191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Verdana" pitchFamily="-8" charset="0"/>
                <a:sym typeface="Wingdings" pitchFamily="-8" charset="2"/>
              </a:rPr>
              <a:t>It may be possible to program assistive robots to detect patterns of exploratory behavior in order to know what action an elder wants to do </a:t>
            </a:r>
          </a:p>
          <a:p>
            <a:pPr eaLnBrk="1" hangingPunct="1">
              <a:buFontTx/>
              <a:buNone/>
            </a:pPr>
            <a:endParaRPr lang="en-US" sz="2800" dirty="0" smtClean="0">
              <a:latin typeface="Verdana" pitchFamily="-8" charset="0"/>
              <a:sym typeface="Wingdings" pitchFamily="-8" charset="2"/>
            </a:endParaRPr>
          </a:p>
          <a:p>
            <a:pPr eaLnBrk="1" hangingPunct="1"/>
            <a:endParaRPr lang="en-US" dirty="0" smtClean="0">
              <a:latin typeface="Verdana" pitchFamily="-8" charset="0"/>
              <a:sym typeface="Wingdings" pitchFamily="-8" charset="2"/>
            </a:endParaRPr>
          </a:p>
          <a:p>
            <a:pPr eaLnBrk="1" hangingPunct="1"/>
            <a:endParaRPr lang="en-US" sz="2000" dirty="0" smtClean="0">
              <a:latin typeface="Verdana" pitchFamily="-8" charset="0"/>
              <a:sym typeface="Wingdings" pitchFamily="-8" charset="2"/>
            </a:endParaRPr>
          </a:p>
          <a:p>
            <a:pPr lvl="1" eaLnBrk="1" hangingPunct="1"/>
            <a:endParaRPr lang="en-US" sz="2000" dirty="0" smtClean="0">
              <a:latin typeface="Verdana" pitchFamily="-8" charset="0"/>
              <a:sym typeface="Wingdings" pitchFamily="-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43183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pitchFamily="-8" charset="0"/>
              </a:rPr>
              <a:t>2a</a:t>
            </a:r>
            <a:r>
              <a:rPr lang="en-US" dirty="0">
                <a:latin typeface="Verdana" pitchFamily="-8" charset="0"/>
              </a:rPr>
              <a:t>: Understanding Intent</a:t>
            </a:r>
            <a:endParaRPr lang="en-US" dirty="0" smtClean="0"/>
          </a:p>
        </p:txBody>
      </p:sp>
      <p:pic>
        <p:nvPicPr>
          <p:cNvPr id="9" name="Content Placeholder 8" descr="mocap-camerasetup8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10667" t="356" b="17244"/>
          <a:stretch>
            <a:fillRect/>
          </a:stretch>
        </p:blipFill>
        <p:spPr>
          <a:xfrm>
            <a:off x="1524000" y="1371600"/>
            <a:ext cx="6096000" cy="4217157"/>
          </a:xfrm>
        </p:spPr>
      </p:pic>
    </p:spTree>
    <p:extLst>
      <p:ext uri="{BB962C8B-B14F-4D97-AF65-F5344CB8AC3E}">
        <p14:creationId xmlns:p14="http://schemas.microsoft.com/office/powerpoint/2010/main" val="3144956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Verdana" pitchFamily="-8" charset="0"/>
              </a:rPr>
              <a:t>2a</a:t>
            </a:r>
            <a:r>
              <a:rPr lang="en-US" dirty="0">
                <a:latin typeface="Verdana" pitchFamily="-8" charset="0"/>
              </a:rPr>
              <a:t>: Understanding Intent</a:t>
            </a:r>
            <a:endParaRPr lang="en-US" dirty="0" smtClean="0">
              <a:latin typeface="Verdana" pitchFamily="-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305800" cy="4191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Verdana" pitchFamily="-8" charset="0"/>
                <a:sym typeface="Wingdings" pitchFamily="-8" charset="2"/>
              </a:rPr>
              <a:t>Jones &amp; </a:t>
            </a:r>
            <a:r>
              <a:rPr lang="en-US" sz="2800" dirty="0" err="1" smtClean="0">
                <a:latin typeface="Verdana" pitchFamily="-8" charset="0"/>
                <a:sym typeface="Wingdings" pitchFamily="-8" charset="2"/>
              </a:rPr>
              <a:t>Widlus</a:t>
            </a:r>
            <a:r>
              <a:rPr lang="en-US" sz="2800" dirty="0" smtClean="0">
                <a:latin typeface="Verdana" pitchFamily="-8" charset="0"/>
                <a:sym typeface="Wingdings" pitchFamily="-8" charset="2"/>
              </a:rPr>
              <a:t> (2017)</a:t>
            </a:r>
          </a:p>
          <a:p>
            <a:pPr lvl="1" eaLnBrk="1" hangingPunct="1"/>
            <a:r>
              <a:rPr lang="en-US" sz="2400" dirty="0" smtClean="0">
                <a:latin typeface="Verdana" pitchFamily="-8" charset="0"/>
                <a:sym typeface="Wingdings" pitchFamily="-8" charset="2"/>
              </a:rPr>
              <a:t>Investigated whether exploratory arm movements contribute to reach-ability judgments</a:t>
            </a:r>
          </a:p>
          <a:p>
            <a:pPr lvl="1" eaLnBrk="1" hangingPunct="1"/>
            <a:r>
              <a:rPr lang="en-US" sz="2400" dirty="0" smtClean="0">
                <a:latin typeface="Verdana" pitchFamily="-8" charset="0"/>
                <a:sym typeface="Wingdings" pitchFamily="-8" charset="2"/>
              </a:rPr>
              <a:t>Restricting arm movements degraded the accuracy of reach-ability judgments</a:t>
            </a:r>
            <a:endParaRPr lang="en-US" sz="2400" dirty="0">
              <a:latin typeface="Verdana" pitchFamily="-8" charset="0"/>
              <a:sym typeface="Wingdings" pitchFamily="-8" charset="2"/>
            </a:endParaRPr>
          </a:p>
          <a:p>
            <a:pPr eaLnBrk="1" hangingPunct="1"/>
            <a:r>
              <a:rPr lang="en-US" sz="2800" dirty="0" smtClean="0">
                <a:latin typeface="Verdana" pitchFamily="-8" charset="0"/>
                <a:sym typeface="Wingdings" pitchFamily="-8" charset="2"/>
              </a:rPr>
              <a:t>Next step</a:t>
            </a:r>
          </a:p>
          <a:p>
            <a:pPr lvl="1" eaLnBrk="1" hangingPunct="1"/>
            <a:r>
              <a:rPr lang="en-US" sz="2400" dirty="0" smtClean="0">
                <a:latin typeface="Verdana" pitchFamily="-8" charset="0"/>
                <a:sym typeface="Wingdings" pitchFamily="-8" charset="2"/>
              </a:rPr>
              <a:t>Investigate synchronization between head and shoulder movements when the person intends to reach</a:t>
            </a:r>
            <a:endParaRPr lang="en-US" sz="2400" dirty="0" smtClean="0">
              <a:latin typeface="Verdana" pitchFamily="-8" charset="0"/>
              <a:sym typeface="Wingdings" pitchFamily="-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22302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dirty="0" smtClean="0">
                <a:latin typeface="Verdana" pitchFamily="-8" charset="0"/>
              </a:rPr>
              <a:t>2b: Understanding </a:t>
            </a:r>
            <a:r>
              <a:rPr lang="en-US" sz="3500" dirty="0" smtClean="0">
                <a:latin typeface="Verdana" pitchFamily="-8" charset="0"/>
              </a:rPr>
              <a:t>Affordances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305800" cy="4191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Verdana" pitchFamily="-8" charset="0"/>
                <a:sym typeface="Wingdings" pitchFamily="-8" charset="2"/>
              </a:rPr>
              <a:t>We know that observer’s base their judgments </a:t>
            </a:r>
            <a:r>
              <a:rPr lang="en-US" sz="2800" dirty="0" smtClean="0">
                <a:latin typeface="Verdana" pitchFamily="-8" charset="0"/>
                <a:sym typeface="Wingdings" pitchFamily="-8" charset="2"/>
              </a:rPr>
              <a:t>about an actor’s capabilities </a:t>
            </a:r>
            <a:r>
              <a:rPr lang="en-US" sz="2800" dirty="0" smtClean="0">
                <a:latin typeface="Verdana" pitchFamily="-8" charset="0"/>
                <a:sym typeface="Wingdings" pitchFamily="-8" charset="2"/>
              </a:rPr>
              <a:t>on </a:t>
            </a:r>
            <a:r>
              <a:rPr lang="en-US" sz="2800" dirty="0" smtClean="0">
                <a:latin typeface="Verdana" pitchFamily="-8" charset="0"/>
                <a:sym typeface="Wingdings" pitchFamily="-8" charset="2"/>
              </a:rPr>
              <a:t>the movements of the other person’s body</a:t>
            </a:r>
          </a:p>
          <a:p>
            <a:pPr lvl="1" eaLnBrk="1" hangingPunct="1"/>
            <a:r>
              <a:rPr lang="en-US" sz="2400" dirty="0" err="1" smtClean="0">
                <a:latin typeface="Verdana" pitchFamily="-8" charset="0"/>
                <a:sym typeface="Wingdings" pitchFamily="-8" charset="2"/>
              </a:rPr>
              <a:t>Ramenzoni</a:t>
            </a:r>
            <a:r>
              <a:rPr lang="en-US" sz="2400" dirty="0" smtClean="0">
                <a:latin typeface="Verdana" pitchFamily="-8" charset="0"/>
                <a:sym typeface="Wingdings" pitchFamily="-8" charset="2"/>
              </a:rPr>
              <a:t>, et al (2008)</a:t>
            </a:r>
          </a:p>
          <a:p>
            <a:pPr lvl="1" eaLnBrk="1" hangingPunct="1"/>
            <a:r>
              <a:rPr lang="en-US" sz="2400" dirty="0" err="1" smtClean="0">
                <a:latin typeface="Verdana" pitchFamily="-8" charset="0"/>
                <a:sym typeface="Wingdings" pitchFamily="-8" charset="2"/>
              </a:rPr>
              <a:t>Stoffregen</a:t>
            </a:r>
            <a:r>
              <a:rPr lang="en-US" sz="2400" dirty="0" smtClean="0">
                <a:latin typeface="Verdana" pitchFamily="-8" charset="0"/>
                <a:sym typeface="Wingdings" pitchFamily="-8" charset="2"/>
              </a:rPr>
              <a:t>, et al (1999)</a:t>
            </a:r>
          </a:p>
          <a:p>
            <a:pPr eaLnBrk="1" hangingPunct="1"/>
            <a:endParaRPr lang="en-US" sz="2800" dirty="0" smtClean="0">
              <a:latin typeface="Verdana" pitchFamily="-8" charset="0"/>
              <a:sym typeface="Wingdings" pitchFamily="-8" charset="2"/>
            </a:endParaRPr>
          </a:p>
          <a:p>
            <a:pPr eaLnBrk="1" hangingPunct="1"/>
            <a:r>
              <a:rPr lang="en-US" sz="2800" dirty="0" smtClean="0">
                <a:latin typeface="Verdana" pitchFamily="-8" charset="0"/>
                <a:sym typeface="Wingdings" pitchFamily="-8" charset="2"/>
              </a:rPr>
              <a:t>However, we don’t know which specific movements are critical</a:t>
            </a:r>
          </a:p>
          <a:p>
            <a:pPr eaLnBrk="1" hangingPunct="1"/>
            <a:endParaRPr lang="en-US" sz="2800" dirty="0" smtClean="0">
              <a:latin typeface="Verdana" pitchFamily="-8" charset="0"/>
              <a:sym typeface="Wingdings" pitchFamily="-8" charset="2"/>
            </a:endParaRPr>
          </a:p>
          <a:p>
            <a:pPr lvl="1" eaLnBrk="1" hangingPunct="1"/>
            <a:endParaRPr lang="en-US" sz="1600" dirty="0" smtClean="0">
              <a:latin typeface="Verdana" pitchFamily="-8" charset="0"/>
              <a:sym typeface="Wingdings" pitchFamily="-8" charset="2"/>
            </a:endParaRPr>
          </a:p>
          <a:p>
            <a:pPr eaLnBrk="1" hangingPunct="1">
              <a:buFontTx/>
              <a:buNone/>
            </a:pPr>
            <a:endParaRPr lang="en-US" sz="2800" dirty="0" smtClean="0">
              <a:latin typeface="Verdana" pitchFamily="-8" charset="0"/>
              <a:sym typeface="Wingdings" pitchFamily="-8" charset="2"/>
            </a:endParaRPr>
          </a:p>
          <a:p>
            <a:pPr eaLnBrk="1" hangingPunct="1"/>
            <a:endParaRPr lang="en-US" dirty="0" smtClean="0">
              <a:latin typeface="Verdana" pitchFamily="-8" charset="0"/>
              <a:sym typeface="Wingdings" pitchFamily="-8" charset="2"/>
            </a:endParaRPr>
          </a:p>
          <a:p>
            <a:pPr eaLnBrk="1" hangingPunct="1"/>
            <a:endParaRPr lang="en-US" sz="2000" dirty="0" smtClean="0">
              <a:latin typeface="Verdana" pitchFamily="-8" charset="0"/>
              <a:sym typeface="Wingdings" pitchFamily="-8" charset="2"/>
            </a:endParaRPr>
          </a:p>
          <a:p>
            <a:pPr lvl="1" eaLnBrk="1" hangingPunct="1"/>
            <a:endParaRPr lang="en-US" sz="2000" dirty="0" smtClean="0">
              <a:latin typeface="Verdana" pitchFamily="-8" charset="0"/>
              <a:sym typeface="Wingdings" pitchFamily="-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11210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dirty="0" smtClean="0">
                <a:latin typeface="Verdana" pitchFamily="-8" charset="0"/>
              </a:rPr>
              <a:t>2b: Understanding </a:t>
            </a:r>
            <a:r>
              <a:rPr lang="en-US" sz="3400" dirty="0" smtClean="0">
                <a:latin typeface="Verdana" pitchFamily="-8" charset="0"/>
              </a:rPr>
              <a:t>Affordances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305800" cy="4191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Verdana" pitchFamily="-8" charset="0"/>
                <a:sym typeface="Wingdings" pitchFamily="-8" charset="2"/>
              </a:rPr>
              <a:t>Jones &amp; </a:t>
            </a:r>
            <a:r>
              <a:rPr lang="en-US" sz="2800" dirty="0" err="1" smtClean="0">
                <a:latin typeface="Verdana" pitchFamily="-8" charset="0"/>
                <a:sym typeface="Wingdings" pitchFamily="-8" charset="2"/>
              </a:rPr>
              <a:t>Sridharan</a:t>
            </a:r>
            <a:r>
              <a:rPr lang="en-US" sz="2800" dirty="0" smtClean="0">
                <a:latin typeface="Verdana" pitchFamily="-8" charset="0"/>
                <a:sym typeface="Wingdings" pitchFamily="-8" charset="2"/>
              </a:rPr>
              <a:t> (2018)</a:t>
            </a:r>
            <a:endParaRPr lang="en-US" sz="2800" dirty="0" smtClean="0">
              <a:latin typeface="Verdana" pitchFamily="-8" charset="0"/>
              <a:sym typeface="Wingdings" pitchFamily="-8" charset="2"/>
            </a:endParaRPr>
          </a:p>
          <a:p>
            <a:pPr lvl="1" eaLnBrk="1" hangingPunct="1"/>
            <a:r>
              <a:rPr lang="en-US" sz="2400" dirty="0" smtClean="0">
                <a:latin typeface="Verdana" pitchFamily="-8" charset="0"/>
                <a:sym typeface="Wingdings" pitchFamily="-8" charset="2"/>
              </a:rPr>
              <a:t>Will investigate to what do people attend when judging whether another person can jump to reach an object </a:t>
            </a:r>
          </a:p>
          <a:p>
            <a:pPr eaLnBrk="1" hangingPunct="1"/>
            <a:endParaRPr lang="en-US" dirty="0">
              <a:latin typeface="Verdana" pitchFamily="-8" charset="0"/>
              <a:sym typeface="Wingdings" pitchFamily="-8" charset="2"/>
            </a:endParaRPr>
          </a:p>
          <a:p>
            <a:pPr eaLnBrk="1" hangingPunct="1"/>
            <a:r>
              <a:rPr lang="en-US" dirty="0" smtClean="0">
                <a:latin typeface="Verdana" pitchFamily="-8" charset="0"/>
                <a:sym typeface="Wingdings" pitchFamily="-8" charset="2"/>
                <a:hlinkClick r:id="rId3"/>
              </a:rPr>
              <a:t>Point Light Display</a:t>
            </a:r>
            <a:endParaRPr lang="en-US" dirty="0" smtClean="0">
              <a:latin typeface="Verdana" pitchFamily="-8" charset="0"/>
              <a:sym typeface="Wingdings" pitchFamily="-8" charset="2"/>
            </a:endParaRPr>
          </a:p>
          <a:p>
            <a:pPr lvl="1" eaLnBrk="1" hangingPunct="1"/>
            <a:endParaRPr lang="en-US" sz="2400" dirty="0" smtClean="0">
              <a:latin typeface="Verdana" pitchFamily="-8" charset="0"/>
              <a:sym typeface="Wingdings" pitchFamily="-8" charset="2"/>
            </a:endParaRPr>
          </a:p>
          <a:p>
            <a:pPr eaLnBrk="1" hangingPunct="1"/>
            <a:endParaRPr lang="en-US" sz="2800" dirty="0" smtClean="0">
              <a:latin typeface="Verdana" pitchFamily="-8" charset="0"/>
              <a:sym typeface="Wingdings" pitchFamily="-8" charset="2"/>
            </a:endParaRPr>
          </a:p>
          <a:p>
            <a:pPr lvl="1" eaLnBrk="1" hangingPunct="1"/>
            <a:endParaRPr lang="en-US" sz="1600" dirty="0" smtClean="0">
              <a:latin typeface="Verdana" pitchFamily="-8" charset="0"/>
              <a:sym typeface="Wingdings" pitchFamily="-8" charset="2"/>
            </a:endParaRPr>
          </a:p>
          <a:p>
            <a:pPr eaLnBrk="1" hangingPunct="1">
              <a:buFontTx/>
              <a:buNone/>
            </a:pPr>
            <a:endParaRPr lang="en-US" sz="2800" dirty="0" smtClean="0">
              <a:latin typeface="Verdana" pitchFamily="-8" charset="0"/>
              <a:sym typeface="Wingdings" pitchFamily="-8" charset="2"/>
            </a:endParaRPr>
          </a:p>
          <a:p>
            <a:pPr eaLnBrk="1" hangingPunct="1"/>
            <a:endParaRPr lang="en-US" dirty="0" smtClean="0">
              <a:latin typeface="Verdana" pitchFamily="-8" charset="0"/>
              <a:sym typeface="Wingdings" pitchFamily="-8" charset="2"/>
            </a:endParaRPr>
          </a:p>
          <a:p>
            <a:pPr eaLnBrk="1" hangingPunct="1"/>
            <a:endParaRPr lang="en-US" sz="2000" dirty="0" smtClean="0">
              <a:latin typeface="Verdana" pitchFamily="-8" charset="0"/>
              <a:sym typeface="Wingdings" pitchFamily="-8" charset="2"/>
            </a:endParaRPr>
          </a:p>
          <a:p>
            <a:pPr lvl="1" eaLnBrk="1" hangingPunct="1"/>
            <a:endParaRPr lang="en-US" sz="2000" dirty="0" smtClean="0">
              <a:latin typeface="Verdana" pitchFamily="-8" charset="0"/>
              <a:sym typeface="Wingdings" pitchFamily="-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26528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Verdana" pitchFamily="-8" charset="0"/>
              </a:rPr>
              <a:t>3: Understanding </a:t>
            </a:r>
            <a:r>
              <a:rPr lang="en-US" dirty="0" smtClean="0">
                <a:latin typeface="Verdana" pitchFamily="-8" charset="0"/>
              </a:rPr>
              <a:t>Robots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305800" cy="41910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Verdana" pitchFamily="-8" charset="0"/>
                <a:sym typeface="Wingdings" pitchFamily="-8" charset="2"/>
              </a:rPr>
              <a:t>This research project </a:t>
            </a:r>
            <a:r>
              <a:rPr lang="en-US" sz="2800" dirty="0" smtClean="0">
                <a:latin typeface="Verdana" pitchFamily="-8" charset="0"/>
                <a:sym typeface="Wingdings" pitchFamily="-8" charset="2"/>
              </a:rPr>
              <a:t>investigates whether users understand </a:t>
            </a:r>
            <a:r>
              <a:rPr lang="en-US" sz="2800" dirty="0" smtClean="0">
                <a:latin typeface="Verdana" pitchFamily="-8" charset="0"/>
                <a:sym typeface="Wingdings" pitchFamily="-8" charset="2"/>
              </a:rPr>
              <a:t>their </a:t>
            </a:r>
            <a:r>
              <a:rPr lang="en-US" sz="2800" dirty="0" smtClean="0">
                <a:latin typeface="Verdana" pitchFamily="-8" charset="0"/>
                <a:sym typeface="Wingdings" pitchFamily="-8" charset="2"/>
              </a:rPr>
              <a:t>robots’ action-capabilities</a:t>
            </a:r>
          </a:p>
        </p:txBody>
      </p:sp>
    </p:spTree>
    <p:extLst>
      <p:ext uri="{BB962C8B-B14F-4D97-AF65-F5344CB8AC3E}">
        <p14:creationId xmlns:p14="http://schemas.microsoft.com/office/powerpoint/2010/main" val="2902474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Verdana" pitchFamily="-8" charset="0"/>
              </a:rPr>
              <a:t>3: Understanding </a:t>
            </a:r>
            <a:r>
              <a:rPr lang="en-US" dirty="0" smtClean="0">
                <a:latin typeface="Verdana" pitchFamily="-8" charset="0"/>
              </a:rPr>
              <a:t>Robots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305800" cy="4191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Verdana" pitchFamily="-8" charset="0"/>
                <a:sym typeface="Wingdings" pitchFamily="-8" charset="2"/>
              </a:rPr>
              <a:t>Jones, </a:t>
            </a:r>
            <a:r>
              <a:rPr lang="en-US" sz="2800" dirty="0" err="1" smtClean="0">
                <a:latin typeface="Verdana" pitchFamily="-8" charset="0"/>
                <a:sym typeface="Wingdings" pitchFamily="-8" charset="2"/>
              </a:rPr>
              <a:t>Schmidlin</a:t>
            </a:r>
            <a:r>
              <a:rPr lang="en-US" sz="2800" dirty="0" smtClean="0">
                <a:latin typeface="Verdana" pitchFamily="-8" charset="0"/>
                <a:sym typeface="Wingdings" pitchFamily="-8" charset="2"/>
              </a:rPr>
              <a:t>, &amp; Wheeler (2012)</a:t>
            </a:r>
          </a:p>
          <a:p>
            <a:pPr lvl="1" eaLnBrk="1" hangingPunct="1"/>
            <a:r>
              <a:rPr lang="en-US" sz="2400" dirty="0" smtClean="0">
                <a:latin typeface="Verdana" pitchFamily="-8" charset="0"/>
                <a:sym typeface="Wingdings" pitchFamily="-8" charset="2"/>
              </a:rPr>
              <a:t>Investigated </a:t>
            </a:r>
            <a:r>
              <a:rPr lang="en-US" sz="2400" dirty="0" smtClean="0">
                <a:latin typeface="Verdana" pitchFamily="-8" charset="0"/>
                <a:sym typeface="Wingdings" pitchFamily="-8" charset="2"/>
              </a:rPr>
              <a:t>whether users could accurately judge the stair-climbing abilities of autonomous, self-balancing, Segway-type </a:t>
            </a:r>
            <a:r>
              <a:rPr lang="en-US" sz="2400" dirty="0" smtClean="0">
                <a:latin typeface="Verdana" pitchFamily="-8" charset="0"/>
                <a:sym typeface="Wingdings" pitchFamily="-8" charset="2"/>
              </a:rPr>
              <a:t>robots</a:t>
            </a:r>
          </a:p>
          <a:p>
            <a:pPr eaLnBrk="1" hangingPunct="1"/>
            <a:r>
              <a:rPr lang="en-US" sz="2800" dirty="0" smtClean="0">
                <a:latin typeface="Verdana" pitchFamily="-8" charset="0"/>
                <a:sym typeface="Wingdings" pitchFamily="-8" charset="2"/>
              </a:rPr>
              <a:t>Wheeler (2017)</a:t>
            </a:r>
            <a:endParaRPr lang="en-US" dirty="0">
              <a:latin typeface="Verdana" pitchFamily="-8" charset="0"/>
              <a:sym typeface="Wingdings" pitchFamily="-8" charset="2"/>
            </a:endParaRPr>
          </a:p>
          <a:p>
            <a:pPr lvl="1" eaLnBrk="1" hangingPunct="1"/>
            <a:r>
              <a:rPr lang="en-US" sz="2400" dirty="0" smtClean="0">
                <a:latin typeface="Verdana" pitchFamily="-8" charset="0"/>
                <a:sym typeface="Wingdings" pitchFamily="-8" charset="2"/>
              </a:rPr>
              <a:t>Replicated and extended JSW (2012) with a passively-stable robot</a:t>
            </a:r>
          </a:p>
        </p:txBody>
      </p:sp>
    </p:spTree>
    <p:extLst>
      <p:ext uri="{BB962C8B-B14F-4D97-AF65-F5344CB8AC3E}">
        <p14:creationId xmlns:p14="http://schemas.microsoft.com/office/powerpoint/2010/main" val="597264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880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Verdana" pitchFamily="-8" charset="0"/>
              </a:rPr>
              <a:t>Robots Are Coming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229600" cy="4191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Verdana" pitchFamily="-8" charset="0"/>
              </a:rPr>
              <a:t>Pundits expect to find a robot in every home in the future</a:t>
            </a:r>
          </a:p>
          <a:p>
            <a:pPr lvl="1" eaLnBrk="1" hangingPunct="1"/>
            <a:r>
              <a:rPr lang="en-US" sz="2400" dirty="0" smtClean="0">
                <a:latin typeface="Verdana" pitchFamily="-8" charset="0"/>
              </a:rPr>
              <a:t>Gates (2007); Norman (2004)</a:t>
            </a:r>
          </a:p>
          <a:p>
            <a:pPr eaLnBrk="1" hangingPunct="1"/>
            <a:endParaRPr lang="en-US" sz="2800" dirty="0" smtClean="0">
              <a:latin typeface="Verdana" pitchFamily="-8" charset="0"/>
            </a:endParaRPr>
          </a:p>
          <a:p>
            <a:pPr eaLnBrk="1" hangingPunct="1"/>
            <a:r>
              <a:rPr lang="en-US" sz="2800" dirty="0" smtClean="0">
                <a:latin typeface="Verdana" pitchFamily="-8" charset="0"/>
              </a:rPr>
              <a:t>Personal service robots will assist people with various household chores, or serve as caregivers for the elderly or disabled</a:t>
            </a:r>
          </a:p>
          <a:p>
            <a:pPr lvl="1" eaLnBrk="1" hangingPunct="1"/>
            <a:r>
              <a:rPr lang="en-US" sz="2400" dirty="0" err="1" smtClean="0">
                <a:latin typeface="Verdana" pitchFamily="-8" charset="0"/>
              </a:rPr>
              <a:t>Thurn</a:t>
            </a:r>
            <a:r>
              <a:rPr lang="en-US" sz="2400" dirty="0" smtClean="0">
                <a:latin typeface="Verdana" pitchFamily="-8" charset="0"/>
              </a:rPr>
              <a:t> (2004) </a:t>
            </a:r>
          </a:p>
          <a:p>
            <a:pPr eaLnBrk="1" hangingPunct="1"/>
            <a:endParaRPr lang="en-US" dirty="0" smtClean="0">
              <a:latin typeface="Verdana" pitchFamily="-8" charset="0"/>
            </a:endParaRPr>
          </a:p>
          <a:p>
            <a:pPr eaLnBrk="1" hangingPunct="1"/>
            <a:endParaRPr lang="en-US" sz="2800" dirty="0" smtClean="0">
              <a:latin typeface="Verdana" pitchFamily="-8" charset="0"/>
            </a:endParaRPr>
          </a:p>
          <a:p>
            <a:pPr eaLnBrk="1" hangingPunct="1"/>
            <a:endParaRPr lang="en-US" sz="2400" dirty="0" smtClean="0">
              <a:latin typeface="Verdana" pitchFamily="-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Verdana" pitchFamily="-8" charset="0"/>
              </a:rPr>
              <a:t>Assistive Robots Are Needed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229600" cy="4191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Verdana" pitchFamily="-8" charset="0"/>
              </a:rPr>
              <a:t>Resident care facilities have space and staffing shortages</a:t>
            </a:r>
          </a:p>
          <a:p>
            <a:pPr lvl="1" eaLnBrk="1" hangingPunct="1"/>
            <a:r>
              <a:rPr lang="en-US" sz="2400" dirty="0" err="1" smtClean="0">
                <a:latin typeface="Verdana" pitchFamily="-8" charset="0"/>
              </a:rPr>
              <a:t>Forlizzi</a:t>
            </a:r>
            <a:r>
              <a:rPr lang="en-US" sz="2400" dirty="0" smtClean="0">
                <a:latin typeface="Verdana" pitchFamily="-8" charset="0"/>
              </a:rPr>
              <a:t>, et al (2004)</a:t>
            </a:r>
          </a:p>
          <a:p>
            <a:pPr lvl="1" eaLnBrk="1" hangingPunct="1"/>
            <a:endParaRPr lang="en-US" dirty="0" smtClean="0">
              <a:latin typeface="Verdana" pitchFamily="-8" charset="0"/>
            </a:endParaRPr>
          </a:p>
          <a:p>
            <a:pPr eaLnBrk="1" hangingPunct="1"/>
            <a:r>
              <a:rPr lang="en-US" sz="2800" dirty="0" smtClean="0">
                <a:latin typeface="Verdana" pitchFamily="-8" charset="0"/>
              </a:rPr>
              <a:t>Thus, greater emphasis has been placed on helping elders live independently in their homes</a:t>
            </a:r>
          </a:p>
          <a:p>
            <a:pPr lvl="1" eaLnBrk="1" hangingPunct="1"/>
            <a:r>
              <a:rPr lang="en-US" sz="2400" dirty="0" err="1" smtClean="0">
                <a:latin typeface="Verdana" pitchFamily="-8" charset="0"/>
              </a:rPr>
              <a:t>Forlizzi</a:t>
            </a:r>
            <a:r>
              <a:rPr lang="en-US" sz="2400" dirty="0" smtClean="0">
                <a:latin typeface="Verdana" pitchFamily="-8" charset="0"/>
              </a:rPr>
              <a:t>, et al (2004)</a:t>
            </a:r>
            <a:endParaRPr lang="en-US" dirty="0" smtClean="0">
              <a:latin typeface="Verdana" pitchFamily="-8" charset="0"/>
            </a:endParaRPr>
          </a:p>
          <a:p>
            <a:pPr eaLnBrk="1" hangingPunct="1"/>
            <a:endParaRPr lang="en-US" sz="2800" dirty="0" smtClean="0">
              <a:latin typeface="Verdana" pitchFamily="-8" charset="0"/>
            </a:endParaRPr>
          </a:p>
          <a:p>
            <a:pPr eaLnBrk="1" hangingPunct="1"/>
            <a:endParaRPr lang="en-US" sz="2400" dirty="0" smtClean="0">
              <a:latin typeface="Verdana" pitchFamily="-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Verdana" pitchFamily="-8" charset="0"/>
              </a:rPr>
              <a:t>Assistive Robots Are Needed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229600" cy="4191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Verdana" pitchFamily="-8" charset="0"/>
              </a:rPr>
              <a:t>Keeping elders in their homes solves the space shortage, but not the staffing shortage</a:t>
            </a:r>
            <a:endParaRPr lang="en-US" sz="2400" dirty="0" smtClean="0">
              <a:latin typeface="Verdana" pitchFamily="-8" charset="0"/>
            </a:endParaRPr>
          </a:p>
          <a:p>
            <a:pPr lvl="1" eaLnBrk="1" hangingPunct="1"/>
            <a:endParaRPr lang="en-US" sz="2400" dirty="0" smtClean="0">
              <a:latin typeface="Verdana" pitchFamily="-8" charset="0"/>
            </a:endParaRPr>
          </a:p>
          <a:p>
            <a:pPr eaLnBrk="1" hangingPunct="1"/>
            <a:r>
              <a:rPr lang="en-US" sz="2800" dirty="0" smtClean="0">
                <a:latin typeface="Verdana" pitchFamily="-8" charset="0"/>
              </a:rPr>
              <a:t>Assistive robots could solve the staffing shortage</a:t>
            </a:r>
          </a:p>
          <a:p>
            <a:pPr lvl="1" eaLnBrk="1" hangingPunct="1"/>
            <a:r>
              <a:rPr lang="en-US" sz="2400" dirty="0" smtClean="0">
                <a:latin typeface="Verdana" pitchFamily="-8" charset="0"/>
              </a:rPr>
              <a:t>Safety could also be impacted because most accidents occur while elders are home alone</a:t>
            </a:r>
          </a:p>
          <a:p>
            <a:pPr lvl="2" eaLnBrk="1" hangingPunct="1"/>
            <a:r>
              <a:rPr lang="en-US" sz="2000" dirty="0" smtClean="0">
                <a:latin typeface="Verdana" pitchFamily="-8" charset="0"/>
              </a:rPr>
              <a:t>Living at Home (2002) </a:t>
            </a:r>
            <a:endParaRPr lang="en-US" dirty="0" smtClean="0">
              <a:latin typeface="Verdana" pitchFamily="-8" charset="0"/>
            </a:endParaRPr>
          </a:p>
          <a:p>
            <a:pPr eaLnBrk="1" hangingPunct="1"/>
            <a:endParaRPr lang="en-US" sz="2800" dirty="0" smtClean="0">
              <a:latin typeface="Verdana" pitchFamily="-8" charset="0"/>
            </a:endParaRPr>
          </a:p>
          <a:p>
            <a:pPr eaLnBrk="1" hangingPunct="1"/>
            <a:endParaRPr lang="en-US" sz="2400" dirty="0" smtClean="0">
              <a:latin typeface="Verdana" pitchFamily="-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Verdana" pitchFamily="-8" charset="0"/>
              </a:rPr>
              <a:t>Why Do I Care?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305800" cy="41910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Verdana" pitchFamily="-8" charset="0"/>
              </a:rPr>
              <a:t>People must interact with assistive robots</a:t>
            </a:r>
          </a:p>
          <a:p>
            <a:pPr eaLnBrk="1" hangingPunct="1"/>
            <a:endParaRPr lang="en-US" sz="2400" smtClean="0">
              <a:latin typeface="Verdana" pitchFamily="-8" charset="0"/>
            </a:endParaRPr>
          </a:p>
          <a:p>
            <a:pPr eaLnBrk="1" hangingPunct="1"/>
            <a:r>
              <a:rPr lang="en-US" sz="2800" smtClean="0">
                <a:latin typeface="Verdana" pitchFamily="-8" charset="0"/>
              </a:rPr>
              <a:t>Widespread adoption of assistive robots will depend on the quality of human-robot interactions</a:t>
            </a:r>
          </a:p>
          <a:p>
            <a:pPr lvl="1" eaLnBrk="1" hangingPunct="1"/>
            <a:r>
              <a:rPr lang="en-US" sz="2400" smtClean="0">
                <a:latin typeface="Verdana" pitchFamily="-8" charset="0"/>
              </a:rPr>
              <a:t>Just as widespread adoption of computers depended on the quality of human-computer interactions</a:t>
            </a:r>
          </a:p>
          <a:p>
            <a:pPr lvl="2" eaLnBrk="1" hangingPunct="1"/>
            <a:r>
              <a:rPr lang="en-US" smtClean="0">
                <a:latin typeface="Verdana" pitchFamily="-8" charset="0"/>
              </a:rPr>
              <a:t>Shneiderman (1998)</a:t>
            </a:r>
          </a:p>
          <a:p>
            <a:pPr lvl="1" eaLnBrk="1" hangingPunct="1">
              <a:buFontTx/>
              <a:buNone/>
            </a:pPr>
            <a:endParaRPr lang="en-US" sz="2400" smtClean="0">
              <a:latin typeface="Verdana" pitchFamily="-8" charset="0"/>
            </a:endParaRPr>
          </a:p>
          <a:p>
            <a:pPr eaLnBrk="1" hangingPunct="1">
              <a:buFontTx/>
              <a:buNone/>
            </a:pPr>
            <a:endParaRPr lang="en-US" smtClean="0">
              <a:latin typeface="Verdana" pitchFamily="-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Verdana" pitchFamily="-8" charset="0"/>
              </a:rPr>
              <a:t>How Can I Help?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305800" cy="41910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Verdana" pitchFamily="-8" charset="0"/>
              </a:rPr>
              <a:t>Psychologists can play two roles</a:t>
            </a:r>
          </a:p>
          <a:p>
            <a:pPr lvl="1" eaLnBrk="1" hangingPunct="1"/>
            <a:r>
              <a:rPr lang="en-US" sz="2400" smtClean="0">
                <a:latin typeface="Verdana" pitchFamily="-8" charset="0"/>
                <a:sym typeface="Wingdings" pitchFamily="-8" charset="2"/>
              </a:rPr>
              <a:t>Subject Matter Expert </a:t>
            </a:r>
          </a:p>
          <a:p>
            <a:pPr lvl="2" eaLnBrk="1" hangingPunct="1"/>
            <a:r>
              <a:rPr lang="en-US" sz="2000" smtClean="0">
                <a:latin typeface="Verdana" pitchFamily="-8" charset="0"/>
                <a:sym typeface="Wingdings" pitchFamily="-8" charset="2"/>
              </a:rPr>
              <a:t>Conveying what is known about Psychology that is relevant to Human-Robot Interaction </a:t>
            </a:r>
            <a:endParaRPr lang="en-US" sz="1600" smtClean="0">
              <a:latin typeface="Verdana" pitchFamily="-8" charset="0"/>
              <a:sym typeface="Wingdings" pitchFamily="-8" charset="2"/>
            </a:endParaRPr>
          </a:p>
          <a:p>
            <a:pPr lvl="1" eaLnBrk="1" hangingPunct="1"/>
            <a:r>
              <a:rPr lang="en-US" sz="2400" smtClean="0">
                <a:latin typeface="Verdana" pitchFamily="-8" charset="0"/>
                <a:sym typeface="Wingdings" pitchFamily="-8" charset="2"/>
              </a:rPr>
              <a:t>Researcher</a:t>
            </a:r>
          </a:p>
          <a:p>
            <a:pPr lvl="2" eaLnBrk="1" hangingPunct="1"/>
            <a:r>
              <a:rPr lang="en-US" sz="2000" smtClean="0">
                <a:latin typeface="Verdana" pitchFamily="-8" charset="0"/>
                <a:sym typeface="Wingdings" pitchFamily="-8" charset="2"/>
              </a:rPr>
              <a:t>Studying interaction with today’s robots </a:t>
            </a:r>
            <a:endParaRPr lang="en-US" sz="1600" smtClean="0">
              <a:latin typeface="Verdana" pitchFamily="-8" charset="0"/>
              <a:sym typeface="Wingdings" pitchFamily="-8" charset="2"/>
            </a:endParaRPr>
          </a:p>
          <a:p>
            <a:pPr lvl="2" eaLnBrk="1" hangingPunct="1"/>
            <a:r>
              <a:rPr lang="en-US" sz="2000" smtClean="0">
                <a:latin typeface="Verdana" pitchFamily="-8" charset="0"/>
                <a:sym typeface="Wingdings" pitchFamily="-8" charset="2"/>
              </a:rPr>
              <a:t>Generating new knowledge about Psychology with the goal of impacting interaction with tomorrow’s robots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Verdana" pitchFamily="-8" charset="0"/>
              </a:rPr>
              <a:t>What Am I Doing?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305800" cy="41910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 smtClean="0">
                <a:latin typeface="Verdana" pitchFamily="-8" charset="0"/>
              </a:rPr>
              <a:t>Analyzing caregiving in elders’ homes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 smtClean="0">
                <a:latin typeface="Verdana" pitchFamily="-8" charset="0"/>
                <a:sym typeface="Wingdings" pitchFamily="-8" charset="2"/>
              </a:rPr>
              <a:t>Enabling caregiver robots that understand a user’s intentions and action-capabilities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 smtClean="0">
                <a:latin typeface="Verdana" pitchFamily="-8" charset="0"/>
                <a:sym typeface="Wingdings" pitchFamily="-8" charset="2"/>
              </a:rPr>
              <a:t>Researching whether users understand caregiver robots’ action-capabilities</a:t>
            </a:r>
            <a:endParaRPr lang="en-US" sz="2000" dirty="0" smtClean="0">
              <a:latin typeface="Verdana" pitchFamily="-8" charset="0"/>
              <a:sym typeface="Wingdings" pitchFamily="-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70896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Verdana" pitchFamily="-8" charset="0"/>
              </a:rPr>
              <a:t>1: Analyzing </a:t>
            </a:r>
            <a:r>
              <a:rPr lang="en-US" dirty="0" smtClean="0">
                <a:latin typeface="Verdana" pitchFamily="-8" charset="0"/>
              </a:rPr>
              <a:t>Caregiving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305800" cy="4191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Verdana" pitchFamily="-8" charset="0"/>
              </a:rPr>
              <a:t>This research </a:t>
            </a:r>
            <a:r>
              <a:rPr lang="en-US" sz="2800" dirty="0">
                <a:latin typeface="Verdana" pitchFamily="-8" charset="0"/>
              </a:rPr>
              <a:t>project </a:t>
            </a:r>
            <a:r>
              <a:rPr lang="en-US" sz="2800" dirty="0" smtClean="0">
                <a:latin typeface="Verdana" pitchFamily="-8" charset="0"/>
              </a:rPr>
              <a:t>seeks </a:t>
            </a:r>
            <a:r>
              <a:rPr lang="en-US" sz="2800" dirty="0">
                <a:latin typeface="Verdana" pitchFamily="-8" charset="0"/>
              </a:rPr>
              <a:t>to explore and describe how caregiver robots should function by analyzing caregiving in elders' homes, creating a detailed account of current elder care practices, and translating this account into design recommendations for caregiver </a:t>
            </a:r>
            <a:r>
              <a:rPr lang="en-US" sz="2800" dirty="0" smtClean="0">
                <a:latin typeface="Verdana" pitchFamily="-8" charset="0"/>
              </a:rPr>
              <a:t>robots</a:t>
            </a:r>
            <a:endParaRPr lang="en-US" sz="2800" dirty="0">
              <a:latin typeface="Verdana" pitchFamily="-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122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Verdana" pitchFamily="-8" charset="0"/>
              </a:rPr>
              <a:t>1</a:t>
            </a:r>
            <a:r>
              <a:rPr lang="en-US" dirty="0">
                <a:latin typeface="Verdana" pitchFamily="-8" charset="0"/>
              </a:rPr>
              <a:t>: Analyzing Caregiving</a:t>
            </a:r>
            <a:endParaRPr lang="en-US" dirty="0" smtClean="0">
              <a:latin typeface="Verdana" pitchFamily="-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305800" cy="4191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Verdana" pitchFamily="-8" charset="0"/>
              </a:rPr>
              <a:t>Jones, Cherry, Harris, &amp; </a:t>
            </a:r>
            <a:r>
              <a:rPr lang="en-US" sz="2800" dirty="0" err="1" smtClean="0">
                <a:latin typeface="Verdana" pitchFamily="-8" charset="0"/>
              </a:rPr>
              <a:t>Sridharan</a:t>
            </a:r>
            <a:r>
              <a:rPr lang="en-US" sz="2800" dirty="0" smtClean="0">
                <a:latin typeface="Verdana" pitchFamily="-8" charset="0"/>
              </a:rPr>
              <a:t> (2017) </a:t>
            </a:r>
            <a:endParaRPr lang="en-US" sz="2800" dirty="0">
              <a:latin typeface="Verdana" pitchFamily="-8" charset="0"/>
            </a:endParaRPr>
          </a:p>
          <a:p>
            <a:pPr lvl="1" eaLnBrk="1" hangingPunct="1"/>
            <a:r>
              <a:rPr lang="en-US" sz="2400" dirty="0" smtClean="0">
                <a:latin typeface="Verdana" pitchFamily="-8" charset="0"/>
              </a:rPr>
              <a:t>Reviewed documentation</a:t>
            </a:r>
            <a:r>
              <a:rPr lang="en-US" sz="2400" dirty="0" smtClean="0">
                <a:latin typeface="Verdana" pitchFamily="-8" charset="0"/>
              </a:rPr>
              <a:t>; </a:t>
            </a:r>
            <a:r>
              <a:rPr lang="en-US" sz="2400" dirty="0" smtClean="0">
                <a:latin typeface="Verdana" pitchFamily="-8" charset="0"/>
              </a:rPr>
              <a:t>Observed caregivers; Interviewing caregivers</a:t>
            </a:r>
          </a:p>
          <a:p>
            <a:pPr lvl="1" eaLnBrk="1" hangingPunct="1"/>
            <a:r>
              <a:rPr lang="en-US" sz="2400" dirty="0" smtClean="0">
                <a:latin typeface="Verdana" pitchFamily="-8" charset="0"/>
              </a:rPr>
              <a:t>Created an Abstraction Hierarchy, which describes relations between the caregiving system’s objectives, work tasks, and physical resources</a:t>
            </a:r>
          </a:p>
          <a:p>
            <a:pPr lvl="1" eaLnBrk="1" hangingPunct="1"/>
            <a:r>
              <a:rPr lang="en-US" sz="2400" dirty="0" smtClean="0">
                <a:latin typeface="Verdana" pitchFamily="-8" charset="0"/>
              </a:rPr>
              <a:t>Confirmed existing research and revealed aspects of caregiving that have not been previously detailed</a:t>
            </a:r>
            <a:r>
              <a:rPr lang="en-US" sz="2400" dirty="0" smtClean="0">
                <a:latin typeface="Verdana" pitchFamily="-8" charset="0"/>
              </a:rPr>
              <a:t> </a:t>
            </a:r>
            <a:endParaRPr lang="en-US" sz="2400" dirty="0">
              <a:latin typeface="Verdana" pitchFamily="-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692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Helvetica Neue"/>
        <a:ea typeface="ＭＳ Ｐゴシック"/>
        <a:cs typeface="ＭＳ Ｐゴシック"/>
      </a:majorFont>
      <a:minorFont>
        <a:latin typeface="Helvetica Neue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 Neue" pitchFamily="91" charset="0"/>
            <a:ea typeface="ＭＳ Ｐゴシック" pitchFamily="91" charset="-128"/>
            <a:cs typeface="ＭＳ Ｐゴシック" pitchFamily="9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 Neue" pitchFamily="91" charset="0"/>
            <a:ea typeface="ＭＳ Ｐゴシック" pitchFamily="91" charset="-128"/>
            <a:cs typeface="ＭＳ Ｐゴシック" pitchFamily="9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3991</TotalTime>
  <Words>653</Words>
  <Application>Microsoft Macintosh PowerPoint</Application>
  <PresentationFormat>On-screen Show (4:3)</PresentationFormat>
  <Paragraphs>105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Blank Presentation</vt:lpstr>
      <vt:lpstr>Toward Effective  Assistive Robots</vt:lpstr>
      <vt:lpstr>Robots Are Coming</vt:lpstr>
      <vt:lpstr>Assistive Robots Are Needed</vt:lpstr>
      <vt:lpstr>Assistive Robots Are Needed</vt:lpstr>
      <vt:lpstr>Why Do I Care?</vt:lpstr>
      <vt:lpstr>How Can I Help?</vt:lpstr>
      <vt:lpstr>What Am I Doing?</vt:lpstr>
      <vt:lpstr>1: Analyzing Caregiving</vt:lpstr>
      <vt:lpstr>1: Analyzing Caregiving</vt:lpstr>
      <vt:lpstr>2: Understanding Users</vt:lpstr>
      <vt:lpstr>2a: Understanding Intent</vt:lpstr>
      <vt:lpstr>2a: Understanding Intent</vt:lpstr>
      <vt:lpstr>2a: Understanding Intent</vt:lpstr>
      <vt:lpstr>2b: Understanding Affordances</vt:lpstr>
      <vt:lpstr>2b: Understanding Affordances</vt:lpstr>
      <vt:lpstr>3: Understanding Robots</vt:lpstr>
      <vt:lpstr>3: Understanding Robots</vt:lpstr>
      <vt:lpstr>Questions?</vt:lpstr>
    </vt:vector>
  </TitlesOfParts>
  <Company>Texas Tech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Jones</dc:creator>
  <cp:lastModifiedBy>Keith Jones</cp:lastModifiedBy>
  <cp:revision>235</cp:revision>
  <cp:lastPrinted>2009-03-26T18:07:23Z</cp:lastPrinted>
  <dcterms:created xsi:type="dcterms:W3CDTF">2009-03-26T18:06:10Z</dcterms:created>
  <dcterms:modified xsi:type="dcterms:W3CDTF">2017-06-19T20:13:52Z</dcterms:modified>
</cp:coreProperties>
</file>