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59" r:id="rId6"/>
    <p:sldId id="260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22B0-ED66-0B4E-BF4A-5315461CF7BE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61C6C-A167-6042-ABB5-8D6FE382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600" dirty="0" smtClean="0"/>
              <a:t>Numerate- able</a:t>
            </a:r>
            <a:r>
              <a:rPr lang="en-US" sz="1600" baseline="0" dirty="0" smtClean="0"/>
              <a:t> to efficiently understand number representation</a:t>
            </a:r>
          </a:p>
          <a:p>
            <a:pPr marL="457200" indent="-457200">
              <a:buFont typeface="Arial"/>
              <a:buChar char="•"/>
            </a:pPr>
            <a:r>
              <a:rPr lang="en-US" sz="1600" baseline="0" dirty="0" smtClean="0"/>
              <a:t>Innumerate- lower ability to efficiently understand number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600" dirty="0" smtClean="0"/>
              <a:t>Numerat</a:t>
            </a:r>
            <a:r>
              <a:rPr lang="en-US" sz="1600" baseline="0" dirty="0" smtClean="0"/>
              <a:t>e people will pick B due to the chances being higher (understanding representation)</a:t>
            </a:r>
          </a:p>
          <a:p>
            <a:pPr marL="457200" indent="-457200">
              <a:buFont typeface="Arial"/>
              <a:buChar char="•"/>
            </a:pPr>
            <a:r>
              <a:rPr lang="en-US" sz="1600" baseline="0" dirty="0" smtClean="0"/>
              <a:t>Innumerate people will pick A due to it being more appealing (seeing more)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600" dirty="0" smtClean="0"/>
              <a:t>Replicating 2 studies</a:t>
            </a:r>
          </a:p>
          <a:p>
            <a:pPr marL="914400" lvl="1" indent="-457200">
              <a:buFont typeface="Arial"/>
              <a:buChar char="•"/>
            </a:pPr>
            <a:r>
              <a:rPr lang="en-US" sz="1600" dirty="0" err="1" smtClean="0"/>
              <a:t>Lipkus</a:t>
            </a:r>
            <a:r>
              <a:rPr lang="en-US" sz="1600" dirty="0" smtClean="0"/>
              <a:t>- probability, chances, quantitative</a:t>
            </a:r>
            <a:r>
              <a:rPr lang="en-US" sz="1600" baseline="0" dirty="0" smtClean="0"/>
              <a:t> representation</a:t>
            </a:r>
          </a:p>
          <a:p>
            <a:pPr marL="1371600" lvl="2" indent="-457200">
              <a:buFont typeface="Arial"/>
              <a:buChar char="•"/>
            </a:pPr>
            <a:r>
              <a:rPr lang="en-US" sz="1600" baseline="0" dirty="0" smtClean="0"/>
              <a:t>11 questions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1600" dirty="0" smtClean="0"/>
              <a:t>Berlin-</a:t>
            </a:r>
            <a:r>
              <a:rPr lang="en-US" sz="1600" dirty="0" err="1" smtClean="0"/>
              <a:t>judgement</a:t>
            </a:r>
            <a:r>
              <a:rPr lang="en-US" sz="1600" dirty="0" smtClean="0"/>
              <a:t>,</a:t>
            </a:r>
            <a:r>
              <a:rPr lang="en-US" sz="1600" baseline="0" dirty="0" smtClean="0"/>
              <a:t> </a:t>
            </a:r>
            <a:r>
              <a:rPr lang="en-US" sz="1600" dirty="0" smtClean="0"/>
              <a:t>rating scale (test scores)</a:t>
            </a:r>
          </a:p>
          <a:p>
            <a:pPr marL="1371600" lvl="2" indent="-457200">
              <a:buFont typeface="Arial"/>
              <a:buChar char="•"/>
            </a:pPr>
            <a:r>
              <a:rPr lang="en-US" sz="1600" dirty="0" smtClean="0"/>
              <a:t>4 questions</a:t>
            </a:r>
          </a:p>
          <a:p>
            <a:pPr marL="457200" lvl="0" indent="-457200">
              <a:buFont typeface="Arial"/>
              <a:buChar char="•"/>
            </a:pPr>
            <a:r>
              <a:rPr lang="en-US" sz="1600" baseline="0" dirty="0" smtClean="0"/>
              <a:t>27% incorrect on a test vs. 73% correct on a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27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600" dirty="0" smtClean="0"/>
              <a:t>Predictability</a:t>
            </a:r>
            <a:r>
              <a:rPr lang="en-US" sz="1600" baseline="0" dirty="0" smtClean="0"/>
              <a:t>- how the numerate and innumerate respond to each question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5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600" dirty="0" smtClean="0"/>
              <a:t>One person has to test the vaccine</a:t>
            </a:r>
            <a:r>
              <a:rPr lang="en-US" sz="1600" baseline="0" dirty="0" smtClean="0"/>
              <a:t> with 40% chance </a:t>
            </a:r>
            <a:r>
              <a:rPr lang="en-US" sz="1600" baseline="0" smtClean="0"/>
              <a:t>of living and </a:t>
            </a:r>
            <a:r>
              <a:rPr lang="en-US" sz="1600" baseline="0" dirty="0" smtClean="0"/>
              <a:t>everyone lives or one person doesn’t test the vaccine and everyone dies</a:t>
            </a:r>
            <a:endParaRPr lang="en-US" sz="1600" dirty="0" smtClean="0"/>
          </a:p>
          <a:p>
            <a:pPr marL="171450" indent="-171450">
              <a:buFont typeface="Arial"/>
              <a:buChar char="•"/>
            </a:pPr>
            <a:r>
              <a:rPr lang="en-US" sz="1600" dirty="0" smtClean="0"/>
              <a:t>Assist</a:t>
            </a:r>
            <a:r>
              <a:rPr lang="en-US" sz="1600" baseline="0" dirty="0" smtClean="0"/>
              <a:t> </a:t>
            </a:r>
            <a:r>
              <a:rPr lang="en-US" sz="1600" baseline="0" dirty="0" smtClean="0"/>
              <a:t>with making decisions in the real world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8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Numeracy and 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Joselyn</a:t>
            </a:r>
            <a:r>
              <a:rPr lang="en-US" dirty="0" smtClean="0"/>
              <a:t> Hathaway-Undergraduate Researcher</a:t>
            </a:r>
          </a:p>
          <a:p>
            <a:r>
              <a:rPr lang="en-US" dirty="0" smtClean="0"/>
              <a:t>Michael Serra-Mentor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Low numerate people will make poorer decisions than higher numerate people</a:t>
            </a:r>
          </a:p>
          <a:p>
            <a:pPr lvl="1"/>
            <a:r>
              <a:rPr lang="en-US" sz="3000" dirty="0" smtClean="0"/>
              <a:t>Ex. Chances of getting a disease</a:t>
            </a:r>
          </a:p>
          <a:p>
            <a:r>
              <a:rPr lang="en-US" sz="3200" dirty="0" smtClean="0"/>
              <a:t>Improvement of decisions of low numerate people (next step)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7511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purpose of this research is to identify:</a:t>
            </a:r>
          </a:p>
          <a:p>
            <a:pPr lvl="1"/>
            <a:r>
              <a:rPr lang="en-US" sz="3200" dirty="0" smtClean="0"/>
              <a:t>Numeracy</a:t>
            </a:r>
          </a:p>
          <a:p>
            <a:pPr lvl="1"/>
            <a:r>
              <a:rPr lang="en-US" sz="3200" dirty="0" smtClean="0"/>
              <a:t>Factors influencing the numerate and innumerate people</a:t>
            </a:r>
            <a:endParaRPr lang="en-US" sz="3200" dirty="0"/>
          </a:p>
          <a:p>
            <a:pPr lvl="1"/>
            <a:r>
              <a:rPr lang="en-US" sz="3200" dirty="0" smtClean="0"/>
              <a:t>Role in every day life</a:t>
            </a:r>
          </a:p>
        </p:txBody>
      </p:sp>
    </p:spTree>
    <p:extLst>
      <p:ext uri="{BB962C8B-B14F-4D97-AF65-F5344CB8AC3E}">
        <p14:creationId xmlns:p14="http://schemas.microsoft.com/office/powerpoint/2010/main" val="322398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Numeracy</a:t>
            </a:r>
          </a:p>
          <a:p>
            <a:pPr lvl="1"/>
            <a:r>
              <a:rPr lang="en-US" sz="3200" dirty="0" smtClean="0"/>
              <a:t>The ability </a:t>
            </a:r>
            <a:r>
              <a:rPr lang="en-US" sz="3200" dirty="0"/>
              <a:t>to understand </a:t>
            </a:r>
            <a:r>
              <a:rPr lang="en-US" sz="3200" dirty="0" smtClean="0"/>
              <a:t>probability </a:t>
            </a:r>
            <a:r>
              <a:rPr lang="en-US" sz="3200" dirty="0"/>
              <a:t>and mathematical concepts </a:t>
            </a:r>
            <a:endParaRPr lang="en-US" sz="3200" dirty="0" smtClean="0"/>
          </a:p>
          <a:p>
            <a:pPr lvl="1"/>
            <a:r>
              <a:rPr lang="en-US" sz="3200" dirty="0" smtClean="0"/>
              <a:t>Understanding of representation of numbers</a:t>
            </a:r>
            <a:endParaRPr lang="en-US" sz="32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27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Jar of Jelly Beans</a:t>
            </a:r>
            <a:br>
              <a:rPr lang="en-US" dirty="0" smtClean="0"/>
            </a:br>
            <a:r>
              <a:rPr lang="en-US" dirty="0" smtClean="0"/>
              <a:t>Which will you pick for a red jelly bean?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720" y="2286000"/>
            <a:ext cx="5207643" cy="37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0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numeracy?</a:t>
            </a:r>
          </a:p>
          <a:p>
            <a:r>
              <a:rPr lang="en-US" sz="3200" dirty="0" smtClean="0"/>
              <a:t>What role does numeracy play in society and every day life?</a:t>
            </a:r>
          </a:p>
          <a:p>
            <a:r>
              <a:rPr lang="en-US" sz="3200" dirty="0" smtClean="0"/>
              <a:t>How is numeracy part of decision making?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01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Participant Variable (non-manipulated)</a:t>
            </a:r>
          </a:p>
          <a:p>
            <a:pPr lvl="1"/>
            <a:r>
              <a:rPr lang="en-US" sz="2400" dirty="0" smtClean="0"/>
              <a:t>High vs. low numeracy</a:t>
            </a:r>
            <a:endParaRPr lang="en-US" sz="2600" dirty="0" smtClean="0"/>
          </a:p>
          <a:p>
            <a:r>
              <a:rPr lang="en-US" sz="2800" dirty="0" smtClean="0"/>
              <a:t>Independent Variables</a:t>
            </a:r>
          </a:p>
          <a:p>
            <a:pPr lvl="1"/>
            <a:r>
              <a:rPr lang="en-US" sz="2600" dirty="0" smtClean="0"/>
              <a:t>Vary by study</a:t>
            </a:r>
          </a:p>
          <a:p>
            <a:pPr lvl="1"/>
            <a:r>
              <a:rPr lang="en-US" sz="2600" dirty="0" smtClean="0"/>
              <a:t>Ex. Positive vs. negative frame</a:t>
            </a:r>
          </a:p>
          <a:p>
            <a:pPr lvl="1"/>
            <a:r>
              <a:rPr lang="en-US" sz="2600" dirty="0" smtClean="0"/>
              <a:t>Ex. Frequency vs. percent frame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Dependent Variable</a:t>
            </a:r>
          </a:p>
          <a:p>
            <a:pPr lvl="1"/>
            <a:r>
              <a:rPr lang="en-US" sz="2600" dirty="0" smtClean="0"/>
              <a:t>Choices and ratings in risk and decision making task</a:t>
            </a:r>
          </a:p>
          <a:p>
            <a:pPr lvl="1"/>
            <a:r>
              <a:rPr lang="en-US" sz="2600" dirty="0" smtClean="0"/>
              <a:t>Reaction time (completion time per task)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0298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Numeracy measures</a:t>
            </a:r>
          </a:p>
          <a:p>
            <a:pPr lvl="1"/>
            <a:r>
              <a:rPr lang="en-US" sz="2600" dirty="0" err="1" smtClean="0"/>
              <a:t>Lipkus</a:t>
            </a:r>
            <a:r>
              <a:rPr lang="en-US" sz="2600" dirty="0" smtClean="0"/>
              <a:t> Scale</a:t>
            </a:r>
          </a:p>
          <a:p>
            <a:pPr lvl="1"/>
            <a:r>
              <a:rPr lang="en-US" sz="2600" dirty="0" smtClean="0"/>
              <a:t> Berlin Scale</a:t>
            </a:r>
          </a:p>
          <a:p>
            <a:r>
              <a:rPr lang="en-US" sz="2600" dirty="0" err="1" smtClean="0"/>
              <a:t>Judgement</a:t>
            </a:r>
            <a:r>
              <a:rPr lang="en-US" sz="2600" dirty="0" smtClean="0"/>
              <a:t> and decision tasks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ttribute framing (correct vs. incorrect)</a:t>
            </a:r>
          </a:p>
          <a:p>
            <a:pPr lvl="1"/>
            <a:r>
              <a:rPr lang="en-US" sz="2400" dirty="0" smtClean="0"/>
              <a:t>Risk representation</a:t>
            </a:r>
          </a:p>
          <a:p>
            <a:pPr lvl="1"/>
            <a:r>
              <a:rPr lang="en-US" sz="2400" dirty="0" smtClean="0"/>
              <a:t>Affective information</a:t>
            </a:r>
          </a:p>
          <a:p>
            <a:pPr lvl="1"/>
            <a:r>
              <a:rPr lang="en-US" sz="2400" dirty="0" smtClean="0"/>
              <a:t>Affect and Betting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40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High numerate participants responses will depend on the numerical representation of the questions (replicated results)</a:t>
            </a:r>
          </a:p>
          <a:p>
            <a:r>
              <a:rPr lang="en-US" sz="3200" dirty="0" smtClean="0"/>
              <a:t>Low numerate participants responses will depend on affective information(replicated results)</a:t>
            </a:r>
          </a:p>
          <a:p>
            <a:r>
              <a:rPr lang="en-US" sz="3200" dirty="0" smtClean="0"/>
              <a:t>High numerate people will answer faster(new results)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155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 the affects replicate</a:t>
            </a:r>
            <a:endParaRPr lang="en-US" sz="3200" dirty="0"/>
          </a:p>
          <a:p>
            <a:r>
              <a:rPr lang="en-US" sz="3200" dirty="0" smtClean="0"/>
              <a:t>Predictability of </a:t>
            </a:r>
            <a:r>
              <a:rPr lang="en-US" sz="3200" dirty="0" err="1" smtClean="0"/>
              <a:t>Lipkus</a:t>
            </a:r>
            <a:r>
              <a:rPr lang="en-US" sz="3200" dirty="0" smtClean="0"/>
              <a:t> vs. Berlin Scale</a:t>
            </a:r>
          </a:p>
          <a:p>
            <a:r>
              <a:rPr lang="en-US" sz="3200" dirty="0" smtClean="0"/>
              <a:t>Do high and low numerate people differ in reaction time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9996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7672</TotalTime>
  <Words>394</Words>
  <Application>Microsoft Macintosh PowerPoint</Application>
  <PresentationFormat>On-screen Show (4:3)</PresentationFormat>
  <Paragraphs>68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Numeracy and Decision Making</vt:lpstr>
      <vt:lpstr>Purpose</vt:lpstr>
      <vt:lpstr>Background</vt:lpstr>
      <vt:lpstr>Jar of Jelly Beans Which will you pick for a red jelly bean?</vt:lpstr>
      <vt:lpstr>Questions</vt:lpstr>
      <vt:lpstr>Variables</vt:lpstr>
      <vt:lpstr>Method</vt:lpstr>
      <vt:lpstr>Expected Result</vt:lpstr>
      <vt:lpstr>What Will I learn</vt:lpstr>
      <vt:lpstr>Practical Importance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in Higher Education</dc:title>
  <dc:creator>j h</dc:creator>
  <cp:lastModifiedBy>j h</cp:lastModifiedBy>
  <cp:revision>26</cp:revision>
  <dcterms:created xsi:type="dcterms:W3CDTF">2017-06-15T19:41:07Z</dcterms:created>
  <dcterms:modified xsi:type="dcterms:W3CDTF">2017-06-21T18:59:51Z</dcterms:modified>
</cp:coreProperties>
</file>