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 id="271" r:id="rId15"/>
    <p:sldId id="272" r:id="rId16"/>
    <p:sldId id="273" r:id="rId17"/>
    <p:sldId id="274" r:id="rId18"/>
    <p:sldId id="275" r:id="rId19"/>
    <p:sldId id="277" r:id="rId20"/>
    <p:sldId id="279" r:id="rId21"/>
    <p:sldId id="278" r:id="rId22"/>
    <p:sldId id="280" r:id="rId23"/>
    <p:sldId id="281" r:id="rId24"/>
    <p:sldId id="282" r:id="rId25"/>
    <p:sldId id="284"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Martina I" initials="KMI" lastIdx="1" clrIdx="0">
    <p:extLst>
      <p:ext uri="{19B8F6BF-5375-455C-9EA6-DF929625EA0E}">
        <p15:presenceInfo xmlns:p15="http://schemas.microsoft.com/office/powerpoint/2012/main" userId="S-1-5-21-954284688-1175200462-1540833222-341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102" y="3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mn-lt"/>
                <a:ea typeface="+mn-ea"/>
                <a:cs typeface="+mn-cs"/>
              </a:defRPr>
            </a:pPr>
            <a:r>
              <a:rPr lang="en-US" sz="1800" b="0" dirty="0"/>
              <a:t>Prior</a:t>
            </a:r>
            <a:r>
              <a:rPr lang="en-US" sz="1800" b="0" baseline="0" dirty="0"/>
              <a:t> Exposure to 45°smaller rotation</a:t>
            </a:r>
            <a:endParaRPr lang="en-US" b="0" dirty="0"/>
          </a:p>
        </c:rich>
      </c:tx>
      <c:layout>
        <c:manualLayout>
          <c:xMode val="edge"/>
          <c:yMode val="edge"/>
          <c:x val="0.16123873205256883"/>
          <c:y val="0.03"/>
        </c:manualLayout>
      </c:layout>
      <c:overlay val="1"/>
    </c:title>
    <c:autoTitleDeleted val="0"/>
    <c:plotArea>
      <c:layout>
        <c:manualLayout>
          <c:layoutTarget val="inner"/>
          <c:xMode val="edge"/>
          <c:yMode val="edge"/>
          <c:x val="0.16802122355890434"/>
          <c:y val="8.3675065616797897E-2"/>
          <c:w val="0.60413388182850569"/>
          <c:h val="0.77623595800524936"/>
        </c:manualLayout>
      </c:layout>
      <c:barChart>
        <c:barDir val="col"/>
        <c:grouping val="clustered"/>
        <c:varyColors val="0"/>
        <c:ser>
          <c:idx val="0"/>
          <c:order val="0"/>
          <c:tx>
            <c:strRef>
              <c:f>Sheet1!$B$15</c:f>
              <c:strCache>
                <c:ptCount val="1"/>
                <c:pt idx="0">
                  <c:v>naïve</c:v>
                </c:pt>
              </c:strCache>
            </c:strRef>
          </c:tx>
          <c:invertIfNegative val="0"/>
          <c:errBars>
            <c:errBarType val="plus"/>
            <c:errValType val="cust"/>
            <c:noEndCap val="0"/>
            <c:plus>
              <c:numRef>
                <c:f>Sheet1!$B$21:$B$24</c:f>
                <c:numCache>
                  <c:formatCode>General</c:formatCode>
                  <c:ptCount val="4"/>
                  <c:pt idx="0">
                    <c:v>22.5</c:v>
                  </c:pt>
                  <c:pt idx="1">
                    <c:v>40</c:v>
                  </c:pt>
                  <c:pt idx="2">
                    <c:v>22.5</c:v>
                  </c:pt>
                  <c:pt idx="3">
                    <c:v>22.5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Sheet1!$B$16:$B$19</c:f>
              <c:numCache>
                <c:formatCode>General</c:formatCode>
                <c:ptCount val="4"/>
                <c:pt idx="0">
                  <c:v>165</c:v>
                </c:pt>
                <c:pt idx="1">
                  <c:v>160</c:v>
                </c:pt>
                <c:pt idx="2">
                  <c:v>75</c:v>
                </c:pt>
                <c:pt idx="3">
                  <c:v>85</c:v>
                </c:pt>
              </c:numCache>
            </c:numRef>
          </c:val>
          <c:extLst xmlns:c16r2="http://schemas.microsoft.com/office/drawing/2015/06/chart">
            <c:ext xmlns:c16="http://schemas.microsoft.com/office/drawing/2014/chart" uri="{C3380CC4-5D6E-409C-BE32-E72D297353CC}">
              <c16:uniqueId val="{00000000-1C3F-4140-B7DE-61964972B266}"/>
            </c:ext>
          </c:extLst>
        </c:ser>
        <c:ser>
          <c:idx val="1"/>
          <c:order val="1"/>
          <c:tx>
            <c:strRef>
              <c:f>Sheet1!$C$15</c:f>
              <c:strCache>
                <c:ptCount val="1"/>
                <c:pt idx="0">
                  <c:v>pre trained</c:v>
                </c:pt>
              </c:strCache>
            </c:strRef>
          </c:tx>
          <c:spPr>
            <a:noFill/>
            <a:ln>
              <a:solidFill>
                <a:schemeClr val="tx2"/>
              </a:solidFill>
            </a:ln>
          </c:spPr>
          <c:invertIfNegative val="0"/>
          <c:errBars>
            <c:errBarType val="plus"/>
            <c:errValType val="cust"/>
            <c:noEndCap val="0"/>
            <c:plus>
              <c:numRef>
                <c:f>Sheet1!$C$21:$C$24</c:f>
                <c:numCache>
                  <c:formatCode>General</c:formatCode>
                  <c:ptCount val="4"/>
                  <c:pt idx="0">
                    <c:v>40</c:v>
                  </c:pt>
                  <c:pt idx="1">
                    <c:v>22.5</c:v>
                  </c:pt>
                  <c:pt idx="2">
                    <c:v>20</c:v>
                  </c:pt>
                  <c:pt idx="3">
                    <c:v>7.5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Sheet1!$C$16:$C$19</c:f>
              <c:numCache>
                <c:formatCode>General</c:formatCode>
                <c:ptCount val="4"/>
                <c:pt idx="0">
                  <c:v>105</c:v>
                </c:pt>
                <c:pt idx="1">
                  <c:v>105</c:v>
                </c:pt>
                <c:pt idx="2">
                  <c:v>60</c:v>
                </c:pt>
                <c:pt idx="3">
                  <c:v>42.5</c:v>
                </c:pt>
              </c:numCache>
            </c:numRef>
          </c:val>
          <c:extLst xmlns:c16r2="http://schemas.microsoft.com/office/drawing/2015/06/chart">
            <c:ext xmlns:c16="http://schemas.microsoft.com/office/drawing/2014/chart" uri="{C3380CC4-5D6E-409C-BE32-E72D297353CC}">
              <c16:uniqueId val="{00000001-1C3F-4140-B7DE-61964972B266}"/>
            </c:ext>
          </c:extLst>
        </c:ser>
        <c:dLbls>
          <c:showLegendKey val="0"/>
          <c:showVal val="0"/>
          <c:showCatName val="0"/>
          <c:showSerName val="0"/>
          <c:showPercent val="0"/>
          <c:showBubbleSize val="0"/>
        </c:dLbls>
        <c:gapWidth val="150"/>
        <c:axId val="89579936"/>
        <c:axId val="89580328"/>
      </c:barChart>
      <c:catAx>
        <c:axId val="89579936"/>
        <c:scaling>
          <c:orientation val="minMax"/>
        </c:scaling>
        <c:delete val="0"/>
        <c:axPos val="b"/>
        <c:title>
          <c:tx>
            <c:rich>
              <a:bodyPr/>
              <a:lstStyle/>
              <a:p>
                <a:pPr>
                  <a:defRPr/>
                </a:pPr>
                <a:r>
                  <a:rPr lang="en-US" sz="1800" dirty="0" smtClean="0"/>
                  <a:t>Testing Condition</a:t>
                </a:r>
                <a:endParaRPr lang="en-US" sz="1800" dirty="0"/>
              </a:p>
            </c:rich>
          </c:tx>
          <c:layout>
            <c:manualLayout>
              <c:xMode val="edge"/>
              <c:yMode val="edge"/>
              <c:x val="0.31538434715409225"/>
              <c:y val="0.90674986876640429"/>
            </c:manualLayout>
          </c:layout>
          <c:overlay val="0"/>
        </c:title>
        <c:numFmt formatCode="General" sourceLinked="1"/>
        <c:majorTickMark val="out"/>
        <c:minorTickMark val="none"/>
        <c:tickLblPos val="nextTo"/>
        <c:crossAx val="89580328"/>
        <c:crosses val="autoZero"/>
        <c:auto val="1"/>
        <c:lblAlgn val="ctr"/>
        <c:lblOffset val="100"/>
        <c:noMultiLvlLbl val="0"/>
      </c:catAx>
      <c:valAx>
        <c:axId val="89580328"/>
        <c:scaling>
          <c:orientation val="minMax"/>
        </c:scaling>
        <c:delete val="0"/>
        <c:axPos val="l"/>
        <c:title>
          <c:tx>
            <c:rich>
              <a:bodyPr rot="-5400000" vert="horz"/>
              <a:lstStyle/>
              <a:p>
                <a:pPr>
                  <a:defRPr/>
                </a:pPr>
                <a:r>
                  <a:rPr lang="en-US"/>
                  <a:t>RMSE</a:t>
                </a:r>
                <a:r>
                  <a:rPr lang="en-US" baseline="0"/>
                  <a:t> (mm)</a:t>
                </a:r>
              </a:p>
            </c:rich>
          </c:tx>
          <c:layout>
            <c:manualLayout>
              <c:xMode val="edge"/>
              <c:yMode val="edge"/>
              <c:x val="1.6756433273488927E-2"/>
              <c:y val="0.35892624671916012"/>
            </c:manualLayout>
          </c:layout>
          <c:overlay val="0"/>
        </c:title>
        <c:numFmt formatCode="General" sourceLinked="1"/>
        <c:majorTickMark val="out"/>
        <c:minorTickMark val="none"/>
        <c:tickLblPos val="nextTo"/>
        <c:crossAx val="89579936"/>
        <c:crosses val="autoZero"/>
        <c:crossBetween val="between"/>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72499997643921077"/>
          <c:y val="0.24128293963254593"/>
          <c:w val="0.22894565468364927"/>
          <c:h val="0.16889763779527558"/>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mn-lt"/>
                <a:ea typeface="+mn-ea"/>
                <a:cs typeface="+mn-cs"/>
              </a:defRPr>
            </a:pPr>
            <a:r>
              <a:rPr lang="en-US" sz="1800" b="0"/>
              <a:t>Prior</a:t>
            </a:r>
            <a:r>
              <a:rPr lang="en-US" sz="1800" b="0" baseline="0"/>
              <a:t> Exposure to 45°smaller rotation</a:t>
            </a:r>
            <a:endParaRPr lang="en-US" b="0"/>
          </a:p>
        </c:rich>
      </c:tx>
      <c:layout>
        <c:manualLayout>
          <c:xMode val="edge"/>
          <c:yMode val="edge"/>
          <c:x val="0.16123873205256883"/>
          <c:y val="0.03"/>
        </c:manualLayout>
      </c:layout>
      <c:overlay val="1"/>
    </c:title>
    <c:autoTitleDeleted val="0"/>
    <c:plotArea>
      <c:layout>
        <c:manualLayout>
          <c:layoutTarget val="inner"/>
          <c:xMode val="edge"/>
          <c:yMode val="edge"/>
          <c:x val="0.1426246719160105"/>
          <c:y val="3.5322928257928939E-2"/>
          <c:w val="0.59467384591631933"/>
          <c:h val="0.80407382740665057"/>
        </c:manualLayout>
      </c:layout>
      <c:barChart>
        <c:barDir val="col"/>
        <c:grouping val="clustered"/>
        <c:varyColors val="0"/>
        <c:ser>
          <c:idx val="0"/>
          <c:order val="0"/>
          <c:tx>
            <c:strRef>
              <c:f>Sheet1!$B$15</c:f>
              <c:strCache>
                <c:ptCount val="1"/>
                <c:pt idx="0">
                  <c:v>naïve</c:v>
                </c:pt>
              </c:strCache>
            </c:strRef>
          </c:tx>
          <c:invertIfNegative val="0"/>
          <c:errBars>
            <c:errBarType val="plus"/>
            <c:errValType val="cust"/>
            <c:noEndCap val="0"/>
            <c:plus>
              <c:numRef>
                <c:f>Sheet1!$B$21:$B$24</c:f>
                <c:numCache>
                  <c:formatCode>General</c:formatCode>
                  <c:ptCount val="4"/>
                  <c:pt idx="0">
                    <c:v>22.5</c:v>
                  </c:pt>
                  <c:pt idx="1">
                    <c:v>40</c:v>
                  </c:pt>
                  <c:pt idx="2">
                    <c:v>22.5</c:v>
                  </c:pt>
                  <c:pt idx="3">
                    <c:v>22.5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Sheet1!$B$16:$B$19</c:f>
              <c:numCache>
                <c:formatCode>General</c:formatCode>
                <c:ptCount val="4"/>
                <c:pt idx="0">
                  <c:v>165</c:v>
                </c:pt>
                <c:pt idx="1">
                  <c:v>160</c:v>
                </c:pt>
                <c:pt idx="2">
                  <c:v>75</c:v>
                </c:pt>
                <c:pt idx="3">
                  <c:v>85</c:v>
                </c:pt>
              </c:numCache>
            </c:numRef>
          </c:val>
          <c:extLst xmlns:c16r2="http://schemas.microsoft.com/office/drawing/2015/06/chart">
            <c:ext xmlns:c16="http://schemas.microsoft.com/office/drawing/2014/chart" uri="{C3380CC4-5D6E-409C-BE32-E72D297353CC}">
              <c16:uniqueId val="{00000000-F8B9-4E34-AAFC-8D4F341AFBEE}"/>
            </c:ext>
          </c:extLst>
        </c:ser>
        <c:ser>
          <c:idx val="1"/>
          <c:order val="1"/>
          <c:tx>
            <c:strRef>
              <c:f>Sheet1!$C$15</c:f>
              <c:strCache>
                <c:ptCount val="1"/>
                <c:pt idx="0">
                  <c:v>pre trained</c:v>
                </c:pt>
              </c:strCache>
            </c:strRef>
          </c:tx>
          <c:spPr>
            <a:noFill/>
            <a:ln>
              <a:solidFill>
                <a:schemeClr val="tx2"/>
              </a:solidFill>
            </a:ln>
          </c:spPr>
          <c:invertIfNegative val="0"/>
          <c:errBars>
            <c:errBarType val="plus"/>
            <c:errValType val="cust"/>
            <c:noEndCap val="0"/>
            <c:plus>
              <c:numRef>
                <c:f>Sheet1!$C$21:$C$24</c:f>
                <c:numCache>
                  <c:formatCode>General</c:formatCode>
                  <c:ptCount val="4"/>
                  <c:pt idx="0">
                    <c:v>40</c:v>
                  </c:pt>
                  <c:pt idx="1">
                    <c:v>22.5</c:v>
                  </c:pt>
                  <c:pt idx="2">
                    <c:v>20</c:v>
                  </c:pt>
                  <c:pt idx="3">
                    <c:v>7.5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Sheet1!$C$16:$C$19</c:f>
              <c:numCache>
                <c:formatCode>General</c:formatCode>
                <c:ptCount val="4"/>
                <c:pt idx="0">
                  <c:v>105</c:v>
                </c:pt>
                <c:pt idx="1">
                  <c:v>105</c:v>
                </c:pt>
                <c:pt idx="2">
                  <c:v>60</c:v>
                </c:pt>
                <c:pt idx="3">
                  <c:v>42.5</c:v>
                </c:pt>
              </c:numCache>
            </c:numRef>
          </c:val>
          <c:extLst xmlns:c16r2="http://schemas.microsoft.com/office/drawing/2015/06/chart">
            <c:ext xmlns:c16="http://schemas.microsoft.com/office/drawing/2014/chart" uri="{C3380CC4-5D6E-409C-BE32-E72D297353CC}">
              <c16:uniqueId val="{00000001-F8B9-4E34-AAFC-8D4F341AFBEE}"/>
            </c:ext>
          </c:extLst>
        </c:ser>
        <c:dLbls>
          <c:showLegendKey val="0"/>
          <c:showVal val="0"/>
          <c:showCatName val="0"/>
          <c:showSerName val="0"/>
          <c:showPercent val="0"/>
          <c:showBubbleSize val="0"/>
        </c:dLbls>
        <c:gapWidth val="150"/>
        <c:axId val="89581112"/>
        <c:axId val="226939680"/>
      </c:barChart>
      <c:catAx>
        <c:axId val="89581112"/>
        <c:scaling>
          <c:orientation val="minMax"/>
        </c:scaling>
        <c:delete val="0"/>
        <c:axPos val="b"/>
        <c:title>
          <c:tx>
            <c:rich>
              <a:bodyPr/>
              <a:lstStyle/>
              <a:p>
                <a:pPr>
                  <a:defRPr/>
                </a:pPr>
                <a:r>
                  <a:rPr lang="en-US" sz="1800"/>
                  <a:t>Condition</a:t>
                </a:r>
              </a:p>
            </c:rich>
          </c:tx>
          <c:layout/>
          <c:overlay val="0"/>
        </c:title>
        <c:numFmt formatCode="General" sourceLinked="1"/>
        <c:majorTickMark val="out"/>
        <c:minorTickMark val="none"/>
        <c:tickLblPos val="nextTo"/>
        <c:crossAx val="226939680"/>
        <c:crosses val="autoZero"/>
        <c:auto val="1"/>
        <c:lblAlgn val="ctr"/>
        <c:lblOffset val="100"/>
        <c:noMultiLvlLbl val="0"/>
      </c:catAx>
      <c:valAx>
        <c:axId val="226939680"/>
        <c:scaling>
          <c:orientation val="minMax"/>
        </c:scaling>
        <c:delete val="0"/>
        <c:axPos val="l"/>
        <c:title>
          <c:tx>
            <c:rich>
              <a:bodyPr rot="-5400000" vert="horz"/>
              <a:lstStyle/>
              <a:p>
                <a:pPr>
                  <a:defRPr/>
                </a:pPr>
                <a:r>
                  <a:rPr lang="en-US"/>
                  <a:t>RMSE</a:t>
                </a:r>
                <a:r>
                  <a:rPr lang="en-US" baseline="0"/>
                  <a:t> (mm)</a:t>
                </a:r>
              </a:p>
            </c:rich>
          </c:tx>
          <c:layout>
            <c:manualLayout>
              <c:xMode val="edge"/>
              <c:yMode val="edge"/>
              <c:x val="1.6756433273488927E-2"/>
              <c:y val="0.35892624671916012"/>
            </c:manualLayout>
          </c:layout>
          <c:overlay val="0"/>
        </c:title>
        <c:numFmt formatCode="General" sourceLinked="1"/>
        <c:majorTickMark val="out"/>
        <c:minorTickMark val="none"/>
        <c:tickLblPos val="nextTo"/>
        <c:crossAx val="89581112"/>
        <c:crosses val="autoZero"/>
        <c:crossBetween val="between"/>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72499997643921077"/>
          <c:y val="0.24128293963254593"/>
          <c:w val="0.22894565468364927"/>
          <c:h val="0.16889763779527558"/>
        </c:manualLayout>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mn-lt"/>
                <a:ea typeface="+mn-ea"/>
                <a:cs typeface="+mn-cs"/>
              </a:defRPr>
            </a:pPr>
            <a:r>
              <a:rPr lang="en-US" sz="1800" b="0" dirty="0"/>
              <a:t>Prior</a:t>
            </a:r>
            <a:r>
              <a:rPr lang="en-US" sz="1800" b="0" baseline="0" dirty="0"/>
              <a:t> Exposure to 45°smaller rotation</a:t>
            </a:r>
            <a:endParaRPr lang="en-US" b="0" dirty="0"/>
          </a:p>
        </c:rich>
      </c:tx>
      <c:layout>
        <c:manualLayout>
          <c:xMode val="edge"/>
          <c:yMode val="edge"/>
          <c:x val="0.16123873205256883"/>
          <c:y val="0.03"/>
        </c:manualLayout>
      </c:layout>
      <c:overlay val="1"/>
    </c:title>
    <c:autoTitleDeleted val="0"/>
    <c:plotArea>
      <c:layout>
        <c:manualLayout>
          <c:layoutTarget val="inner"/>
          <c:xMode val="edge"/>
          <c:yMode val="edge"/>
          <c:x val="0.16802122355890434"/>
          <c:y val="8.3675065616797897E-2"/>
          <c:w val="0.60413388182850569"/>
          <c:h val="0.77623595800524936"/>
        </c:manualLayout>
      </c:layout>
      <c:barChart>
        <c:barDir val="col"/>
        <c:grouping val="clustered"/>
        <c:varyColors val="0"/>
        <c:ser>
          <c:idx val="0"/>
          <c:order val="0"/>
          <c:tx>
            <c:strRef>
              <c:f>Sheet1!$B$15</c:f>
              <c:strCache>
                <c:ptCount val="1"/>
                <c:pt idx="0">
                  <c:v>naïve</c:v>
                </c:pt>
              </c:strCache>
            </c:strRef>
          </c:tx>
          <c:invertIfNegative val="0"/>
          <c:errBars>
            <c:errBarType val="plus"/>
            <c:errValType val="cust"/>
            <c:noEndCap val="0"/>
            <c:plus>
              <c:numRef>
                <c:f>Sheet1!$B$21:$B$24</c:f>
                <c:numCache>
                  <c:formatCode>General</c:formatCode>
                  <c:ptCount val="4"/>
                  <c:pt idx="0">
                    <c:v>22.5</c:v>
                  </c:pt>
                  <c:pt idx="1">
                    <c:v>40</c:v>
                  </c:pt>
                  <c:pt idx="2">
                    <c:v>22.5</c:v>
                  </c:pt>
                  <c:pt idx="3">
                    <c:v>22.5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Sheet1!$B$16:$B$19</c:f>
              <c:numCache>
                <c:formatCode>General</c:formatCode>
                <c:ptCount val="4"/>
                <c:pt idx="0">
                  <c:v>165</c:v>
                </c:pt>
                <c:pt idx="1">
                  <c:v>160</c:v>
                </c:pt>
                <c:pt idx="2">
                  <c:v>75</c:v>
                </c:pt>
                <c:pt idx="3">
                  <c:v>85</c:v>
                </c:pt>
              </c:numCache>
            </c:numRef>
          </c:val>
          <c:extLst xmlns:c16r2="http://schemas.microsoft.com/office/drawing/2015/06/chart">
            <c:ext xmlns:c16="http://schemas.microsoft.com/office/drawing/2014/chart" uri="{C3380CC4-5D6E-409C-BE32-E72D297353CC}">
              <c16:uniqueId val="{00000000-69A9-49B5-A62C-701A8EE59248}"/>
            </c:ext>
          </c:extLst>
        </c:ser>
        <c:ser>
          <c:idx val="1"/>
          <c:order val="1"/>
          <c:tx>
            <c:strRef>
              <c:f>Sheet1!$C$15</c:f>
              <c:strCache>
                <c:ptCount val="1"/>
                <c:pt idx="0">
                  <c:v>pre trained</c:v>
                </c:pt>
              </c:strCache>
            </c:strRef>
          </c:tx>
          <c:spPr>
            <a:noFill/>
            <a:ln>
              <a:solidFill>
                <a:schemeClr val="tx2"/>
              </a:solidFill>
            </a:ln>
          </c:spPr>
          <c:invertIfNegative val="0"/>
          <c:errBars>
            <c:errBarType val="plus"/>
            <c:errValType val="cust"/>
            <c:noEndCap val="0"/>
            <c:plus>
              <c:numRef>
                <c:f>Sheet1!$C$21:$C$24</c:f>
                <c:numCache>
                  <c:formatCode>General</c:formatCode>
                  <c:ptCount val="4"/>
                  <c:pt idx="0">
                    <c:v>40</c:v>
                  </c:pt>
                  <c:pt idx="1">
                    <c:v>22.5</c:v>
                  </c:pt>
                  <c:pt idx="2">
                    <c:v>20</c:v>
                  </c:pt>
                  <c:pt idx="3">
                    <c:v>7.5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Sheet1!$C$16:$C$19</c:f>
              <c:numCache>
                <c:formatCode>General</c:formatCode>
                <c:ptCount val="4"/>
                <c:pt idx="0">
                  <c:v>105</c:v>
                </c:pt>
                <c:pt idx="1">
                  <c:v>105</c:v>
                </c:pt>
                <c:pt idx="2">
                  <c:v>60</c:v>
                </c:pt>
                <c:pt idx="3">
                  <c:v>42.5</c:v>
                </c:pt>
              </c:numCache>
            </c:numRef>
          </c:val>
          <c:extLst xmlns:c16r2="http://schemas.microsoft.com/office/drawing/2015/06/chart">
            <c:ext xmlns:c16="http://schemas.microsoft.com/office/drawing/2014/chart" uri="{C3380CC4-5D6E-409C-BE32-E72D297353CC}">
              <c16:uniqueId val="{00000001-69A9-49B5-A62C-701A8EE59248}"/>
            </c:ext>
          </c:extLst>
        </c:ser>
        <c:dLbls>
          <c:showLegendKey val="0"/>
          <c:showVal val="0"/>
          <c:showCatName val="0"/>
          <c:showSerName val="0"/>
          <c:showPercent val="0"/>
          <c:showBubbleSize val="0"/>
        </c:dLbls>
        <c:gapWidth val="150"/>
        <c:axId val="226940856"/>
        <c:axId val="226941248"/>
      </c:barChart>
      <c:catAx>
        <c:axId val="226940856"/>
        <c:scaling>
          <c:orientation val="minMax"/>
        </c:scaling>
        <c:delete val="0"/>
        <c:axPos val="b"/>
        <c:title>
          <c:tx>
            <c:rich>
              <a:bodyPr/>
              <a:lstStyle/>
              <a:p>
                <a:pPr>
                  <a:defRPr/>
                </a:pPr>
                <a:r>
                  <a:rPr lang="en-US" sz="1800" dirty="0" smtClean="0"/>
                  <a:t>Testing Condition</a:t>
                </a:r>
                <a:endParaRPr lang="en-US" sz="1800" dirty="0"/>
              </a:p>
            </c:rich>
          </c:tx>
          <c:layout>
            <c:manualLayout>
              <c:xMode val="edge"/>
              <c:yMode val="edge"/>
              <c:x val="0.31538434715409225"/>
              <c:y val="0.90674986876640429"/>
            </c:manualLayout>
          </c:layout>
          <c:overlay val="0"/>
        </c:title>
        <c:numFmt formatCode="General" sourceLinked="1"/>
        <c:majorTickMark val="out"/>
        <c:minorTickMark val="none"/>
        <c:tickLblPos val="nextTo"/>
        <c:crossAx val="226941248"/>
        <c:crosses val="autoZero"/>
        <c:auto val="1"/>
        <c:lblAlgn val="ctr"/>
        <c:lblOffset val="100"/>
        <c:noMultiLvlLbl val="0"/>
      </c:catAx>
      <c:valAx>
        <c:axId val="226941248"/>
        <c:scaling>
          <c:orientation val="minMax"/>
        </c:scaling>
        <c:delete val="0"/>
        <c:axPos val="l"/>
        <c:title>
          <c:tx>
            <c:rich>
              <a:bodyPr rot="-5400000" vert="horz"/>
              <a:lstStyle/>
              <a:p>
                <a:pPr>
                  <a:defRPr/>
                </a:pPr>
                <a:r>
                  <a:rPr lang="en-US"/>
                  <a:t>RMSE</a:t>
                </a:r>
                <a:r>
                  <a:rPr lang="en-US" baseline="0"/>
                  <a:t> (mm)</a:t>
                </a:r>
              </a:p>
            </c:rich>
          </c:tx>
          <c:layout>
            <c:manualLayout>
              <c:xMode val="edge"/>
              <c:yMode val="edge"/>
              <c:x val="1.6756433273488927E-2"/>
              <c:y val="0.35892624671916012"/>
            </c:manualLayout>
          </c:layout>
          <c:overlay val="0"/>
        </c:title>
        <c:numFmt formatCode="General" sourceLinked="1"/>
        <c:majorTickMark val="out"/>
        <c:minorTickMark val="none"/>
        <c:tickLblPos val="nextTo"/>
        <c:crossAx val="226940856"/>
        <c:crosses val="autoZero"/>
        <c:crossBetween val="between"/>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72499997643921077"/>
          <c:y val="0.24128293963254593"/>
          <c:w val="0.22894565468364927"/>
          <c:h val="0.16889763779527558"/>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sysClr val="windowText" lastClr="000000"/>
                </a:solidFill>
                <a:latin typeface="+mn-lt"/>
                <a:ea typeface="+mn-ea"/>
                <a:cs typeface="+mn-cs"/>
              </a:defRPr>
            </a:pPr>
            <a:r>
              <a:rPr lang="en-US" sz="1800" b="0"/>
              <a:t>Prior</a:t>
            </a:r>
            <a:r>
              <a:rPr lang="en-US" sz="1800" b="0" baseline="0"/>
              <a:t> Exposure to 45°smaller rotation</a:t>
            </a:r>
            <a:endParaRPr lang="en-US" b="0"/>
          </a:p>
        </c:rich>
      </c:tx>
      <c:layout>
        <c:manualLayout>
          <c:xMode val="edge"/>
          <c:yMode val="edge"/>
          <c:x val="0.16123873205256883"/>
          <c:y val="0.03"/>
        </c:manualLayout>
      </c:layout>
      <c:overlay val="1"/>
      <c:spPr>
        <a:ln>
          <a:solidFill>
            <a:schemeClr val="bg2"/>
          </a:solidFill>
        </a:ln>
      </c:spPr>
    </c:title>
    <c:autoTitleDeleted val="0"/>
    <c:plotArea>
      <c:layout>
        <c:manualLayout>
          <c:layoutTarget val="inner"/>
          <c:xMode val="edge"/>
          <c:yMode val="edge"/>
          <c:x val="0.1426246719160105"/>
          <c:y val="3.5322928257928939E-2"/>
          <c:w val="0.59467384591631933"/>
          <c:h val="0.80407382740665057"/>
        </c:manualLayout>
      </c:layout>
      <c:barChart>
        <c:barDir val="col"/>
        <c:grouping val="clustered"/>
        <c:varyColors val="0"/>
        <c:ser>
          <c:idx val="0"/>
          <c:order val="0"/>
          <c:tx>
            <c:strRef>
              <c:f>Sheet1!$B$15</c:f>
              <c:strCache>
                <c:ptCount val="1"/>
                <c:pt idx="0">
                  <c:v>naïve</c:v>
                </c:pt>
              </c:strCache>
            </c:strRef>
          </c:tx>
          <c:invertIfNegative val="0"/>
          <c:errBars>
            <c:errBarType val="plus"/>
            <c:errValType val="cust"/>
            <c:noEndCap val="0"/>
            <c:plus>
              <c:numRef>
                <c:f>Sheet1!$B$21:$B$24</c:f>
                <c:numCache>
                  <c:formatCode>General</c:formatCode>
                  <c:ptCount val="4"/>
                  <c:pt idx="0">
                    <c:v>22.5</c:v>
                  </c:pt>
                  <c:pt idx="1">
                    <c:v>40</c:v>
                  </c:pt>
                  <c:pt idx="2">
                    <c:v>22.5</c:v>
                  </c:pt>
                  <c:pt idx="3">
                    <c:v>22.5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Sheet1!$B$16:$B$19</c:f>
              <c:numCache>
                <c:formatCode>General</c:formatCode>
                <c:ptCount val="4"/>
                <c:pt idx="0">
                  <c:v>165</c:v>
                </c:pt>
                <c:pt idx="1">
                  <c:v>160</c:v>
                </c:pt>
                <c:pt idx="2">
                  <c:v>75</c:v>
                </c:pt>
                <c:pt idx="3">
                  <c:v>85</c:v>
                </c:pt>
              </c:numCache>
            </c:numRef>
          </c:val>
          <c:extLst xmlns:c16r2="http://schemas.microsoft.com/office/drawing/2015/06/chart">
            <c:ext xmlns:c16="http://schemas.microsoft.com/office/drawing/2014/chart" uri="{C3380CC4-5D6E-409C-BE32-E72D297353CC}">
              <c16:uniqueId val="{00000000-D102-4538-9791-E7BB1424876A}"/>
            </c:ext>
          </c:extLst>
        </c:ser>
        <c:ser>
          <c:idx val="1"/>
          <c:order val="1"/>
          <c:tx>
            <c:strRef>
              <c:f>Sheet1!$C$15</c:f>
              <c:strCache>
                <c:ptCount val="1"/>
                <c:pt idx="0">
                  <c:v>pre trained</c:v>
                </c:pt>
              </c:strCache>
            </c:strRef>
          </c:tx>
          <c:spPr>
            <a:noFill/>
            <a:ln>
              <a:solidFill>
                <a:schemeClr val="tx2"/>
              </a:solidFill>
            </a:ln>
          </c:spPr>
          <c:invertIfNegative val="0"/>
          <c:errBars>
            <c:errBarType val="plus"/>
            <c:errValType val="cust"/>
            <c:noEndCap val="0"/>
            <c:plus>
              <c:numRef>
                <c:f>Sheet1!$C$21:$C$24</c:f>
                <c:numCache>
                  <c:formatCode>General</c:formatCode>
                  <c:ptCount val="4"/>
                  <c:pt idx="0">
                    <c:v>40</c:v>
                  </c:pt>
                  <c:pt idx="1">
                    <c:v>22.5</c:v>
                  </c:pt>
                  <c:pt idx="2">
                    <c:v>20</c:v>
                  </c:pt>
                  <c:pt idx="3">
                    <c:v>7.5</c:v>
                  </c:pt>
                </c:numCache>
              </c:numRef>
            </c:plus>
            <c:minus>
              <c:numLit>
                <c:formatCode>General</c:formatCode>
                <c:ptCount val="1"/>
                <c:pt idx="0">
                  <c:v>1</c:v>
                </c:pt>
              </c:numLit>
            </c:minus>
          </c:errBars>
          <c:cat>
            <c:numRef>
              <c:f>Sheet1!$A$16:$A$19</c:f>
              <c:numCache>
                <c:formatCode>General</c:formatCode>
                <c:ptCount val="4"/>
                <c:pt idx="0">
                  <c:v>90</c:v>
                </c:pt>
                <c:pt idx="1">
                  <c:v>120</c:v>
                </c:pt>
                <c:pt idx="2">
                  <c:v>150</c:v>
                </c:pt>
                <c:pt idx="3">
                  <c:v>180</c:v>
                </c:pt>
              </c:numCache>
            </c:numRef>
          </c:cat>
          <c:val>
            <c:numRef>
              <c:f>Sheet1!$C$16:$C$19</c:f>
              <c:numCache>
                <c:formatCode>General</c:formatCode>
                <c:ptCount val="4"/>
                <c:pt idx="0">
                  <c:v>105</c:v>
                </c:pt>
                <c:pt idx="1">
                  <c:v>105</c:v>
                </c:pt>
                <c:pt idx="2">
                  <c:v>60</c:v>
                </c:pt>
                <c:pt idx="3">
                  <c:v>42.5</c:v>
                </c:pt>
              </c:numCache>
            </c:numRef>
          </c:val>
          <c:extLst xmlns:c16r2="http://schemas.microsoft.com/office/drawing/2015/06/chart">
            <c:ext xmlns:c16="http://schemas.microsoft.com/office/drawing/2014/chart" uri="{C3380CC4-5D6E-409C-BE32-E72D297353CC}">
              <c16:uniqueId val="{00000001-D102-4538-9791-E7BB1424876A}"/>
            </c:ext>
          </c:extLst>
        </c:ser>
        <c:dLbls>
          <c:showLegendKey val="0"/>
          <c:showVal val="0"/>
          <c:showCatName val="0"/>
          <c:showSerName val="0"/>
          <c:showPercent val="0"/>
          <c:showBubbleSize val="0"/>
        </c:dLbls>
        <c:gapWidth val="150"/>
        <c:axId val="226942424"/>
        <c:axId val="226942816"/>
      </c:barChart>
      <c:catAx>
        <c:axId val="226942424"/>
        <c:scaling>
          <c:orientation val="minMax"/>
        </c:scaling>
        <c:delete val="0"/>
        <c:axPos val="b"/>
        <c:title>
          <c:tx>
            <c:rich>
              <a:bodyPr/>
              <a:lstStyle/>
              <a:p>
                <a:pPr>
                  <a:defRPr/>
                </a:pPr>
                <a:r>
                  <a:rPr lang="en-US" sz="1800"/>
                  <a:t>Condition</a:t>
                </a:r>
              </a:p>
            </c:rich>
          </c:tx>
          <c:layout/>
          <c:overlay val="0"/>
        </c:title>
        <c:numFmt formatCode="General" sourceLinked="1"/>
        <c:majorTickMark val="out"/>
        <c:minorTickMark val="none"/>
        <c:tickLblPos val="nextTo"/>
        <c:crossAx val="226942816"/>
        <c:crosses val="autoZero"/>
        <c:auto val="1"/>
        <c:lblAlgn val="ctr"/>
        <c:lblOffset val="100"/>
        <c:noMultiLvlLbl val="0"/>
      </c:catAx>
      <c:valAx>
        <c:axId val="226942816"/>
        <c:scaling>
          <c:orientation val="minMax"/>
        </c:scaling>
        <c:delete val="0"/>
        <c:axPos val="l"/>
        <c:title>
          <c:tx>
            <c:rich>
              <a:bodyPr rot="-5400000" vert="horz"/>
              <a:lstStyle/>
              <a:p>
                <a:pPr>
                  <a:defRPr/>
                </a:pPr>
                <a:r>
                  <a:rPr lang="en-US"/>
                  <a:t>RMSE</a:t>
                </a:r>
                <a:r>
                  <a:rPr lang="en-US" baseline="0"/>
                  <a:t> (mm)</a:t>
                </a:r>
              </a:p>
            </c:rich>
          </c:tx>
          <c:layout>
            <c:manualLayout>
              <c:xMode val="edge"/>
              <c:yMode val="edge"/>
              <c:x val="1.6756433273488927E-2"/>
              <c:y val="0.35892624671916012"/>
            </c:manualLayout>
          </c:layout>
          <c:overlay val="0"/>
        </c:title>
        <c:numFmt formatCode="General" sourceLinked="1"/>
        <c:majorTickMark val="out"/>
        <c:minorTickMark val="none"/>
        <c:tickLblPos val="nextTo"/>
        <c:crossAx val="226942424"/>
        <c:crosses val="autoZero"/>
        <c:crossBetween val="between"/>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72499997643921077"/>
          <c:y val="0.24128293963254593"/>
          <c:w val="0.22894565468364927"/>
          <c:h val="0.16889763779527558"/>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0.22894</cdr:x>
      <cdr:y>0.53967</cdr:y>
    </cdr:from>
    <cdr:to>
      <cdr:x>0.30266</cdr:x>
      <cdr:y>0.64105</cdr:y>
    </cdr:to>
    <cdr:sp macro="" textlink="">
      <cdr:nvSpPr>
        <cdr:cNvPr id="2" name="TextBox 1"/>
        <cdr:cNvSpPr txBox="1"/>
      </cdr:nvSpPr>
      <cdr:spPr>
        <a:xfrm xmlns:a="http://schemas.openxmlformats.org/drawingml/2006/main">
          <a:off x="1250868" y="2549841"/>
          <a:ext cx="402772" cy="4789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45</a:t>
          </a:r>
          <a:endParaRPr lang="en-US" sz="1100" dirty="0"/>
        </a:p>
      </cdr:txBody>
    </cdr:sp>
  </cdr:relSizeAnchor>
  <cdr:relSizeAnchor xmlns:cdr="http://schemas.openxmlformats.org/drawingml/2006/chartDrawing">
    <cdr:from>
      <cdr:x>0.37946</cdr:x>
      <cdr:y>0.5436</cdr:y>
    </cdr:from>
    <cdr:to>
      <cdr:x>0.4472</cdr:x>
      <cdr:y>0.6229</cdr:y>
    </cdr:to>
    <cdr:sp macro="" textlink="">
      <cdr:nvSpPr>
        <cdr:cNvPr id="3" name="TextBox 2"/>
        <cdr:cNvSpPr txBox="1"/>
      </cdr:nvSpPr>
      <cdr:spPr>
        <a:xfrm xmlns:a="http://schemas.openxmlformats.org/drawingml/2006/main">
          <a:off x="2073235" y="2568401"/>
          <a:ext cx="370114" cy="3746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75</a:t>
          </a:r>
          <a:endParaRPr lang="en-US" sz="1100" dirty="0"/>
        </a:p>
      </cdr:txBody>
    </cdr:sp>
  </cdr:relSizeAnchor>
  <cdr:relSizeAnchor xmlns:cdr="http://schemas.openxmlformats.org/drawingml/2006/chartDrawing">
    <cdr:from>
      <cdr:x>0.53179</cdr:x>
      <cdr:y>0.66755</cdr:y>
    </cdr:from>
    <cdr:to>
      <cdr:x>0.77884</cdr:x>
      <cdr:y>0.86109</cdr:y>
    </cdr:to>
    <cdr:grpSp>
      <cdr:nvGrpSpPr>
        <cdr:cNvPr id="6" name="Group 5"/>
        <cdr:cNvGrpSpPr/>
      </cdr:nvGrpSpPr>
      <cdr:grpSpPr>
        <a:xfrm xmlns:a="http://schemas.openxmlformats.org/drawingml/2006/main">
          <a:off x="295021" y="540391"/>
          <a:ext cx="137056" cy="156673"/>
          <a:chOff x="2905497" y="3154043"/>
          <a:chExt cx="1349830" cy="914400"/>
        </a:xfrm>
      </cdr:grpSpPr>
      <cdr:sp macro="" textlink="">
        <cdr:nvSpPr>
          <cdr:cNvPr id="4" name="TextBox 3"/>
          <cdr:cNvSpPr txBox="1"/>
        </cdr:nvSpPr>
        <cdr:spPr>
          <a:xfrm xmlns:a="http://schemas.openxmlformats.org/drawingml/2006/main">
            <a:off x="2905497" y="31540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105</a:t>
            </a:r>
            <a:endParaRPr lang="en-US" sz="1100" dirty="0"/>
          </a:p>
        </cdr:txBody>
      </cdr:sp>
      <cdr:sp macro="" textlink="">
        <cdr:nvSpPr>
          <cdr:cNvPr id="5" name="TextBox 4"/>
          <cdr:cNvSpPr txBox="1"/>
        </cdr:nvSpPr>
        <cdr:spPr>
          <a:xfrm xmlns:a="http://schemas.openxmlformats.org/drawingml/2006/main">
            <a:off x="3732813" y="3406613"/>
            <a:ext cx="522514" cy="5828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135</a:t>
            </a:r>
            <a:endParaRPr lang="en-US" sz="1100" dirty="0"/>
          </a:p>
        </cdr:txBody>
      </cdr:sp>
    </cdr:grpSp>
  </cdr:relSizeAnchor>
</c:userShapes>
</file>

<file path=ppt/drawings/drawing2.xml><?xml version="1.0" encoding="utf-8"?>
<c:userShapes xmlns:c="http://schemas.openxmlformats.org/drawingml/2006/chart">
  <cdr:relSizeAnchor xmlns:cdr="http://schemas.openxmlformats.org/drawingml/2006/chartDrawing">
    <cdr:from>
      <cdr:x>0.19679</cdr:x>
      <cdr:y>0.5</cdr:y>
    </cdr:from>
    <cdr:to>
      <cdr:x>0.27666</cdr:x>
      <cdr:y>0.59366</cdr:y>
    </cdr:to>
    <cdr:sp macro="" textlink="">
      <cdr:nvSpPr>
        <cdr:cNvPr id="2" name="TextBox 1"/>
        <cdr:cNvSpPr txBox="1"/>
      </cdr:nvSpPr>
      <cdr:spPr>
        <a:xfrm xmlns:a="http://schemas.openxmlformats.org/drawingml/2006/main">
          <a:off x="1019677" y="2175669"/>
          <a:ext cx="413855" cy="4075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45</a:t>
          </a:r>
          <a:endParaRPr lang="en-US" sz="1100" dirty="0"/>
        </a:p>
      </cdr:txBody>
    </cdr:sp>
  </cdr:relSizeAnchor>
  <cdr:relSizeAnchor xmlns:cdr="http://schemas.openxmlformats.org/drawingml/2006/chartDrawing">
    <cdr:from>
      <cdr:x>0.35533</cdr:x>
      <cdr:y>0.5</cdr:y>
    </cdr:from>
    <cdr:to>
      <cdr:x>0.43099</cdr:x>
      <cdr:y>0.5835</cdr:y>
    </cdr:to>
    <cdr:sp macro="" textlink="">
      <cdr:nvSpPr>
        <cdr:cNvPr id="3" name="TextBox 2"/>
        <cdr:cNvSpPr txBox="1"/>
      </cdr:nvSpPr>
      <cdr:spPr>
        <a:xfrm xmlns:a="http://schemas.openxmlformats.org/drawingml/2006/main">
          <a:off x="1841176" y="2175669"/>
          <a:ext cx="392040" cy="363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75</a:t>
          </a:r>
          <a:endParaRPr lang="en-US" sz="1100" dirty="0"/>
        </a:p>
      </cdr:txBody>
    </cdr:sp>
  </cdr:relSizeAnchor>
  <cdr:relSizeAnchor xmlns:cdr="http://schemas.openxmlformats.org/drawingml/2006/chartDrawing">
    <cdr:from>
      <cdr:x>0.4937</cdr:x>
      <cdr:y>0.63153</cdr:y>
    </cdr:from>
    <cdr:to>
      <cdr:x>0.56937</cdr:x>
      <cdr:y>0.71503</cdr:y>
    </cdr:to>
    <cdr:sp macro="" textlink="">
      <cdr:nvSpPr>
        <cdr:cNvPr id="4" name="TextBox 1"/>
        <cdr:cNvSpPr txBox="1"/>
      </cdr:nvSpPr>
      <cdr:spPr>
        <a:xfrm xmlns:a="http://schemas.openxmlformats.org/drawingml/2006/main">
          <a:off x="2558143" y="2747993"/>
          <a:ext cx="392091" cy="36333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10</a:t>
          </a:r>
          <a:r>
            <a:rPr lang="en-US" sz="1100" dirty="0" smtClean="0"/>
            <a:t>5</a:t>
          </a:r>
          <a:endParaRPr lang="en-US" sz="1100" dirty="0"/>
        </a:p>
      </cdr:txBody>
    </cdr:sp>
  </cdr:relSizeAnchor>
  <cdr:relSizeAnchor xmlns:cdr="http://schemas.openxmlformats.org/drawingml/2006/chartDrawing">
    <cdr:from>
      <cdr:x>0.63471</cdr:x>
      <cdr:y>0.69924</cdr:y>
    </cdr:from>
    <cdr:to>
      <cdr:x>0.71219</cdr:x>
      <cdr:y>0.77235</cdr:y>
    </cdr:to>
    <cdr:sp macro="" textlink="">
      <cdr:nvSpPr>
        <cdr:cNvPr id="6" name="TextBox 1"/>
        <cdr:cNvSpPr txBox="1"/>
      </cdr:nvSpPr>
      <cdr:spPr>
        <a:xfrm xmlns:a="http://schemas.openxmlformats.org/drawingml/2006/main">
          <a:off x="3288814" y="3042619"/>
          <a:ext cx="401444" cy="318119"/>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smtClean="0"/>
            <a:t>135</a:t>
          </a:r>
          <a:endParaRPr lang="en-US" sz="1100" dirty="0"/>
        </a:p>
      </cdr:txBody>
    </cdr:sp>
  </cdr:relSizeAnchor>
  <cdr:relSizeAnchor xmlns:cdr="http://schemas.openxmlformats.org/drawingml/2006/chartDrawing">
    <cdr:from>
      <cdr:x>0.46113</cdr:x>
      <cdr:y>0.64617</cdr:y>
    </cdr:from>
    <cdr:to>
      <cdr:x>0.53887</cdr:x>
      <cdr:y>0.78626</cdr:y>
    </cdr:to>
    <cdr:sp macro="" textlink="">
      <cdr:nvSpPr>
        <cdr:cNvPr id="7" name="TextBox 6"/>
        <cdr:cNvSpPr txBox="1"/>
      </cdr:nvSpPr>
      <cdr:spPr>
        <a:xfrm xmlns:a="http://schemas.openxmlformats.org/drawingml/2006/main">
          <a:off x="2389414" y="2811689"/>
          <a:ext cx="402771"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dirty="0" smtClean="0">
              <a:solidFill>
                <a:srgbClr val="FF0000"/>
              </a:solidFill>
            </a:rPr>
            <a:t>X</a:t>
          </a:r>
          <a:endParaRPr lang="en-US" sz="4000" dirty="0">
            <a:solidFill>
              <a:srgbClr val="FF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0.22894</cdr:x>
      <cdr:y>0.53967</cdr:y>
    </cdr:from>
    <cdr:to>
      <cdr:x>0.30266</cdr:x>
      <cdr:y>0.64105</cdr:y>
    </cdr:to>
    <cdr:sp macro="" textlink="">
      <cdr:nvSpPr>
        <cdr:cNvPr id="2" name="TextBox 1"/>
        <cdr:cNvSpPr txBox="1"/>
      </cdr:nvSpPr>
      <cdr:spPr>
        <a:xfrm xmlns:a="http://schemas.openxmlformats.org/drawingml/2006/main">
          <a:off x="1250868" y="2549841"/>
          <a:ext cx="402772" cy="4789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45</a:t>
          </a:r>
          <a:endParaRPr lang="en-US" sz="1100" dirty="0"/>
        </a:p>
      </cdr:txBody>
    </cdr:sp>
  </cdr:relSizeAnchor>
  <cdr:relSizeAnchor xmlns:cdr="http://schemas.openxmlformats.org/drawingml/2006/chartDrawing">
    <cdr:from>
      <cdr:x>0.37946</cdr:x>
      <cdr:y>0.5436</cdr:y>
    </cdr:from>
    <cdr:to>
      <cdr:x>0.4472</cdr:x>
      <cdr:y>0.6229</cdr:y>
    </cdr:to>
    <cdr:sp macro="" textlink="">
      <cdr:nvSpPr>
        <cdr:cNvPr id="3" name="TextBox 2"/>
        <cdr:cNvSpPr txBox="1"/>
      </cdr:nvSpPr>
      <cdr:spPr>
        <a:xfrm xmlns:a="http://schemas.openxmlformats.org/drawingml/2006/main">
          <a:off x="2073235" y="2568401"/>
          <a:ext cx="370114" cy="3746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75</a:t>
          </a:r>
          <a:endParaRPr lang="en-US" sz="1100" dirty="0"/>
        </a:p>
      </cdr:txBody>
    </cdr:sp>
  </cdr:relSizeAnchor>
  <cdr:relSizeAnchor xmlns:cdr="http://schemas.openxmlformats.org/drawingml/2006/chartDrawing">
    <cdr:from>
      <cdr:x>0.53179</cdr:x>
      <cdr:y>0.66755</cdr:y>
    </cdr:from>
    <cdr:to>
      <cdr:x>0.77884</cdr:x>
      <cdr:y>0.86109</cdr:y>
    </cdr:to>
    <cdr:grpSp>
      <cdr:nvGrpSpPr>
        <cdr:cNvPr id="6" name="Group 5"/>
        <cdr:cNvGrpSpPr/>
      </cdr:nvGrpSpPr>
      <cdr:grpSpPr>
        <a:xfrm xmlns:a="http://schemas.openxmlformats.org/drawingml/2006/main">
          <a:off x="295021" y="540391"/>
          <a:ext cx="137056" cy="156673"/>
          <a:chOff x="2905497" y="3154043"/>
          <a:chExt cx="1349830" cy="914400"/>
        </a:xfrm>
      </cdr:grpSpPr>
      <cdr:sp macro="" textlink="">
        <cdr:nvSpPr>
          <cdr:cNvPr id="4" name="TextBox 3"/>
          <cdr:cNvSpPr txBox="1"/>
        </cdr:nvSpPr>
        <cdr:spPr>
          <a:xfrm xmlns:a="http://schemas.openxmlformats.org/drawingml/2006/main">
            <a:off x="2905497" y="31540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105</a:t>
            </a:r>
            <a:endParaRPr lang="en-US" sz="1100" dirty="0"/>
          </a:p>
        </cdr:txBody>
      </cdr:sp>
      <cdr:sp macro="" textlink="">
        <cdr:nvSpPr>
          <cdr:cNvPr id="5" name="TextBox 4"/>
          <cdr:cNvSpPr txBox="1"/>
        </cdr:nvSpPr>
        <cdr:spPr>
          <a:xfrm xmlns:a="http://schemas.openxmlformats.org/drawingml/2006/main">
            <a:off x="3732813" y="3406613"/>
            <a:ext cx="522514" cy="5828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135</a:t>
            </a:r>
            <a:endParaRPr lang="en-US" sz="1100" dirty="0"/>
          </a:p>
        </cdr:txBody>
      </cdr:sp>
    </cdr:grpSp>
  </cdr:relSizeAnchor>
</c:userShapes>
</file>

<file path=ppt/drawings/drawing4.xml><?xml version="1.0" encoding="utf-8"?>
<c:userShapes xmlns:c="http://schemas.openxmlformats.org/drawingml/2006/chart">
  <cdr:relSizeAnchor xmlns:cdr="http://schemas.openxmlformats.org/drawingml/2006/chartDrawing">
    <cdr:from>
      <cdr:x>0.19679</cdr:x>
      <cdr:y>0.5</cdr:y>
    </cdr:from>
    <cdr:to>
      <cdr:x>0.27666</cdr:x>
      <cdr:y>0.59366</cdr:y>
    </cdr:to>
    <cdr:sp macro="" textlink="">
      <cdr:nvSpPr>
        <cdr:cNvPr id="2" name="TextBox 1"/>
        <cdr:cNvSpPr txBox="1"/>
      </cdr:nvSpPr>
      <cdr:spPr>
        <a:xfrm xmlns:a="http://schemas.openxmlformats.org/drawingml/2006/main">
          <a:off x="1019677" y="2175669"/>
          <a:ext cx="413855" cy="4075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45</a:t>
          </a:r>
          <a:endParaRPr lang="en-US" sz="1100" dirty="0"/>
        </a:p>
      </cdr:txBody>
    </cdr:sp>
  </cdr:relSizeAnchor>
  <cdr:relSizeAnchor xmlns:cdr="http://schemas.openxmlformats.org/drawingml/2006/chartDrawing">
    <cdr:from>
      <cdr:x>0.35533</cdr:x>
      <cdr:y>0.5</cdr:y>
    </cdr:from>
    <cdr:to>
      <cdr:x>0.43099</cdr:x>
      <cdr:y>0.5835</cdr:y>
    </cdr:to>
    <cdr:sp macro="" textlink="">
      <cdr:nvSpPr>
        <cdr:cNvPr id="3" name="TextBox 2"/>
        <cdr:cNvSpPr txBox="1"/>
      </cdr:nvSpPr>
      <cdr:spPr>
        <a:xfrm xmlns:a="http://schemas.openxmlformats.org/drawingml/2006/main">
          <a:off x="1841176" y="2175669"/>
          <a:ext cx="392040" cy="3633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75</a:t>
          </a:r>
          <a:endParaRPr lang="en-US" sz="1100" dirty="0"/>
        </a:p>
      </cdr:txBody>
    </cdr:sp>
  </cdr:relSizeAnchor>
  <cdr:relSizeAnchor xmlns:cdr="http://schemas.openxmlformats.org/drawingml/2006/chartDrawing">
    <cdr:from>
      <cdr:x>0.4937</cdr:x>
      <cdr:y>0.63153</cdr:y>
    </cdr:from>
    <cdr:to>
      <cdr:x>0.56937</cdr:x>
      <cdr:y>0.71503</cdr:y>
    </cdr:to>
    <cdr:sp macro="" textlink="">
      <cdr:nvSpPr>
        <cdr:cNvPr id="4" name="TextBox 1"/>
        <cdr:cNvSpPr txBox="1"/>
      </cdr:nvSpPr>
      <cdr:spPr>
        <a:xfrm xmlns:a="http://schemas.openxmlformats.org/drawingml/2006/main">
          <a:off x="2558143" y="2747993"/>
          <a:ext cx="392091" cy="36333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10</a:t>
          </a:r>
          <a:r>
            <a:rPr lang="en-US" sz="1100" dirty="0" smtClean="0"/>
            <a:t>5</a:t>
          </a:r>
          <a:endParaRPr lang="en-US" sz="1100" dirty="0"/>
        </a:p>
      </cdr:txBody>
    </cdr:sp>
  </cdr:relSizeAnchor>
  <cdr:relSizeAnchor xmlns:cdr="http://schemas.openxmlformats.org/drawingml/2006/chartDrawing">
    <cdr:from>
      <cdr:x>0.63471</cdr:x>
      <cdr:y>0.69924</cdr:y>
    </cdr:from>
    <cdr:to>
      <cdr:x>0.71219</cdr:x>
      <cdr:y>0.77235</cdr:y>
    </cdr:to>
    <cdr:sp macro="" textlink="">
      <cdr:nvSpPr>
        <cdr:cNvPr id="6" name="TextBox 1"/>
        <cdr:cNvSpPr txBox="1"/>
      </cdr:nvSpPr>
      <cdr:spPr>
        <a:xfrm xmlns:a="http://schemas.openxmlformats.org/drawingml/2006/main">
          <a:off x="3288814" y="3042619"/>
          <a:ext cx="401444" cy="318119"/>
        </a:xfrm>
        <a:prstGeom xmlns:a="http://schemas.openxmlformats.org/drawingml/2006/main" prst="rect">
          <a:avLst/>
        </a:prstGeom>
      </cdr:spPr>
      <cdr:txBody>
        <a:bodyPr xmlns:a="http://schemas.openxmlformats.org/drawingml/2006/main" wrap="non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100" dirty="0" smtClean="0"/>
            <a:t>135</a:t>
          </a:r>
          <a:endParaRPr lang="en-US" sz="1100" dirty="0"/>
        </a:p>
      </cdr:txBody>
    </cdr:sp>
  </cdr:relSizeAnchor>
  <cdr:relSizeAnchor xmlns:cdr="http://schemas.openxmlformats.org/drawingml/2006/chartDrawing">
    <cdr:from>
      <cdr:x>0.46113</cdr:x>
      <cdr:y>0.64617</cdr:y>
    </cdr:from>
    <cdr:to>
      <cdr:x>0.53887</cdr:x>
      <cdr:y>0.78626</cdr:y>
    </cdr:to>
    <cdr:sp macro="" textlink="">
      <cdr:nvSpPr>
        <cdr:cNvPr id="7" name="TextBox 6"/>
        <cdr:cNvSpPr txBox="1"/>
      </cdr:nvSpPr>
      <cdr:spPr>
        <a:xfrm xmlns:a="http://schemas.openxmlformats.org/drawingml/2006/main">
          <a:off x="2389414" y="2811689"/>
          <a:ext cx="402771"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dirty="0" smtClean="0">
              <a:solidFill>
                <a:srgbClr val="FF0000"/>
              </a:solidFill>
            </a:rPr>
            <a:t>X</a:t>
          </a:r>
          <a:endParaRPr lang="en-US" sz="40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3696"/>
          </a:xfrm>
          <a:prstGeom prst="rect">
            <a:avLst/>
          </a:prstGeom>
        </p:spPr>
        <p:txBody>
          <a:bodyPr vert="horz" lIns="91440" tIns="45720" rIns="91440" bIns="45720" rtlCol="0"/>
          <a:lstStyle>
            <a:lvl1pPr algn="r">
              <a:defRPr sz="1200"/>
            </a:lvl1pPr>
          </a:lstStyle>
          <a:p>
            <a:fld id="{4BD29A8E-5AFA-4EF3-B8E9-12738DBB65CC}" type="datetimeFigureOut">
              <a:rPr lang="en-US" smtClean="0"/>
              <a:t>7/14/2017</a:t>
            </a:fld>
            <a:endParaRPr lang="en-US"/>
          </a:p>
        </p:txBody>
      </p:sp>
      <p:sp>
        <p:nvSpPr>
          <p:cNvPr id="4" name="Footer Placeholder 3"/>
          <p:cNvSpPr>
            <a:spLocks noGrp="1"/>
          </p:cNvSpPr>
          <p:nvPr>
            <p:ph type="ftr" sz="quarter" idx="2"/>
          </p:nvPr>
        </p:nvSpPr>
        <p:spPr>
          <a:xfrm>
            <a:off x="0" y="8772379"/>
            <a:ext cx="3037840" cy="4636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379"/>
            <a:ext cx="3037840" cy="463696"/>
          </a:xfrm>
          <a:prstGeom prst="rect">
            <a:avLst/>
          </a:prstGeom>
        </p:spPr>
        <p:txBody>
          <a:bodyPr vert="horz" lIns="91440" tIns="45720" rIns="91440" bIns="45720" rtlCol="0" anchor="b"/>
          <a:lstStyle>
            <a:lvl1pPr algn="r">
              <a:defRPr sz="1200"/>
            </a:lvl1pPr>
          </a:lstStyle>
          <a:p>
            <a:fld id="{0B661C9D-C432-4553-91D5-143C6E8C7E57}" type="slidenum">
              <a:rPr lang="en-US" smtClean="0"/>
              <a:t>‹#›</a:t>
            </a:fld>
            <a:endParaRPr lang="en-US"/>
          </a:p>
        </p:txBody>
      </p:sp>
    </p:spTree>
    <p:extLst>
      <p:ext uri="{BB962C8B-B14F-4D97-AF65-F5344CB8AC3E}">
        <p14:creationId xmlns:p14="http://schemas.microsoft.com/office/powerpoint/2010/main" val="4073098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18122B8C-971E-4E1D-9601-189583AF59BA}" type="datetimeFigureOut">
              <a:rPr lang="en-US" smtClean="0"/>
              <a:t>7/14/2017</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8F51764B-2C9A-4347-B182-B08AFA1DB395}" type="slidenum">
              <a:rPr lang="en-US" smtClean="0"/>
              <a:t>‹#›</a:t>
            </a:fld>
            <a:endParaRPr lang="en-US"/>
          </a:p>
        </p:txBody>
      </p:sp>
    </p:spTree>
    <p:extLst>
      <p:ext uri="{BB962C8B-B14F-4D97-AF65-F5344CB8AC3E}">
        <p14:creationId xmlns:p14="http://schemas.microsoft.com/office/powerpoint/2010/main" val="397332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3912F6-FCB3-4BCA-831F-8DC1B39188A5}"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268125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12F6-FCB3-4BCA-831F-8DC1B39188A5}"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186361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12F6-FCB3-4BCA-831F-8DC1B39188A5}"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7932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912F6-FCB3-4BCA-831F-8DC1B39188A5}"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427808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912F6-FCB3-4BCA-831F-8DC1B39188A5}" type="datetimeFigureOut">
              <a:rPr lang="en-US" smtClean="0"/>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228378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912F6-FCB3-4BCA-831F-8DC1B39188A5}"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25429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3912F6-FCB3-4BCA-831F-8DC1B39188A5}" type="datetimeFigureOut">
              <a:rPr lang="en-US" smtClean="0"/>
              <a:t>7/14/2017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349020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912F6-FCB3-4BCA-831F-8DC1B39188A5}" type="datetimeFigureOut">
              <a:rPr lang="en-US" smtClean="0"/>
              <a:t>7/14/2017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135278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912F6-FCB3-4BCA-831F-8DC1B39188A5}" type="datetimeFigureOut">
              <a:rPr lang="en-US" smtClean="0"/>
              <a:t>7/14/2017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3697677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912F6-FCB3-4BCA-831F-8DC1B39188A5}"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188836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912F6-FCB3-4BCA-831F-8DC1B39188A5}" type="datetimeFigureOut">
              <a:rPr lang="en-US" smtClean="0"/>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DD56E-852A-47BF-899D-E8FC8DD4D8D9}" type="slidenum">
              <a:rPr lang="en-US" smtClean="0"/>
              <a:t>‹#›</a:t>
            </a:fld>
            <a:endParaRPr lang="en-US"/>
          </a:p>
        </p:txBody>
      </p:sp>
    </p:spTree>
    <p:extLst>
      <p:ext uri="{BB962C8B-B14F-4D97-AF65-F5344CB8AC3E}">
        <p14:creationId xmlns:p14="http://schemas.microsoft.com/office/powerpoint/2010/main" val="187586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912F6-FCB3-4BCA-831F-8DC1B39188A5}" type="datetimeFigureOut">
              <a:rPr lang="en-US" smtClean="0"/>
              <a:t>7/14/2017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DD56E-852A-47BF-899D-E8FC8DD4D8D9}" type="slidenum">
              <a:rPr lang="en-US" smtClean="0"/>
              <a:t>‹#›</a:t>
            </a:fld>
            <a:endParaRPr lang="en-US"/>
          </a:p>
        </p:txBody>
      </p:sp>
    </p:spTree>
    <p:extLst>
      <p:ext uri="{BB962C8B-B14F-4D97-AF65-F5344CB8AC3E}">
        <p14:creationId xmlns:p14="http://schemas.microsoft.com/office/powerpoint/2010/main" val="41565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4.xml"/><Relationship Id="rId4" Type="http://schemas.openxmlformats.org/officeDocument/2006/relationships/image" Target="../media/image21.emf"/></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Laparoscopic Skill Acquisition: The need to adapt to disrupted hand-eye mappings</a:t>
            </a:r>
            <a:endParaRPr lang="en-US" dirty="0"/>
          </a:p>
        </p:txBody>
      </p:sp>
      <p:sp>
        <p:nvSpPr>
          <p:cNvPr id="3" name="Subtitle 2"/>
          <p:cNvSpPr>
            <a:spLocks noGrp="1"/>
          </p:cNvSpPr>
          <p:nvPr>
            <p:ph type="subTitle" idx="1"/>
          </p:nvPr>
        </p:nvSpPr>
        <p:spPr/>
        <p:txBody>
          <a:bodyPr/>
          <a:lstStyle/>
          <a:p>
            <a:endParaRPr lang="en-US" dirty="0" smtClean="0"/>
          </a:p>
          <a:p>
            <a:endParaRPr lang="en-US" dirty="0"/>
          </a:p>
          <a:p>
            <a:r>
              <a:rPr lang="en-US" dirty="0" smtClean="0"/>
              <a:t>Tina Klein</a:t>
            </a:r>
            <a:endParaRPr lang="en-US" dirty="0"/>
          </a:p>
        </p:txBody>
      </p:sp>
    </p:spTree>
    <p:extLst>
      <p:ext uri="{BB962C8B-B14F-4D97-AF65-F5344CB8AC3E}">
        <p14:creationId xmlns:p14="http://schemas.microsoft.com/office/powerpoint/2010/main" val="1651599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by Klein</a:t>
            </a:r>
            <a:r>
              <a:rPr lang="en-US" dirty="0"/>
              <a:t>, Wheeler, Craig (2015</a:t>
            </a:r>
            <a:r>
              <a:rPr lang="en-US" dirty="0" smtClean="0"/>
              <a:t>)</a:t>
            </a:r>
            <a:endParaRPr lang="en-US" dirty="0"/>
          </a:p>
        </p:txBody>
      </p:sp>
      <p:pic>
        <p:nvPicPr>
          <p:cNvPr id="7" name="Content Placeholder 6"/>
          <p:cNvPicPr>
            <a:picLocks noGrp="1" noChangeAspect="1"/>
          </p:cNvPicPr>
          <p:nvPr>
            <p:ph sz="half" idx="2"/>
          </p:nvPr>
        </p:nvPicPr>
        <p:blipFill>
          <a:blip r:embed="rId2"/>
          <a:stretch>
            <a:fillRect/>
          </a:stretch>
        </p:blipFill>
        <p:spPr>
          <a:xfrm>
            <a:off x="6172200" y="2623012"/>
            <a:ext cx="5730436" cy="3553951"/>
          </a:xfrm>
          <a:prstGeom prst="rect">
            <a:avLst/>
          </a:prstGeom>
          <a:ln>
            <a:solidFill>
              <a:schemeClr val="accent1"/>
            </a:solidFill>
          </a:ln>
        </p:spPr>
      </p:pic>
      <p:pic>
        <p:nvPicPr>
          <p:cNvPr id="5" name="Content Placeholder 4"/>
          <p:cNvPicPr>
            <a:picLocks noGrp="1" noChangeAspect="1"/>
          </p:cNvPicPr>
          <p:nvPr>
            <p:ph sz="half" idx="1"/>
          </p:nvPr>
        </p:nvPicPr>
        <p:blipFill>
          <a:blip r:embed="rId3"/>
          <a:stretch>
            <a:fillRect/>
          </a:stretch>
        </p:blipFill>
        <p:spPr>
          <a:xfrm>
            <a:off x="317293" y="2623012"/>
            <a:ext cx="5854907" cy="3553951"/>
          </a:xfrm>
          <a:prstGeom prst="rect">
            <a:avLst/>
          </a:prstGeom>
          <a:ln>
            <a:solidFill>
              <a:schemeClr val="accent1"/>
            </a:solidFill>
          </a:ln>
        </p:spPr>
      </p:pic>
      <p:sp>
        <p:nvSpPr>
          <p:cNvPr id="6" name="TextBox 5"/>
          <p:cNvSpPr txBox="1"/>
          <p:nvPr/>
        </p:nvSpPr>
        <p:spPr>
          <a:xfrm>
            <a:off x="317293" y="2253680"/>
            <a:ext cx="5854907" cy="369332"/>
          </a:xfrm>
          <a:prstGeom prst="rect">
            <a:avLst/>
          </a:prstGeom>
          <a:noFill/>
          <a:ln>
            <a:solidFill>
              <a:schemeClr val="accent1"/>
            </a:solidFill>
          </a:ln>
        </p:spPr>
        <p:txBody>
          <a:bodyPr wrap="square" rtlCol="0">
            <a:spAutoFit/>
          </a:bodyPr>
          <a:lstStyle/>
          <a:p>
            <a:pPr algn="ctr"/>
            <a:r>
              <a:rPr lang="en-US" dirty="0" smtClean="0"/>
              <a:t>Pointing Task</a:t>
            </a:r>
            <a:endParaRPr lang="en-US" dirty="0"/>
          </a:p>
        </p:txBody>
      </p:sp>
      <p:sp>
        <p:nvSpPr>
          <p:cNvPr id="8" name="TextBox 7"/>
          <p:cNvSpPr txBox="1"/>
          <p:nvPr/>
        </p:nvSpPr>
        <p:spPr>
          <a:xfrm>
            <a:off x="6172201" y="2253680"/>
            <a:ext cx="5730436" cy="369332"/>
          </a:xfrm>
          <a:prstGeom prst="rect">
            <a:avLst/>
          </a:prstGeom>
          <a:noFill/>
          <a:ln>
            <a:solidFill>
              <a:schemeClr val="accent1"/>
            </a:solidFill>
          </a:ln>
        </p:spPr>
        <p:txBody>
          <a:bodyPr wrap="square" rtlCol="0">
            <a:spAutoFit/>
          </a:bodyPr>
          <a:lstStyle/>
          <a:p>
            <a:pPr algn="ctr"/>
            <a:r>
              <a:rPr lang="en-US" dirty="0" smtClean="0"/>
              <a:t>Peg-Transfer </a:t>
            </a:r>
            <a:r>
              <a:rPr lang="en-US" dirty="0"/>
              <a:t>T</a:t>
            </a:r>
            <a:r>
              <a:rPr lang="en-US" dirty="0" smtClean="0"/>
              <a:t>ask</a:t>
            </a:r>
            <a:endParaRPr lang="en-US" dirty="0"/>
          </a:p>
        </p:txBody>
      </p:sp>
    </p:spTree>
    <p:extLst>
      <p:ext uri="{BB962C8B-B14F-4D97-AF65-F5344CB8AC3E}">
        <p14:creationId xmlns:p14="http://schemas.microsoft.com/office/powerpoint/2010/main" val="17782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by Klein, Wheeler, Craig (2015)</a:t>
            </a:r>
          </a:p>
        </p:txBody>
      </p:sp>
      <p:sp>
        <p:nvSpPr>
          <p:cNvPr id="5" name="Content Placeholder 4"/>
          <p:cNvSpPr>
            <a:spLocks noGrp="1"/>
          </p:cNvSpPr>
          <p:nvPr>
            <p:ph idx="1"/>
          </p:nvPr>
        </p:nvSpPr>
        <p:spPr/>
        <p:txBody>
          <a:bodyPr/>
          <a:lstStyle/>
          <a:p>
            <a:r>
              <a:rPr lang="en-US" dirty="0" smtClean="0"/>
              <a:t>Are the results consistent with  perceptual-motor adaption or with mental rotation?</a:t>
            </a:r>
          </a:p>
          <a:p>
            <a:pPr lvl="1"/>
            <a:r>
              <a:rPr lang="en-US" dirty="0" smtClean="0"/>
              <a:t>Perceptual-motor adaption</a:t>
            </a:r>
            <a:endParaRPr lang="en-US" dirty="0"/>
          </a:p>
        </p:txBody>
      </p:sp>
    </p:spTree>
    <p:extLst>
      <p:ext uri="{BB962C8B-B14F-4D97-AF65-F5344CB8AC3E}">
        <p14:creationId xmlns:p14="http://schemas.microsoft.com/office/powerpoint/2010/main" val="412220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 y="292609"/>
            <a:ext cx="10515600" cy="1325563"/>
          </a:xfrm>
        </p:spPr>
        <p:txBody>
          <a:bodyPr>
            <a:normAutofit fontScale="90000"/>
          </a:bodyPr>
          <a:lstStyle/>
          <a:p>
            <a:r>
              <a:rPr lang="en-US" dirty="0" smtClean="0"/>
              <a:t>Carry-over effects caused by subsequent camera rotations in the laparoscopic training environment. </a:t>
            </a:r>
            <a:endParaRPr lang="en-US" dirty="0"/>
          </a:p>
        </p:txBody>
      </p:sp>
      <p:sp>
        <p:nvSpPr>
          <p:cNvPr id="7" name="Rectangle 6"/>
          <p:cNvSpPr/>
          <p:nvPr/>
        </p:nvSpPr>
        <p:spPr>
          <a:xfrm>
            <a:off x="387260" y="5090424"/>
            <a:ext cx="6096000" cy="1200329"/>
          </a:xfrm>
          <a:prstGeom prst="rect">
            <a:avLst/>
          </a:prstGeom>
        </p:spPr>
        <p:txBody>
          <a:bodyPr>
            <a:spAutoFit/>
          </a:bodyPr>
          <a:lstStyle/>
          <a:p>
            <a:pPr marL="342900" lvl="0" indent="-342900">
              <a:buFont typeface="+mj-lt"/>
              <a:buAutoNum type="alphaUcPeriod"/>
            </a:pPr>
            <a:r>
              <a:rPr lang="en-US" dirty="0">
                <a:solidFill>
                  <a:prstClr val="black"/>
                </a:solidFill>
              </a:rPr>
              <a:t>Gradual adaptation process occurs up to a given threshold</a:t>
            </a:r>
          </a:p>
          <a:p>
            <a:pPr marL="342900" lvl="0" indent="-342900">
              <a:buFont typeface="+mj-lt"/>
              <a:buAutoNum type="alphaUcPeriod"/>
            </a:pPr>
            <a:r>
              <a:rPr lang="en-US" dirty="0" smtClean="0">
                <a:solidFill>
                  <a:prstClr val="black"/>
                </a:solidFill>
              </a:rPr>
              <a:t>180</a:t>
            </a:r>
            <a:r>
              <a:rPr lang="en-US" dirty="0" smtClean="0">
                <a:solidFill>
                  <a:prstClr val="black"/>
                </a:solidFill>
                <a:latin typeface="Calibri" panose="020F0502020204030204" pitchFamily="34" charset="0"/>
              </a:rPr>
              <a:t>°: </a:t>
            </a:r>
            <a:r>
              <a:rPr lang="en-US" dirty="0" smtClean="0">
                <a:solidFill>
                  <a:prstClr val="black"/>
                </a:solidFill>
              </a:rPr>
              <a:t>Axis </a:t>
            </a:r>
            <a:r>
              <a:rPr lang="en-US" dirty="0">
                <a:solidFill>
                  <a:prstClr val="black"/>
                </a:solidFill>
              </a:rPr>
              <a:t>inversion (relatively easy)</a:t>
            </a:r>
          </a:p>
          <a:p>
            <a:pPr marL="342900" lvl="0" indent="-342900">
              <a:buFont typeface="+mj-lt"/>
              <a:buAutoNum type="alphaUcPeriod"/>
            </a:pPr>
            <a:r>
              <a:rPr lang="en-US" dirty="0">
                <a:solidFill>
                  <a:prstClr val="black"/>
                </a:solidFill>
              </a:rPr>
              <a:t>For rotations between threshold and 180°: axis inversion +</a:t>
            </a:r>
          </a:p>
          <a:p>
            <a:pPr lvl="0"/>
            <a:r>
              <a:rPr lang="en-US" dirty="0">
                <a:solidFill>
                  <a:prstClr val="black"/>
                </a:solidFill>
              </a:rPr>
              <a:t>       gradual backward rotation</a:t>
            </a:r>
          </a:p>
        </p:txBody>
      </p:sp>
      <p:sp>
        <p:nvSpPr>
          <p:cNvPr id="8" name="Rectangle 7"/>
          <p:cNvSpPr/>
          <p:nvPr/>
        </p:nvSpPr>
        <p:spPr>
          <a:xfrm>
            <a:off x="413111" y="2209027"/>
            <a:ext cx="5530488" cy="369332"/>
          </a:xfrm>
          <a:prstGeom prst="rect">
            <a:avLst/>
          </a:prstGeom>
        </p:spPr>
        <p:txBody>
          <a:bodyPr wrap="none">
            <a:spAutoFit/>
          </a:bodyPr>
          <a:lstStyle/>
          <a:p>
            <a:r>
              <a:rPr lang="en-US" dirty="0"/>
              <a:t>Hypothesized perceptual-motor adaptation mechanisms:</a:t>
            </a:r>
          </a:p>
        </p:txBody>
      </p:sp>
      <p:sp>
        <p:nvSpPr>
          <p:cNvPr id="9" name="Rectangle 8"/>
          <p:cNvSpPr/>
          <p:nvPr/>
        </p:nvSpPr>
        <p:spPr>
          <a:xfrm>
            <a:off x="387260" y="1963355"/>
            <a:ext cx="5921829" cy="43513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901543" y="2763166"/>
            <a:ext cx="4484915" cy="2308324"/>
          </a:xfrm>
          <a:prstGeom prst="rect">
            <a:avLst/>
          </a:prstGeom>
          <a:noFill/>
          <a:ln>
            <a:solidFill>
              <a:schemeClr val="accent1"/>
            </a:solidFill>
          </a:ln>
        </p:spPr>
        <p:txBody>
          <a:bodyPr wrap="square" rtlCol="0">
            <a:spAutoFit/>
          </a:bodyPr>
          <a:lstStyle/>
          <a:p>
            <a:r>
              <a:rPr lang="en-US" dirty="0" smtClean="0"/>
              <a:t>Is performance at the second camera rotation</a:t>
            </a:r>
          </a:p>
          <a:p>
            <a:r>
              <a:rPr lang="en-US" dirty="0"/>
              <a:t>f</a:t>
            </a:r>
            <a:r>
              <a:rPr lang="en-US" dirty="0" smtClean="0"/>
              <a:t>acilitated when both the first and the second rotation use the same perceptual-motor adaptation mechanisms?</a:t>
            </a:r>
          </a:p>
          <a:p>
            <a:endParaRPr lang="en-US" dirty="0"/>
          </a:p>
          <a:p>
            <a:r>
              <a:rPr lang="en-US" dirty="0" smtClean="0"/>
              <a:t>How is performance impacted when the first and second camera rotation use different perceptual-motor adaptation mechanisms?</a:t>
            </a:r>
            <a:endParaRPr lang="en-US" dirty="0"/>
          </a:p>
        </p:txBody>
      </p:sp>
      <p:pic>
        <p:nvPicPr>
          <p:cNvPr id="5" name="Picture 4"/>
          <p:cNvPicPr>
            <a:picLocks noChangeAspect="1"/>
          </p:cNvPicPr>
          <p:nvPr/>
        </p:nvPicPr>
        <p:blipFill>
          <a:blip r:embed="rId2"/>
          <a:stretch>
            <a:fillRect/>
          </a:stretch>
        </p:blipFill>
        <p:spPr>
          <a:xfrm>
            <a:off x="544286" y="2544223"/>
            <a:ext cx="5764804" cy="2432411"/>
          </a:xfrm>
          <a:prstGeom prst="rect">
            <a:avLst/>
          </a:prstGeom>
        </p:spPr>
      </p:pic>
    </p:spTree>
    <p:extLst>
      <p:ext uri="{BB962C8B-B14F-4D97-AF65-F5344CB8AC3E}">
        <p14:creationId xmlns:p14="http://schemas.microsoft.com/office/powerpoint/2010/main" val="4265901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680" y="146539"/>
            <a:ext cx="11237026" cy="910455"/>
          </a:xfrm>
        </p:spPr>
        <p:txBody>
          <a:bodyPr>
            <a:normAutofit/>
          </a:bodyPr>
          <a:lstStyle/>
          <a:p>
            <a:r>
              <a:rPr lang="en-US" dirty="0" smtClean="0"/>
              <a:t>Background on carry-over effects</a:t>
            </a:r>
            <a:endParaRPr lang="en-US" dirty="0"/>
          </a:p>
        </p:txBody>
      </p:sp>
      <p:sp>
        <p:nvSpPr>
          <p:cNvPr id="11" name="TextBox 10"/>
          <p:cNvSpPr txBox="1"/>
          <p:nvPr/>
        </p:nvSpPr>
        <p:spPr>
          <a:xfrm>
            <a:off x="6194919" y="1195798"/>
            <a:ext cx="5585401" cy="5355312"/>
          </a:xfrm>
          <a:prstGeom prst="rect">
            <a:avLst/>
          </a:prstGeom>
          <a:noFill/>
          <a:ln>
            <a:solidFill>
              <a:schemeClr val="accent1"/>
            </a:solidFill>
          </a:ln>
        </p:spPr>
        <p:txBody>
          <a:bodyPr wrap="square" rtlCol="0">
            <a:spAutoFit/>
          </a:bodyPr>
          <a:lstStyle/>
          <a:p>
            <a:r>
              <a:rPr lang="en-US" dirty="0" smtClean="0"/>
              <a:t>Results:</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p>
          <a:p>
            <a:endParaRPr lang="en-US" dirty="0"/>
          </a:p>
          <a:p>
            <a:endParaRPr lang="en-US" dirty="0"/>
          </a:p>
        </p:txBody>
      </p:sp>
      <p:grpSp>
        <p:nvGrpSpPr>
          <p:cNvPr id="3" name="Group 2"/>
          <p:cNvGrpSpPr/>
          <p:nvPr/>
        </p:nvGrpSpPr>
        <p:grpSpPr>
          <a:xfrm>
            <a:off x="-6478130" y="-1201594"/>
            <a:ext cx="914400" cy="809514"/>
            <a:chOff x="3066804" y="1764930"/>
            <a:chExt cx="9005452" cy="4724784"/>
          </a:xfrm>
        </p:grpSpPr>
        <p:cxnSp>
          <p:nvCxnSpPr>
            <p:cNvPr id="14" name="Straight Connector 13"/>
            <p:cNvCxnSpPr/>
            <p:nvPr/>
          </p:nvCxnSpPr>
          <p:spPr>
            <a:xfrm flipH="1">
              <a:off x="3066804" y="3801736"/>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146962" y="4012706"/>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195452" y="4278975"/>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131128" y="4734361"/>
              <a:ext cx="1508167" cy="1698171"/>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a:graphicFrameLocks/>
            </p:cNvGraphicFramePr>
            <p:nvPr>
              <p:extLst>
                <p:ext uri="{D42A27DB-BD31-4B8C-83A1-F6EECF244321}">
                  <p14:modId xmlns:p14="http://schemas.microsoft.com/office/powerpoint/2010/main" val="2287121501"/>
                </p:ext>
              </p:extLst>
            </p:nvPr>
          </p:nvGraphicFramePr>
          <p:xfrm>
            <a:off x="6608617" y="1764930"/>
            <a:ext cx="5463639" cy="4724784"/>
          </p:xfrm>
          <a:graphic>
            <a:graphicData uri="http://schemas.openxmlformats.org/drawingml/2006/chart">
              <c:chart xmlns:c="http://schemas.openxmlformats.org/drawingml/2006/chart" xmlns:r="http://schemas.openxmlformats.org/officeDocument/2006/relationships" r:id="rId2"/>
            </a:graphicData>
          </a:graphic>
        </p:graphicFrame>
      </p:grpSp>
      <p:sp>
        <p:nvSpPr>
          <p:cNvPr id="28" name="TextBox 1"/>
          <p:cNvSpPr txBox="1"/>
          <p:nvPr/>
        </p:nvSpPr>
        <p:spPr>
          <a:xfrm>
            <a:off x="5638800" y="3049622"/>
            <a:ext cx="914400" cy="758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t>150</a:t>
            </a:r>
            <a:endParaRPr lang="en-US" sz="1100" dirty="0"/>
          </a:p>
        </p:txBody>
      </p:sp>
      <p:sp>
        <p:nvSpPr>
          <p:cNvPr id="29" name="TextBox 1"/>
          <p:cNvSpPr txBox="1"/>
          <p:nvPr/>
        </p:nvSpPr>
        <p:spPr>
          <a:xfrm>
            <a:off x="9663924" y="5188085"/>
            <a:ext cx="914400" cy="809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100" dirty="0"/>
          </a:p>
        </p:txBody>
      </p:sp>
      <p:graphicFrame>
        <p:nvGraphicFramePr>
          <p:cNvPr id="33" name="Content Placeholder 5"/>
          <p:cNvGraphicFramePr>
            <a:graphicFrameLocks noGrp="1"/>
          </p:cNvGraphicFramePr>
          <p:nvPr>
            <p:ph sz="half" idx="2"/>
            <p:extLst>
              <p:ext uri="{D42A27DB-BD31-4B8C-83A1-F6EECF244321}">
                <p14:modId xmlns:p14="http://schemas.microsoft.com/office/powerpoint/2010/main" val="3417313662"/>
              </p:ext>
            </p:extLst>
          </p:nvPr>
        </p:nvGraphicFramePr>
        <p:xfrm>
          <a:off x="6804560" y="2113284"/>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11680" y="1195798"/>
            <a:ext cx="5684320" cy="5355312"/>
          </a:xfrm>
          <a:prstGeom prst="rect">
            <a:avLst/>
          </a:prstGeom>
          <a:noFill/>
          <a:ln>
            <a:solidFill>
              <a:schemeClr val="accent1"/>
            </a:solidFill>
          </a:ln>
        </p:spPr>
        <p:txBody>
          <a:bodyPr wrap="square" rtlCol="0">
            <a:spAutoFit/>
          </a:bodyPr>
          <a:lstStyle/>
          <a:p>
            <a:r>
              <a:rPr lang="en-US" dirty="0" err="1" smtClean="0"/>
              <a:t>Abeele</a:t>
            </a:r>
            <a:r>
              <a:rPr lang="en-US" dirty="0" smtClean="0"/>
              <a:t> and Bock 2001:</a:t>
            </a:r>
          </a:p>
          <a:p>
            <a:pPr marL="285750" indent="-285750">
              <a:buFont typeface="Arial" panose="020B0604020202020204" pitchFamily="34" charset="0"/>
              <a:buChar char="•"/>
            </a:pPr>
            <a:r>
              <a:rPr lang="en-US" dirty="0" smtClean="0"/>
              <a:t>Participants performed a computerized joystick tracking task</a:t>
            </a:r>
          </a:p>
          <a:p>
            <a:pPr marL="285750" indent="-285750">
              <a:buFont typeface="Arial" panose="020B0604020202020204" pitchFamily="34" charset="0"/>
              <a:buChar char="•"/>
            </a:pPr>
            <a:r>
              <a:rPr lang="en-US" dirty="0" smtClean="0"/>
              <a:t>Participants were assigned to one of eight groups. Each group  experienced two rotations (initial rotation and a subsequent rotation). </a:t>
            </a:r>
          </a:p>
          <a:p>
            <a:endParaRPr lang="en-US" dirty="0" smtClean="0"/>
          </a:p>
          <a:p>
            <a:endParaRPr lang="en-US" i="1" dirty="0" smtClean="0"/>
          </a:p>
          <a:p>
            <a:endParaRPr lang="en-US" i="1"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p:txBody>
      </p:sp>
      <p:grpSp>
        <p:nvGrpSpPr>
          <p:cNvPr id="44" name="Group 43"/>
          <p:cNvGrpSpPr/>
          <p:nvPr/>
        </p:nvGrpSpPr>
        <p:grpSpPr>
          <a:xfrm rot="373706">
            <a:off x="3065285" y="4211132"/>
            <a:ext cx="1742490" cy="2303256"/>
            <a:chOff x="3252867" y="3639091"/>
            <a:chExt cx="1584373" cy="2735141"/>
          </a:xfrm>
        </p:grpSpPr>
        <p:cxnSp>
          <p:nvCxnSpPr>
            <p:cNvPr id="37" name="Straight Connector 36"/>
            <p:cNvCxnSpPr/>
            <p:nvPr/>
          </p:nvCxnSpPr>
          <p:spPr>
            <a:xfrm flipV="1">
              <a:off x="3260537" y="3639091"/>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252867" y="3943265"/>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294183" y="4288953"/>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309523" y="4634641"/>
              <a:ext cx="1527717" cy="1739591"/>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4"/>
          <p:cNvGraphicFramePr>
            <a:graphicFrameLocks noGrp="1"/>
          </p:cNvGraphicFramePr>
          <p:nvPr>
            <p:ph sz="half" idx="2"/>
            <p:extLst>
              <p:ext uri="{D42A27DB-BD31-4B8C-83A1-F6EECF244321}">
                <p14:modId xmlns:p14="http://schemas.microsoft.com/office/powerpoint/2010/main" val="1842422660"/>
              </p:ext>
            </p:extLst>
          </p:nvPr>
        </p:nvGraphicFramePr>
        <p:xfrm>
          <a:off x="706540" y="3402622"/>
          <a:ext cx="5181600" cy="3121889"/>
        </p:xfrm>
        <a:graphic>
          <a:graphicData uri="http://schemas.openxmlformats.org/drawingml/2006/table">
            <a:tbl>
              <a:tblPr firstRow="1" bandRow="1"/>
              <a:tblGrid>
                <a:gridCol w="1004797"/>
                <a:gridCol w="2352970"/>
                <a:gridCol w="1823833"/>
              </a:tblGrid>
              <a:tr h="481551">
                <a:tc>
                  <a:txBody>
                    <a:bodyPr/>
                    <a:lstStyle/>
                    <a:p>
                      <a:pPr algn="ctr" rtl="0" fontAlgn="ctr"/>
                      <a:r>
                        <a:rPr lang="en-US" sz="1600" b="0" i="0" u="none" strike="noStrike" dirty="0">
                          <a:solidFill>
                            <a:srgbClr val="000000"/>
                          </a:solidFill>
                          <a:effectLst/>
                          <a:latin typeface="Calibri" panose="020F0502020204030204" pitchFamily="34" charset="0"/>
                        </a:rPr>
                        <a:t>Group</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Initial Rotation</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Subsequent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758">
                <a:tc>
                  <a:txBody>
                    <a:bodyPr/>
                    <a:lstStyle/>
                    <a:p>
                      <a:pPr algn="l" fontAlgn="t"/>
                      <a:r>
                        <a:rPr lang="en-US" sz="1600" b="0" i="0" u="none" strike="noStrike" dirty="0">
                          <a:solidFill>
                            <a:srgbClr val="000000"/>
                          </a:solidFill>
                          <a:effectLst/>
                          <a:latin typeface="Arial" panose="020B0604020202020204" pitchFamily="34" charset="0"/>
                        </a:rPr>
                        <a:t> </a:t>
                      </a:r>
                    </a:p>
                  </a:txBody>
                  <a:tcPr marL="8448" marR="8448" marT="8448"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45° Increasing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1</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45</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90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2</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75</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120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3</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105</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150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4</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135</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180</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r>
              <a:tr h="251758">
                <a:tc>
                  <a:txBody>
                    <a:bodyPr/>
                    <a:lstStyle/>
                    <a:p>
                      <a:pPr algn="l" fontAlgn="t"/>
                      <a:r>
                        <a:rPr lang="en-US" sz="1600" b="0" i="0" u="none" strike="noStrike">
                          <a:solidFill>
                            <a:srgbClr val="000000"/>
                          </a:solidFill>
                          <a:effectLst/>
                          <a:latin typeface="Arial" panose="020B0604020202020204" pitchFamily="34" charset="0"/>
                        </a:rPr>
                        <a:t> </a:t>
                      </a:r>
                    </a:p>
                  </a:txBody>
                  <a:tcPr marL="8448" marR="8448" marT="8448"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45° Decreasing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 </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r>
              <a:tr h="369746">
                <a:tc>
                  <a:txBody>
                    <a:bodyPr/>
                    <a:lstStyle/>
                    <a:p>
                      <a:pPr algn="l" rtl="0" fontAlgn="ctr"/>
                      <a:r>
                        <a:rPr lang="en-US" sz="1600" b="0" i="0" u="none" strike="noStrike">
                          <a:solidFill>
                            <a:srgbClr val="000000"/>
                          </a:solidFill>
                          <a:effectLst/>
                          <a:latin typeface="Calibri" panose="020F0502020204030204" pitchFamily="34" charset="0"/>
                        </a:rPr>
                        <a:t>Group 5</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90</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45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6</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120</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75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7</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150</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105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8</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180</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135</a:t>
                      </a:r>
                    </a:p>
                  </a:txBody>
                  <a:tcPr marL="8448" marR="8448" marT="8448" marB="0" anchor="ctr">
                    <a:lnL>
                      <a:noFill/>
                    </a:lnL>
                    <a:lnR>
                      <a:noFill/>
                    </a:lnR>
                    <a:lnT>
                      <a:noFill/>
                    </a:lnT>
                    <a:lnB>
                      <a:noFill/>
                    </a:lnB>
                  </a:tcPr>
                </a:tc>
              </a:tr>
            </a:tbl>
          </a:graphicData>
        </a:graphic>
      </p:graphicFrame>
    </p:spTree>
    <p:extLst>
      <p:ext uri="{BB962C8B-B14F-4D97-AF65-F5344CB8AC3E}">
        <p14:creationId xmlns:p14="http://schemas.microsoft.com/office/powerpoint/2010/main" val="30394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53" y="135563"/>
            <a:ext cx="11718637" cy="910455"/>
          </a:xfrm>
        </p:spPr>
        <p:txBody>
          <a:bodyPr>
            <a:normAutofit/>
          </a:bodyPr>
          <a:lstStyle/>
          <a:p>
            <a:r>
              <a:rPr lang="en-US" dirty="0" smtClean="0"/>
              <a:t>Background on carry-over effects</a:t>
            </a:r>
            <a:endParaRPr lang="en-US" dirty="0"/>
          </a:p>
        </p:txBody>
      </p:sp>
      <p:grpSp>
        <p:nvGrpSpPr>
          <p:cNvPr id="3" name="Group 2"/>
          <p:cNvGrpSpPr/>
          <p:nvPr/>
        </p:nvGrpSpPr>
        <p:grpSpPr>
          <a:xfrm>
            <a:off x="-6478130" y="-1201594"/>
            <a:ext cx="914400" cy="809514"/>
            <a:chOff x="3066804" y="1764930"/>
            <a:chExt cx="9005452" cy="4724784"/>
          </a:xfrm>
        </p:grpSpPr>
        <p:cxnSp>
          <p:nvCxnSpPr>
            <p:cNvPr id="14" name="Straight Connector 13"/>
            <p:cNvCxnSpPr/>
            <p:nvPr/>
          </p:nvCxnSpPr>
          <p:spPr>
            <a:xfrm flipH="1">
              <a:off x="3066804" y="3801736"/>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146962" y="4012706"/>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195452" y="4278975"/>
              <a:ext cx="1508167" cy="16981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131128" y="4734361"/>
              <a:ext cx="1508167" cy="1698171"/>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a:graphicFrameLocks/>
            </p:cNvGraphicFramePr>
            <p:nvPr/>
          </p:nvGraphicFramePr>
          <p:xfrm>
            <a:off x="6608617" y="1764930"/>
            <a:ext cx="5463639" cy="4724784"/>
          </p:xfrm>
          <a:graphic>
            <a:graphicData uri="http://schemas.openxmlformats.org/drawingml/2006/chart">
              <c:chart xmlns:c="http://schemas.openxmlformats.org/drawingml/2006/chart" xmlns:r="http://schemas.openxmlformats.org/officeDocument/2006/relationships" r:id="rId2"/>
            </a:graphicData>
          </a:graphic>
        </p:graphicFrame>
      </p:grpSp>
      <p:sp>
        <p:nvSpPr>
          <p:cNvPr id="29" name="TextBox 1"/>
          <p:cNvSpPr txBox="1"/>
          <p:nvPr/>
        </p:nvSpPr>
        <p:spPr>
          <a:xfrm>
            <a:off x="9663924" y="5188085"/>
            <a:ext cx="914400" cy="809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100" dirty="0"/>
          </a:p>
        </p:txBody>
      </p:sp>
      <p:sp>
        <p:nvSpPr>
          <p:cNvPr id="6" name="TextBox 5"/>
          <p:cNvSpPr txBox="1"/>
          <p:nvPr/>
        </p:nvSpPr>
        <p:spPr>
          <a:xfrm>
            <a:off x="122053" y="1345570"/>
            <a:ext cx="5783447" cy="5078313"/>
          </a:xfrm>
          <a:prstGeom prst="rect">
            <a:avLst/>
          </a:prstGeom>
          <a:noFill/>
          <a:ln>
            <a:solidFill>
              <a:schemeClr val="accent1"/>
            </a:solidFill>
          </a:ln>
        </p:spPr>
        <p:txBody>
          <a:bodyPr wrap="square" rtlCol="0">
            <a:spAutoFit/>
          </a:bodyPr>
          <a:lstStyle/>
          <a:p>
            <a:r>
              <a:rPr lang="en-US" dirty="0" err="1" smtClean="0"/>
              <a:t>Abeele</a:t>
            </a:r>
            <a:r>
              <a:rPr lang="en-US" dirty="0" smtClean="0"/>
              <a:t> and Bock 2001:</a:t>
            </a:r>
          </a:p>
          <a:p>
            <a:pPr marL="285750" indent="-285750">
              <a:buFont typeface="Arial" panose="020B0604020202020204" pitchFamily="34" charset="0"/>
              <a:buChar char="•"/>
            </a:pPr>
            <a:r>
              <a:rPr lang="en-US" dirty="0" smtClean="0"/>
              <a:t>Participants performed a computerized joystick tracking task</a:t>
            </a:r>
          </a:p>
          <a:p>
            <a:pPr marL="285750" indent="-285750">
              <a:buFont typeface="Arial" panose="020B0604020202020204" pitchFamily="34" charset="0"/>
              <a:buChar char="•"/>
            </a:pPr>
            <a:r>
              <a:rPr lang="en-US" dirty="0" smtClean="0"/>
              <a:t>Participants were assigned to one of eight groups. Each group  experienced two rotations (initial rotation and a subsequent rotation).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endParaRPr lang="en-US" dirty="0" smtClean="0"/>
          </a:p>
        </p:txBody>
      </p:sp>
      <p:pic>
        <p:nvPicPr>
          <p:cNvPr id="25" name="Picture 24"/>
          <p:cNvPicPr>
            <a:picLocks noChangeAspect="1"/>
          </p:cNvPicPr>
          <p:nvPr/>
        </p:nvPicPr>
        <p:blipFill>
          <a:blip r:embed="rId3"/>
          <a:stretch>
            <a:fillRect/>
          </a:stretch>
        </p:blipFill>
        <p:spPr>
          <a:xfrm>
            <a:off x="6553200" y="2450403"/>
            <a:ext cx="5188146" cy="3743268"/>
          </a:xfrm>
          <a:prstGeom prst="rect">
            <a:avLst/>
          </a:prstGeom>
        </p:spPr>
      </p:pic>
      <p:sp>
        <p:nvSpPr>
          <p:cNvPr id="4" name="Content Placeholder 3"/>
          <p:cNvSpPr>
            <a:spLocks noGrp="1"/>
          </p:cNvSpPr>
          <p:nvPr>
            <p:ph sz="half" idx="2"/>
          </p:nvPr>
        </p:nvSpPr>
        <p:spPr>
          <a:xfrm>
            <a:off x="6240647" y="1384989"/>
            <a:ext cx="5181600" cy="4999474"/>
          </a:xfrm>
          <a:ln>
            <a:solidFill>
              <a:schemeClr val="accent1"/>
            </a:solidFill>
          </a:ln>
        </p:spPr>
        <p:txBody>
          <a:bodyPr/>
          <a:lstStyle/>
          <a:p>
            <a:pPr marL="0" indent="0">
              <a:buNone/>
            </a:pPr>
            <a:r>
              <a:rPr lang="en-US" sz="2000" dirty="0" smtClean="0"/>
              <a:t>Results: </a:t>
            </a:r>
          </a:p>
          <a:p>
            <a:pPr marL="0" indent="0">
              <a:buNone/>
            </a:pPr>
            <a:endParaRPr lang="en-US" dirty="0">
              <a:solidFill>
                <a:schemeClr val="tx2"/>
              </a:solidFill>
            </a:endParaRPr>
          </a:p>
          <a:p>
            <a:pPr marL="0" indent="0">
              <a:buNone/>
            </a:pPr>
            <a:endParaRPr lang="en-US" dirty="0" smtClean="0">
              <a:solidFill>
                <a:schemeClr val="tx2"/>
              </a:solidFill>
            </a:endParaRPr>
          </a:p>
          <a:p>
            <a:pPr marL="0" indent="0">
              <a:buNone/>
            </a:pPr>
            <a:endParaRPr lang="en-US" dirty="0">
              <a:solidFill>
                <a:schemeClr val="tx2"/>
              </a:solidFill>
            </a:endParaRPr>
          </a:p>
        </p:txBody>
      </p:sp>
      <p:graphicFrame>
        <p:nvGraphicFramePr>
          <p:cNvPr id="21" name="Content Placeholder 4"/>
          <p:cNvGraphicFramePr>
            <a:graphicFrameLocks noGrp="1"/>
          </p:cNvGraphicFramePr>
          <p:nvPr>
            <p:ph sz="half" idx="2"/>
            <p:extLst>
              <p:ext uri="{D42A27DB-BD31-4B8C-83A1-F6EECF244321}">
                <p14:modId xmlns:p14="http://schemas.microsoft.com/office/powerpoint/2010/main" val="2367937434"/>
              </p:ext>
            </p:extLst>
          </p:nvPr>
        </p:nvGraphicFramePr>
        <p:xfrm>
          <a:off x="457200" y="3284337"/>
          <a:ext cx="5181600" cy="2892626"/>
        </p:xfrm>
        <a:graphic>
          <a:graphicData uri="http://schemas.openxmlformats.org/drawingml/2006/table">
            <a:tbl>
              <a:tblPr firstRow="1" bandRow="1"/>
              <a:tblGrid>
                <a:gridCol w="1004797"/>
                <a:gridCol w="2352970"/>
                <a:gridCol w="1823833"/>
              </a:tblGrid>
              <a:tr h="0">
                <a:tc>
                  <a:txBody>
                    <a:bodyPr/>
                    <a:lstStyle/>
                    <a:p>
                      <a:pPr algn="ctr" rtl="0" fontAlgn="ctr"/>
                      <a:r>
                        <a:rPr lang="en-US" sz="1600" b="0" i="0" u="none" strike="noStrike" dirty="0">
                          <a:solidFill>
                            <a:srgbClr val="000000"/>
                          </a:solidFill>
                          <a:effectLst/>
                          <a:latin typeface="Calibri" panose="020F0502020204030204" pitchFamily="34" charset="0"/>
                        </a:rPr>
                        <a:t>Group</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effectLst/>
                          <a:latin typeface="Calibri" panose="020F0502020204030204" pitchFamily="34" charset="0"/>
                        </a:rPr>
                        <a:t>Initial Rotation</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Subsequent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758">
                <a:tc>
                  <a:txBody>
                    <a:bodyPr/>
                    <a:lstStyle/>
                    <a:p>
                      <a:pPr algn="l" fontAlgn="t"/>
                      <a:r>
                        <a:rPr lang="en-US" sz="1600" b="0" i="0" u="none" strike="noStrike" dirty="0">
                          <a:solidFill>
                            <a:srgbClr val="000000"/>
                          </a:solidFill>
                          <a:effectLst/>
                          <a:latin typeface="Arial" panose="020B0604020202020204" pitchFamily="34" charset="0"/>
                        </a:rPr>
                        <a:t> </a:t>
                      </a:r>
                    </a:p>
                  </a:txBody>
                  <a:tcPr marL="8448" marR="8448" marT="8448"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45° Increasing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 </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1</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45</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90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2</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75</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120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3</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105</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150</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4</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135</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effectLst/>
                          <a:latin typeface="Calibri" panose="020F0502020204030204" pitchFamily="34" charset="0"/>
                        </a:rPr>
                        <a:t>180</a:t>
                      </a:r>
                    </a:p>
                  </a:txBody>
                  <a:tcPr marL="8448" marR="8448" marT="8448" marB="0" anchor="ctr">
                    <a:lnL>
                      <a:noFill/>
                    </a:lnL>
                    <a:lnR>
                      <a:noFill/>
                    </a:lnR>
                    <a:lnT>
                      <a:noFill/>
                    </a:lnT>
                    <a:lnB w="12700" cap="flat" cmpd="sng" algn="ctr">
                      <a:solidFill>
                        <a:srgbClr val="000000"/>
                      </a:solidFill>
                      <a:prstDash val="solid"/>
                      <a:round/>
                      <a:headEnd type="none" w="med" len="med"/>
                      <a:tailEnd type="none" w="med" len="med"/>
                    </a:lnB>
                  </a:tcPr>
                </a:tc>
              </a:tr>
              <a:tr h="251758">
                <a:tc>
                  <a:txBody>
                    <a:bodyPr/>
                    <a:lstStyle/>
                    <a:p>
                      <a:pPr algn="l" fontAlgn="t"/>
                      <a:r>
                        <a:rPr lang="en-US" sz="1600" b="0" i="0" u="none" strike="noStrike">
                          <a:solidFill>
                            <a:srgbClr val="000000"/>
                          </a:solidFill>
                          <a:effectLst/>
                          <a:latin typeface="Arial" panose="020B0604020202020204" pitchFamily="34" charset="0"/>
                        </a:rPr>
                        <a:t> </a:t>
                      </a:r>
                    </a:p>
                  </a:txBody>
                  <a:tcPr marL="8448" marR="8448" marT="8448"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45° Decreasing Rotations</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 </a:t>
                      </a:r>
                    </a:p>
                  </a:txBody>
                  <a:tcPr marL="8448" marR="8448" marT="8448" marB="0" anchor="ctr">
                    <a:lnL>
                      <a:noFill/>
                    </a:lnL>
                    <a:lnR>
                      <a:noFill/>
                    </a:lnR>
                    <a:lnT w="12700" cap="flat" cmpd="sng" algn="ctr">
                      <a:solidFill>
                        <a:srgbClr val="000000"/>
                      </a:solidFill>
                      <a:prstDash val="solid"/>
                      <a:round/>
                      <a:headEnd type="none" w="med" len="med"/>
                      <a:tailEnd type="none" w="med" len="med"/>
                    </a:lnT>
                    <a:lnB>
                      <a:noFill/>
                    </a:lnB>
                  </a:tcPr>
                </a:tc>
              </a:tr>
              <a:tr h="369746">
                <a:tc>
                  <a:txBody>
                    <a:bodyPr/>
                    <a:lstStyle/>
                    <a:p>
                      <a:pPr algn="l" rtl="0" fontAlgn="ctr"/>
                      <a:r>
                        <a:rPr lang="en-US" sz="1600" b="0" i="0" u="none" strike="noStrike">
                          <a:solidFill>
                            <a:srgbClr val="000000"/>
                          </a:solidFill>
                          <a:effectLst/>
                          <a:latin typeface="Calibri" panose="020F0502020204030204" pitchFamily="34" charset="0"/>
                        </a:rPr>
                        <a:t>Group 5</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90</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45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6</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120</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75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7</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150</a:t>
                      </a:r>
                    </a:p>
                  </a:txBody>
                  <a:tcPr marL="8448" marR="8448" marT="8448" marB="0" anchor="ctr">
                    <a:lnL>
                      <a:noFill/>
                    </a:lnL>
                    <a:lnR>
                      <a:noFill/>
                    </a:lnR>
                    <a:lnT>
                      <a:noFill/>
                    </a:lnT>
                    <a:lnB>
                      <a:noFill/>
                    </a:lnB>
                  </a:tcPr>
                </a:tc>
                <a:tc>
                  <a:txBody>
                    <a:bodyPr/>
                    <a:lstStyle/>
                    <a:p>
                      <a:pPr algn="ctr" rtl="0" fontAlgn="ctr"/>
                      <a:r>
                        <a:rPr lang="en-US" sz="1600" b="0" i="0" u="none" strike="noStrike">
                          <a:solidFill>
                            <a:srgbClr val="000000"/>
                          </a:solidFill>
                          <a:effectLst/>
                          <a:latin typeface="Calibri" panose="020F0502020204030204" pitchFamily="34" charset="0"/>
                        </a:rPr>
                        <a:t>105</a:t>
                      </a:r>
                    </a:p>
                  </a:txBody>
                  <a:tcPr marL="8448" marR="8448" marT="8448" marB="0" anchor="ctr">
                    <a:lnL>
                      <a:noFill/>
                    </a:lnL>
                    <a:lnR>
                      <a:noFill/>
                    </a:lnR>
                    <a:lnT>
                      <a:noFill/>
                    </a:lnT>
                    <a:lnB>
                      <a:noFill/>
                    </a:lnB>
                  </a:tcPr>
                </a:tc>
              </a:tr>
              <a:tr h="251758">
                <a:tc>
                  <a:txBody>
                    <a:bodyPr/>
                    <a:lstStyle/>
                    <a:p>
                      <a:pPr algn="l" rtl="0" fontAlgn="ctr"/>
                      <a:r>
                        <a:rPr lang="en-US" sz="1600" b="0" i="0" u="none" strike="noStrike">
                          <a:solidFill>
                            <a:srgbClr val="000000"/>
                          </a:solidFill>
                          <a:effectLst/>
                          <a:latin typeface="Calibri" panose="020F0502020204030204" pitchFamily="34" charset="0"/>
                        </a:rPr>
                        <a:t>Group 8</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180</a:t>
                      </a:r>
                    </a:p>
                  </a:txBody>
                  <a:tcPr marL="8448" marR="8448" marT="8448" marB="0" anchor="ctr">
                    <a:lnL>
                      <a:noFill/>
                    </a:lnL>
                    <a:lnR>
                      <a:noFill/>
                    </a:lnR>
                    <a:lnT>
                      <a:noFill/>
                    </a:lnT>
                    <a:lnB>
                      <a:noFill/>
                    </a:lnB>
                  </a:tcPr>
                </a:tc>
                <a:tc>
                  <a:txBody>
                    <a:bodyPr/>
                    <a:lstStyle/>
                    <a:p>
                      <a:pPr algn="ctr" rtl="0" fontAlgn="ctr"/>
                      <a:r>
                        <a:rPr lang="en-US" sz="1600" b="0" i="0" u="none" strike="noStrike" dirty="0">
                          <a:solidFill>
                            <a:srgbClr val="000000"/>
                          </a:solidFill>
                          <a:effectLst/>
                          <a:latin typeface="Calibri" panose="020F0502020204030204" pitchFamily="34" charset="0"/>
                        </a:rPr>
                        <a:t>135</a:t>
                      </a:r>
                    </a:p>
                  </a:txBody>
                  <a:tcPr marL="8448" marR="8448" marT="8448" marB="0" anchor="ctr">
                    <a:lnL>
                      <a:noFill/>
                    </a:lnL>
                    <a:lnR>
                      <a:noFill/>
                    </a:lnR>
                    <a:lnT>
                      <a:noFill/>
                    </a:lnT>
                    <a:lnB>
                      <a:noFill/>
                    </a:lnB>
                  </a:tcPr>
                </a:tc>
              </a:tr>
            </a:tbl>
          </a:graphicData>
        </a:graphic>
      </p:graphicFrame>
      <p:cxnSp>
        <p:nvCxnSpPr>
          <p:cNvPr id="13" name="Straight Connector 12"/>
          <p:cNvCxnSpPr/>
          <p:nvPr/>
        </p:nvCxnSpPr>
        <p:spPr>
          <a:xfrm>
            <a:off x="2751937" y="3956414"/>
            <a:ext cx="1806498" cy="1333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743200" y="4263262"/>
            <a:ext cx="1806498" cy="1333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01501" y="4536841"/>
            <a:ext cx="1806498" cy="1333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743200" y="4759726"/>
            <a:ext cx="1806498" cy="13330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13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these results potentially suggest about the presence of thresholds?</a:t>
            </a:r>
            <a:endParaRPr lang="en-US" dirty="0"/>
          </a:p>
        </p:txBody>
      </p:sp>
      <p:graphicFrame>
        <p:nvGraphicFramePr>
          <p:cNvPr id="5" name="Content Placeholder 5"/>
          <p:cNvGraphicFramePr>
            <a:graphicFrameLocks noGrp="1"/>
          </p:cNvGraphicFramePr>
          <p:nvPr>
            <p:ph sz="half" idx="1"/>
            <p:extLst>
              <p:ext uri="{D42A27DB-BD31-4B8C-83A1-F6EECF244321}">
                <p14:modId xmlns:p14="http://schemas.microsoft.com/office/powerpoint/2010/main" val="140126624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6" name="Content Placeholder 5"/>
          <p:cNvPicPr>
            <a:picLocks noGrp="1" noChangeAspect="1"/>
          </p:cNvPicPr>
          <p:nvPr>
            <p:ph sz="half" idx="2"/>
          </p:nvPr>
        </p:nvPicPr>
        <p:blipFill>
          <a:blip r:embed="rId3"/>
          <a:stretch>
            <a:fillRect/>
          </a:stretch>
        </p:blipFill>
        <p:spPr>
          <a:xfrm>
            <a:off x="6411686" y="1946964"/>
            <a:ext cx="5181600" cy="3738545"/>
          </a:xfrm>
          <a:prstGeom prst="rect">
            <a:avLst/>
          </a:prstGeom>
        </p:spPr>
      </p:pic>
    </p:spTree>
    <p:extLst>
      <p:ext uri="{BB962C8B-B14F-4D97-AF65-F5344CB8AC3E}">
        <p14:creationId xmlns:p14="http://schemas.microsoft.com/office/powerpoint/2010/main" val="313546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a:t>
            </a:r>
            <a:r>
              <a:rPr lang="en-US" dirty="0" smtClean="0"/>
              <a:t>ne </a:t>
            </a:r>
            <a:r>
              <a:rPr lang="en-US" dirty="0" smtClean="0"/>
              <a:t>or two thresholds?</a:t>
            </a:r>
            <a:endParaRPr lang="en-US" dirty="0"/>
          </a:p>
        </p:txBody>
      </p:sp>
      <p:sp>
        <p:nvSpPr>
          <p:cNvPr id="3" name="Content Placeholder 2"/>
          <p:cNvSpPr>
            <a:spLocks noGrp="1"/>
          </p:cNvSpPr>
          <p:nvPr>
            <p:ph sz="half" idx="1"/>
          </p:nvPr>
        </p:nvSpPr>
        <p:spPr>
          <a:ln>
            <a:solidFill>
              <a:schemeClr val="accent1"/>
            </a:solidFill>
          </a:ln>
        </p:spPr>
        <p:txBody>
          <a:bodyPr>
            <a:normAutofit lnSpcReduction="10000"/>
          </a:bodyPr>
          <a:lstStyle/>
          <a:p>
            <a:r>
              <a:rPr lang="en-US" dirty="0" smtClean="0"/>
              <a:t>Increasing condition: </a:t>
            </a:r>
            <a:r>
              <a:rPr lang="en-US" dirty="0" smtClean="0"/>
              <a:t>No </a:t>
            </a:r>
            <a:r>
              <a:rPr lang="en-US" dirty="0" smtClean="0"/>
              <a:t>performance improvement was observed when testing at </a:t>
            </a:r>
            <a:r>
              <a:rPr lang="en-US" dirty="0" smtClean="0"/>
              <a:t>150</a:t>
            </a:r>
            <a:r>
              <a:rPr lang="en-US" dirty="0" smtClean="0"/>
              <a:t>° (with prior exposure to the 105° rotation</a:t>
            </a:r>
            <a:r>
              <a:rPr lang="en-US" dirty="0" smtClean="0"/>
              <a:t>).</a:t>
            </a:r>
            <a:endParaRPr lang="en-US" dirty="0" smtClean="0"/>
          </a:p>
          <a:p>
            <a:r>
              <a:rPr lang="en-US" dirty="0" smtClean="0"/>
              <a:t>Decreasing condition: </a:t>
            </a:r>
            <a:r>
              <a:rPr lang="en-US" dirty="0" smtClean="0"/>
              <a:t>No </a:t>
            </a:r>
            <a:r>
              <a:rPr lang="en-US" dirty="0" smtClean="0"/>
              <a:t>performance improvement </a:t>
            </a:r>
            <a:r>
              <a:rPr lang="en-US" dirty="0"/>
              <a:t>was observed when testing at </a:t>
            </a:r>
            <a:r>
              <a:rPr lang="en-US" dirty="0" smtClean="0"/>
              <a:t>75</a:t>
            </a:r>
            <a:r>
              <a:rPr lang="en-US" dirty="0" smtClean="0"/>
              <a:t>° </a:t>
            </a:r>
            <a:r>
              <a:rPr lang="en-US" dirty="0"/>
              <a:t>(with prior exposure to the </a:t>
            </a:r>
            <a:r>
              <a:rPr lang="en-US" dirty="0" smtClean="0"/>
              <a:t>120° </a:t>
            </a:r>
            <a:r>
              <a:rPr lang="en-US" dirty="0"/>
              <a:t>rotation)</a:t>
            </a:r>
          </a:p>
          <a:p>
            <a:endParaRPr lang="en-US" dirty="0"/>
          </a:p>
        </p:txBody>
      </p:sp>
      <p:sp>
        <p:nvSpPr>
          <p:cNvPr id="4" name="Content Placeholder 3"/>
          <p:cNvSpPr>
            <a:spLocks noGrp="1"/>
          </p:cNvSpPr>
          <p:nvPr>
            <p:ph sz="half" idx="2"/>
          </p:nvPr>
        </p:nvSpPr>
        <p:spPr>
          <a:ln>
            <a:solidFill>
              <a:schemeClr val="accent1"/>
            </a:solidFill>
          </a:ln>
        </p:spPr>
        <p:txBody>
          <a:bodyPr>
            <a:normAutofit lnSpcReduction="10000"/>
          </a:bodyPr>
          <a:lstStyle/>
          <a:p>
            <a:r>
              <a:rPr lang="en-US" dirty="0" smtClean="0"/>
              <a:t>Is there one threshold that is the same for increasing or decreasing rotations that is located in the overlapping areas of the two ranges (105</a:t>
            </a:r>
            <a:r>
              <a:rPr lang="en-US" dirty="0"/>
              <a:t> ° </a:t>
            </a:r>
            <a:r>
              <a:rPr lang="en-US" dirty="0" smtClean="0"/>
              <a:t>- 150 </a:t>
            </a:r>
            <a:r>
              <a:rPr lang="en-US" dirty="0"/>
              <a:t>°</a:t>
            </a:r>
            <a:r>
              <a:rPr lang="en-US" dirty="0" smtClean="0"/>
              <a:t> and 75° - 120 </a:t>
            </a:r>
            <a:r>
              <a:rPr lang="en-US" dirty="0" smtClean="0"/>
              <a:t>°)?</a:t>
            </a:r>
          </a:p>
          <a:p>
            <a:pPr marL="0" indent="0">
              <a:buNone/>
            </a:pPr>
            <a:r>
              <a:rPr lang="en-US" dirty="0"/>
              <a:t>	</a:t>
            </a:r>
            <a:r>
              <a:rPr lang="en-US" dirty="0" smtClean="0"/>
              <a:t>	or</a:t>
            </a:r>
            <a:endParaRPr lang="en-US" dirty="0" smtClean="0"/>
          </a:p>
          <a:p>
            <a:r>
              <a:rPr lang="en-US" dirty="0" smtClean="0"/>
              <a:t>Are the thresholds for increasing and decreasing rotations positioned at different rotations?</a:t>
            </a:r>
          </a:p>
          <a:p>
            <a:endParaRPr lang="en-US" dirty="0"/>
          </a:p>
        </p:txBody>
      </p:sp>
    </p:spTree>
    <p:extLst>
      <p:ext uri="{BB962C8B-B14F-4D97-AF65-F5344CB8AC3E}">
        <p14:creationId xmlns:p14="http://schemas.microsoft.com/office/powerpoint/2010/main" val="288011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Follow-up Experiment by </a:t>
            </a:r>
            <a:r>
              <a:rPr lang="en-US" dirty="0" err="1" smtClean="0"/>
              <a:t>Abeele</a:t>
            </a:r>
            <a:r>
              <a:rPr lang="en-US" dirty="0" smtClean="0"/>
              <a:t> and Bock 2001)</a:t>
            </a:r>
            <a:endParaRPr lang="en-US" dirty="0"/>
          </a:p>
        </p:txBody>
      </p:sp>
      <p:pic>
        <p:nvPicPr>
          <p:cNvPr id="7" name="Content Placeholder 6"/>
          <p:cNvPicPr>
            <a:picLocks noGrp="1" noChangeAspect="1"/>
          </p:cNvPicPr>
          <p:nvPr>
            <p:ph sz="half" idx="1"/>
          </p:nvPr>
        </p:nvPicPr>
        <p:blipFill>
          <a:blip r:embed="rId2"/>
          <a:stretch>
            <a:fillRect/>
          </a:stretch>
        </p:blipFill>
        <p:spPr>
          <a:xfrm>
            <a:off x="324341" y="1929998"/>
            <a:ext cx="4987888" cy="4142592"/>
          </a:xfrm>
          <a:prstGeom prst="rect">
            <a:avLst/>
          </a:prstGeom>
        </p:spPr>
      </p:pic>
      <p:sp>
        <p:nvSpPr>
          <p:cNvPr id="8" name="Content Placeholder 7"/>
          <p:cNvSpPr>
            <a:spLocks noGrp="1"/>
          </p:cNvSpPr>
          <p:nvPr>
            <p:ph sz="half" idx="2"/>
          </p:nvPr>
        </p:nvSpPr>
        <p:spPr/>
        <p:txBody>
          <a:bodyPr/>
          <a:lstStyle/>
          <a:p>
            <a:r>
              <a:rPr lang="en-US" dirty="0" smtClean="0"/>
              <a:t>Different RMSE peaks for the increasing and the decreasing conditions suggest that the threshold (at which the strategy shift takes place) occurs at different rotation angles for increasing and decreasing rotations. </a:t>
            </a:r>
            <a:endParaRPr lang="en-US" dirty="0"/>
          </a:p>
        </p:txBody>
      </p:sp>
    </p:spTree>
    <p:extLst>
      <p:ext uri="{BB962C8B-B14F-4D97-AF65-F5344CB8AC3E}">
        <p14:creationId xmlns:p14="http://schemas.microsoft.com/office/powerpoint/2010/main" val="654497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938"/>
            <a:ext cx="10515600" cy="1325563"/>
          </a:xfrm>
        </p:spPr>
        <p:txBody>
          <a:bodyPr/>
          <a:lstStyle/>
          <a:p>
            <a:r>
              <a:rPr lang="en-US" dirty="0" smtClean="0"/>
              <a:t>Do </a:t>
            </a:r>
            <a:r>
              <a:rPr lang="en-US" dirty="0" err="1" smtClean="0"/>
              <a:t>Abeele</a:t>
            </a:r>
            <a:r>
              <a:rPr lang="en-US" dirty="0" smtClean="0"/>
              <a:t> and Bock’s findings generalize to the laparoscopic environment?</a:t>
            </a:r>
            <a:endParaRPr lang="en-US" dirty="0"/>
          </a:p>
        </p:txBody>
      </p:sp>
      <p:sp>
        <p:nvSpPr>
          <p:cNvPr id="3" name="Content Placeholder 2"/>
          <p:cNvSpPr>
            <a:spLocks noGrp="1"/>
          </p:cNvSpPr>
          <p:nvPr>
            <p:ph sz="half" idx="1"/>
          </p:nvPr>
        </p:nvSpPr>
        <p:spPr>
          <a:xfrm>
            <a:off x="721917" y="1458686"/>
            <a:ext cx="5297883" cy="4718277"/>
          </a:xfrm>
        </p:spPr>
        <p:txBody>
          <a:bodyPr/>
          <a:lstStyle/>
          <a:p>
            <a:endParaRPr lang="en-US" smtClean="0"/>
          </a:p>
          <a:p>
            <a:endParaRPr lang="en-US" smtClean="0"/>
          </a:p>
          <a:p>
            <a:endParaRPr lang="en-US" smtClean="0"/>
          </a:p>
          <a:p>
            <a:endParaRPr lang="en-US" dirty="0"/>
          </a:p>
        </p:txBody>
      </p:sp>
      <p:sp>
        <p:nvSpPr>
          <p:cNvPr id="6" name="TextBox 5"/>
          <p:cNvSpPr txBox="1"/>
          <p:nvPr/>
        </p:nvSpPr>
        <p:spPr>
          <a:xfrm>
            <a:off x="224444" y="1212731"/>
            <a:ext cx="9768642" cy="1477328"/>
          </a:xfrm>
          <a:prstGeom prst="rect">
            <a:avLst/>
          </a:prstGeom>
          <a:noFill/>
        </p:spPr>
        <p:txBody>
          <a:bodyPr wrap="square" rtlCol="0">
            <a:spAutoFit/>
          </a:bodyPr>
          <a:lstStyle/>
          <a:p>
            <a:r>
              <a:rPr lang="en-US" dirty="0" smtClean="0"/>
              <a:t>Neilson et al., (2017)</a:t>
            </a:r>
          </a:p>
          <a:p>
            <a:r>
              <a:rPr lang="en-US" dirty="0" smtClean="0"/>
              <a:t>	Participants: 96 undergraduates</a:t>
            </a:r>
          </a:p>
          <a:p>
            <a:r>
              <a:rPr lang="en-US" dirty="0" smtClean="0"/>
              <a:t>	Apparatus: </a:t>
            </a:r>
            <a:r>
              <a:rPr lang="en-US" dirty="0"/>
              <a:t>L</a:t>
            </a:r>
            <a:r>
              <a:rPr lang="en-US" dirty="0" smtClean="0"/>
              <a:t>aparoscopic training simulator</a:t>
            </a:r>
          </a:p>
          <a:p>
            <a:pPr marL="461963" indent="-461963"/>
            <a:r>
              <a:rPr lang="en-US" dirty="0" smtClean="0"/>
              <a:t>		Participants were assigned to one of eight groups and performed a peg-transfer task</a:t>
            </a:r>
          </a:p>
          <a:p>
            <a:endParaRPr lang="en-US" dirty="0"/>
          </a:p>
        </p:txBody>
      </p:sp>
      <p:sp>
        <p:nvSpPr>
          <p:cNvPr id="27" name="TextBox 26"/>
          <p:cNvSpPr txBox="1"/>
          <p:nvPr/>
        </p:nvSpPr>
        <p:spPr>
          <a:xfrm>
            <a:off x="7626285" y="2170417"/>
            <a:ext cx="184731" cy="369332"/>
          </a:xfrm>
          <a:prstGeom prst="rect">
            <a:avLst/>
          </a:prstGeom>
          <a:noFill/>
        </p:spPr>
        <p:txBody>
          <a:bodyPr wrap="none" rtlCol="0">
            <a:spAutoFit/>
          </a:bodyPr>
          <a:lstStyle/>
          <a:p>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337693938"/>
              </p:ext>
            </p:extLst>
          </p:nvPr>
        </p:nvGraphicFramePr>
        <p:xfrm>
          <a:off x="501060" y="2812308"/>
          <a:ext cx="4985657" cy="3946128"/>
        </p:xfrm>
        <a:graphic>
          <a:graphicData uri="http://schemas.openxmlformats.org/drawingml/2006/table">
            <a:tbl>
              <a:tblPr firstRow="1" bandRow="1"/>
              <a:tblGrid>
                <a:gridCol w="966800"/>
                <a:gridCol w="2263992"/>
                <a:gridCol w="1754865"/>
              </a:tblGrid>
              <a:tr h="607512">
                <a:tc>
                  <a:txBody>
                    <a:bodyPr/>
                    <a:lstStyle/>
                    <a:p>
                      <a:pPr algn="ctr" rtl="0" fontAlgn="ctr"/>
                      <a:r>
                        <a:rPr lang="en-US" sz="1800" b="0" i="0" u="none" strike="noStrike" dirty="0">
                          <a:solidFill>
                            <a:srgbClr val="000000"/>
                          </a:solidFill>
                          <a:effectLst/>
                          <a:latin typeface="Calibri" panose="020F0502020204030204" pitchFamily="34" charset="0"/>
                        </a:rPr>
                        <a:t>Group</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a:solidFill>
                            <a:srgbClr val="000000"/>
                          </a:solidFill>
                          <a:effectLst/>
                          <a:latin typeface="Calibri" panose="020F0502020204030204" pitchFamily="34" charset="0"/>
                        </a:rPr>
                        <a:t>Initial Rotation</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effectLst/>
                          <a:latin typeface="Calibri" panose="020F0502020204030204" pitchFamily="34" charset="0"/>
                        </a:rPr>
                        <a:t>Subsequent Rotations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939">
                <a:tc>
                  <a:txBody>
                    <a:bodyPr/>
                    <a:lstStyle/>
                    <a:p>
                      <a:pPr algn="l" fontAlgn="t"/>
                      <a:r>
                        <a:rPr lang="en-US" sz="1800" b="0" i="0" u="none" strike="noStrike">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45° Increasing Rotations</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1</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45</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90</a:t>
                      </a:r>
                    </a:p>
                  </a:txBody>
                  <a:tcPr marL="9525" marR="9525" marT="9525" marB="0" anchor="ctr">
                    <a:lnL>
                      <a:noFill/>
                    </a:lnL>
                    <a:lnR>
                      <a:noFill/>
                    </a:lnR>
                    <a:lnT>
                      <a:noFill/>
                    </a:lnT>
                    <a:lnB>
                      <a:noFill/>
                    </a:lnB>
                  </a:tcPr>
                </a:tc>
              </a:tr>
              <a:tr h="308939">
                <a:tc>
                  <a:txBody>
                    <a:bodyPr/>
                    <a:lstStyle/>
                    <a:p>
                      <a:pPr algn="l" rtl="0" fontAlgn="ctr"/>
                      <a:r>
                        <a:rPr lang="en-US" sz="1800" b="0" i="0" u="none" strike="noStrike" dirty="0">
                          <a:solidFill>
                            <a:srgbClr val="000000"/>
                          </a:solidFill>
                          <a:effectLst/>
                          <a:latin typeface="Calibri" panose="020F0502020204030204" pitchFamily="34" charset="0"/>
                        </a:rPr>
                        <a:t>Group 2</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75</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120</a:t>
                      </a:r>
                    </a:p>
                  </a:txBody>
                  <a:tcPr marL="9525" marR="9525" marT="9525" marB="0" anchor="ctr">
                    <a:lnL>
                      <a:noFill/>
                    </a:lnL>
                    <a:lnR>
                      <a:noFill/>
                    </a:lnR>
                    <a:lnT>
                      <a:noFill/>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3</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105</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150</a:t>
                      </a:r>
                    </a:p>
                  </a:txBody>
                  <a:tcPr marL="9525" marR="9525" marT="9525" marB="0" anchor="ctr">
                    <a:lnL>
                      <a:noFill/>
                    </a:lnL>
                    <a:lnR>
                      <a:noFill/>
                    </a:lnR>
                    <a:lnT>
                      <a:noFill/>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effectLst/>
                          <a:latin typeface="Calibri" panose="020F0502020204030204" pitchFamily="34" charset="0"/>
                        </a:rPr>
                        <a:t>135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a:solidFill>
                            <a:srgbClr val="000000"/>
                          </a:solidFill>
                          <a:effectLst/>
                          <a:latin typeface="Calibri" panose="020F0502020204030204" pitchFamily="34" charset="0"/>
                        </a:rPr>
                        <a:t>180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308939">
                <a:tc>
                  <a:txBody>
                    <a:bodyPr/>
                    <a:lstStyle/>
                    <a:p>
                      <a:pPr algn="l" fontAlgn="t"/>
                      <a:r>
                        <a:rPr lang="en-US" sz="1800" b="0" i="0" u="none" strike="noStrike">
                          <a:solidFill>
                            <a:srgbClr val="000000"/>
                          </a:solidFill>
                          <a:effectLst/>
                          <a:latin typeface="Arial" panose="020B0604020202020204" pitchFamily="34" charset="0"/>
                        </a:rPr>
                        <a:t> </a:t>
                      </a: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45° Decreasing Rotations</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5</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90</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45</a:t>
                      </a:r>
                    </a:p>
                  </a:txBody>
                  <a:tcPr marL="9525" marR="9525" marT="9525" marB="0" anchor="ctr">
                    <a:lnL>
                      <a:noFill/>
                    </a:lnL>
                    <a:lnR>
                      <a:noFill/>
                    </a:lnR>
                    <a:lnT>
                      <a:noFill/>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6</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120</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75</a:t>
                      </a:r>
                    </a:p>
                  </a:txBody>
                  <a:tcPr marL="9525" marR="9525" marT="9525" marB="0" anchor="ctr">
                    <a:lnL>
                      <a:noFill/>
                    </a:lnL>
                    <a:lnR>
                      <a:noFill/>
                    </a:lnR>
                    <a:lnT>
                      <a:noFill/>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7</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150</a:t>
                      </a:r>
                    </a:p>
                  </a:txBody>
                  <a:tcPr marL="9525" marR="9525" marT="9525" marB="0" anchor="ctr">
                    <a:lnL>
                      <a:noFill/>
                    </a:lnL>
                    <a:lnR>
                      <a:noFill/>
                    </a:lnR>
                    <a:lnT>
                      <a:noFill/>
                    </a:lnT>
                    <a:lnB>
                      <a:noFill/>
                    </a:lnB>
                  </a:tcPr>
                </a:tc>
                <a:tc>
                  <a:txBody>
                    <a:bodyPr/>
                    <a:lstStyle/>
                    <a:p>
                      <a:pPr algn="ctr" rtl="0" fontAlgn="ctr"/>
                      <a:r>
                        <a:rPr lang="en-US" sz="1800" b="0" i="0" u="none" strike="noStrike">
                          <a:solidFill>
                            <a:srgbClr val="000000"/>
                          </a:solidFill>
                          <a:effectLst/>
                          <a:latin typeface="Calibri" panose="020F0502020204030204" pitchFamily="34" charset="0"/>
                        </a:rPr>
                        <a:t>105</a:t>
                      </a:r>
                    </a:p>
                  </a:txBody>
                  <a:tcPr marL="9525" marR="9525" marT="9525" marB="0" anchor="ctr">
                    <a:lnL>
                      <a:noFill/>
                    </a:lnL>
                    <a:lnR>
                      <a:noFill/>
                    </a:lnR>
                    <a:lnT>
                      <a:noFill/>
                    </a:lnT>
                    <a:lnB>
                      <a:noFill/>
                    </a:lnB>
                  </a:tcPr>
                </a:tc>
              </a:tr>
              <a:tr h="308939">
                <a:tc>
                  <a:txBody>
                    <a:bodyPr/>
                    <a:lstStyle/>
                    <a:p>
                      <a:pPr algn="l" rtl="0" fontAlgn="ctr"/>
                      <a:r>
                        <a:rPr lang="en-US" sz="1800" b="0" i="0" u="none" strike="noStrike">
                          <a:solidFill>
                            <a:srgbClr val="000000"/>
                          </a:solidFill>
                          <a:effectLst/>
                          <a:latin typeface="Calibri" panose="020F0502020204030204" pitchFamily="34" charset="0"/>
                        </a:rPr>
                        <a:t>Group 8</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180</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135</a:t>
                      </a:r>
                    </a:p>
                  </a:txBody>
                  <a:tcPr marL="9525" marR="9525" marT="9525" marB="0" anchor="ctr">
                    <a:lnL>
                      <a:noFill/>
                    </a:lnL>
                    <a:lnR>
                      <a:noFill/>
                    </a:lnR>
                    <a:lnT>
                      <a:noFill/>
                    </a:lnT>
                    <a:lnB>
                      <a:noFill/>
                    </a:lnB>
                  </a:tcPr>
                </a:tc>
              </a:tr>
            </a:tbl>
          </a:graphicData>
        </a:graphic>
      </p:graphicFrame>
      <p:grpSp>
        <p:nvGrpSpPr>
          <p:cNvPr id="18" name="Group 17"/>
          <p:cNvGrpSpPr/>
          <p:nvPr/>
        </p:nvGrpSpPr>
        <p:grpSpPr>
          <a:xfrm>
            <a:off x="2855378" y="2952433"/>
            <a:ext cx="9336622" cy="3782399"/>
            <a:chOff x="3155169" y="2810014"/>
            <a:chExt cx="9336622" cy="3782399"/>
          </a:xfrm>
        </p:grpSpPr>
        <p:grpSp>
          <p:nvGrpSpPr>
            <p:cNvPr id="7" name="Group 6"/>
            <p:cNvGrpSpPr/>
            <p:nvPr/>
          </p:nvGrpSpPr>
          <p:grpSpPr>
            <a:xfrm>
              <a:off x="3155169" y="3827442"/>
              <a:ext cx="1460374" cy="2764971"/>
              <a:chOff x="3252867" y="3639091"/>
              <a:chExt cx="1584373" cy="2735141"/>
            </a:xfrm>
          </p:grpSpPr>
          <p:cxnSp>
            <p:nvCxnSpPr>
              <p:cNvPr id="8" name="Straight Connector 7"/>
              <p:cNvCxnSpPr/>
              <p:nvPr/>
            </p:nvCxnSpPr>
            <p:spPr>
              <a:xfrm flipV="1">
                <a:off x="3260537" y="3639091"/>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252867" y="3943265"/>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294183" y="4288953"/>
                <a:ext cx="1527717" cy="173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309523" y="4634641"/>
                <a:ext cx="1527717" cy="1739591"/>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6" name="Picture 15"/>
            <p:cNvPicPr>
              <a:picLocks noChangeAspect="1"/>
            </p:cNvPicPr>
            <p:nvPr/>
          </p:nvPicPr>
          <p:blipFill>
            <a:blip r:embed="rId2"/>
            <a:stretch>
              <a:fillRect/>
            </a:stretch>
          </p:blipFill>
          <p:spPr>
            <a:xfrm>
              <a:off x="5900056" y="2810014"/>
              <a:ext cx="6591735" cy="3492134"/>
            </a:xfrm>
            <a:prstGeom prst="rect">
              <a:avLst/>
            </a:prstGeom>
          </p:spPr>
        </p:pic>
      </p:grpSp>
    </p:spTree>
    <p:extLst>
      <p:ext uri="{BB962C8B-B14F-4D97-AF65-F5344CB8AC3E}">
        <p14:creationId xmlns:p14="http://schemas.microsoft.com/office/powerpoint/2010/main" val="338104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a:t>
            </a:r>
            <a:r>
              <a:rPr lang="en-US" dirty="0" err="1"/>
              <a:t>Abeele</a:t>
            </a:r>
            <a:r>
              <a:rPr lang="en-US" dirty="0"/>
              <a:t> and Bock’s findings generalize to the laparoscopic environment?</a:t>
            </a:r>
          </a:p>
        </p:txBody>
      </p:sp>
      <p:sp>
        <p:nvSpPr>
          <p:cNvPr id="6" name="Content Placeholder 5"/>
          <p:cNvSpPr>
            <a:spLocks noGrp="1"/>
          </p:cNvSpPr>
          <p:nvPr>
            <p:ph sz="half" idx="1"/>
          </p:nvPr>
        </p:nvSpPr>
        <p:spPr>
          <a:xfrm>
            <a:off x="302443" y="1562703"/>
            <a:ext cx="11051357" cy="4351338"/>
          </a:xfrm>
        </p:spPr>
        <p:txBody>
          <a:bodyPr/>
          <a:lstStyle/>
          <a:p>
            <a:pPr marL="0" lvl="0" indent="0">
              <a:lnSpc>
                <a:spcPct val="100000"/>
              </a:lnSpc>
              <a:spcBef>
                <a:spcPts val="0"/>
              </a:spcBef>
              <a:buNone/>
            </a:pPr>
            <a:r>
              <a:rPr lang="en-US" sz="1800" dirty="0">
                <a:solidFill>
                  <a:prstClr val="black"/>
                </a:solidFill>
              </a:rPr>
              <a:t>Neilson et al., (2017)</a:t>
            </a:r>
          </a:p>
          <a:p>
            <a:pPr marL="0" lvl="0" indent="0">
              <a:lnSpc>
                <a:spcPct val="100000"/>
              </a:lnSpc>
              <a:spcBef>
                <a:spcPts val="0"/>
              </a:spcBef>
              <a:buNone/>
            </a:pPr>
            <a:r>
              <a:rPr lang="en-US" sz="1800" dirty="0">
                <a:solidFill>
                  <a:prstClr val="black"/>
                </a:solidFill>
              </a:rPr>
              <a:t>	Participants: 96 undergraduates</a:t>
            </a:r>
          </a:p>
          <a:p>
            <a:pPr marL="0" lvl="0" indent="0">
              <a:lnSpc>
                <a:spcPct val="100000"/>
              </a:lnSpc>
              <a:spcBef>
                <a:spcPts val="0"/>
              </a:spcBef>
              <a:buNone/>
            </a:pPr>
            <a:r>
              <a:rPr lang="en-US" sz="1800" dirty="0">
                <a:solidFill>
                  <a:prstClr val="black"/>
                </a:solidFill>
              </a:rPr>
              <a:t>	Apparatus: Laparoscopic training simulator</a:t>
            </a:r>
          </a:p>
          <a:p>
            <a:pPr marL="461963" lvl="0" indent="-461963">
              <a:lnSpc>
                <a:spcPct val="100000"/>
              </a:lnSpc>
              <a:spcBef>
                <a:spcPts val="0"/>
              </a:spcBef>
              <a:buNone/>
            </a:pPr>
            <a:r>
              <a:rPr lang="en-US" sz="1800" dirty="0">
                <a:solidFill>
                  <a:prstClr val="black"/>
                </a:solidFill>
              </a:rPr>
              <a:t>		Participants were assigned to one of eight groups and performed a peg-transfer task</a:t>
            </a:r>
          </a:p>
          <a:p>
            <a:pPr marL="0" lvl="0" indent="0">
              <a:lnSpc>
                <a:spcPct val="100000"/>
              </a:lnSpc>
              <a:spcBef>
                <a:spcPts val="0"/>
              </a:spcBef>
              <a:buNone/>
            </a:pPr>
            <a:endParaRPr lang="en-US" sz="1800" dirty="0">
              <a:solidFill>
                <a:prstClr val="black"/>
              </a:solidFill>
            </a:endParaRPr>
          </a:p>
          <a:p>
            <a:pPr marL="0" indent="0">
              <a:buNone/>
            </a:pPr>
            <a:endParaRPr lang="en-US" dirty="0"/>
          </a:p>
        </p:txBody>
      </p:sp>
      <p:pic>
        <p:nvPicPr>
          <p:cNvPr id="8" name="Picture 7"/>
          <p:cNvPicPr>
            <a:picLocks noChangeAspect="1"/>
          </p:cNvPicPr>
          <p:nvPr/>
        </p:nvPicPr>
        <p:blipFill>
          <a:blip r:embed="rId2"/>
          <a:stretch>
            <a:fillRect/>
          </a:stretch>
        </p:blipFill>
        <p:spPr>
          <a:xfrm>
            <a:off x="431129" y="3002793"/>
            <a:ext cx="4999153" cy="3855207"/>
          </a:xfrm>
          <a:prstGeom prst="rect">
            <a:avLst/>
          </a:prstGeom>
        </p:spPr>
      </p:pic>
      <p:grpSp>
        <p:nvGrpSpPr>
          <p:cNvPr id="23" name="Group 22"/>
          <p:cNvGrpSpPr/>
          <p:nvPr/>
        </p:nvGrpSpPr>
        <p:grpSpPr>
          <a:xfrm>
            <a:off x="2645226" y="2888266"/>
            <a:ext cx="8708574" cy="3692984"/>
            <a:chOff x="2645226" y="3062965"/>
            <a:chExt cx="8708574" cy="3692984"/>
          </a:xfrm>
        </p:grpSpPr>
        <p:pic>
          <p:nvPicPr>
            <p:cNvPr id="17" name="Picture 16"/>
            <p:cNvPicPr>
              <a:picLocks noChangeAspect="1"/>
            </p:cNvPicPr>
            <p:nvPr/>
          </p:nvPicPr>
          <p:blipFill>
            <a:blip r:embed="rId3"/>
            <a:stretch>
              <a:fillRect/>
            </a:stretch>
          </p:blipFill>
          <p:spPr>
            <a:xfrm>
              <a:off x="6430079" y="3062965"/>
              <a:ext cx="4923721" cy="2887441"/>
            </a:xfrm>
            <a:prstGeom prst="rect">
              <a:avLst/>
            </a:prstGeom>
          </p:spPr>
        </p:pic>
        <p:cxnSp>
          <p:nvCxnSpPr>
            <p:cNvPr id="19" name="Straight Connector 18"/>
            <p:cNvCxnSpPr/>
            <p:nvPr/>
          </p:nvCxnSpPr>
          <p:spPr>
            <a:xfrm>
              <a:off x="2645229" y="4256314"/>
              <a:ext cx="1785257" cy="1611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45228" y="4565877"/>
              <a:ext cx="1785257" cy="1611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45227" y="4875440"/>
              <a:ext cx="1785257" cy="16110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645226" y="5144863"/>
              <a:ext cx="1785257" cy="1611086"/>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69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375"/>
            <a:ext cx="10515600" cy="1325563"/>
          </a:xfrm>
        </p:spPr>
        <p:txBody>
          <a:bodyPr/>
          <a:lstStyle/>
          <a:p>
            <a:r>
              <a:rPr lang="en-US" dirty="0" smtClean="0"/>
              <a:t>Background: Laparoscopic Surgery</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509938"/>
            <a:ext cx="4074658" cy="1897289"/>
          </a:xfrm>
        </p:spPr>
      </p:pic>
      <p:pic>
        <p:nvPicPr>
          <p:cNvPr id="7" name="Content Placeholder 6"/>
          <p:cNvPicPr>
            <a:picLocks noGrp="1" noChangeAspect="1"/>
          </p:cNvPicPr>
          <p:nvPr>
            <p:ph sz="half" idx="2"/>
          </p:nvPr>
        </p:nvPicPr>
        <p:blipFill>
          <a:blip r:embed="rId3"/>
          <a:stretch>
            <a:fillRect/>
          </a:stretch>
        </p:blipFill>
        <p:spPr>
          <a:xfrm>
            <a:off x="916657" y="3893910"/>
            <a:ext cx="3996201" cy="2659290"/>
          </a:xfrm>
          <a:prstGeom prst="rect">
            <a:avLst/>
          </a:prstGeom>
        </p:spPr>
      </p:pic>
      <p:sp>
        <p:nvSpPr>
          <p:cNvPr id="8" name="TextBox 7"/>
          <p:cNvSpPr txBox="1"/>
          <p:nvPr/>
        </p:nvSpPr>
        <p:spPr>
          <a:xfrm>
            <a:off x="5954486" y="1509938"/>
            <a:ext cx="5486400" cy="5078313"/>
          </a:xfrm>
          <a:prstGeom prst="rect">
            <a:avLst/>
          </a:prstGeom>
          <a:noFill/>
        </p:spPr>
        <p:txBody>
          <a:bodyPr wrap="square" rtlCol="0">
            <a:spAutoFit/>
          </a:bodyPr>
          <a:lstStyle/>
          <a:p>
            <a:r>
              <a:rPr lang="en-US" dirty="0" smtClean="0"/>
              <a:t>Advantages of laparoscopic surgeries over open surgeries:</a:t>
            </a:r>
          </a:p>
          <a:p>
            <a:pPr marL="285750" indent="-285750">
              <a:buFont typeface="Arial" panose="020B0604020202020204" pitchFamily="34" charset="0"/>
              <a:buChar char="•"/>
            </a:pPr>
            <a:r>
              <a:rPr lang="en-US" dirty="0" smtClean="0"/>
              <a:t>Less risk of infection</a:t>
            </a:r>
          </a:p>
          <a:p>
            <a:pPr marL="285750" indent="-285750">
              <a:buFont typeface="Arial" panose="020B0604020202020204" pitchFamily="34" charset="0"/>
              <a:buChar char="•"/>
            </a:pPr>
            <a:r>
              <a:rPr lang="en-US" dirty="0" smtClean="0"/>
              <a:t>Faster recovery time</a:t>
            </a:r>
          </a:p>
          <a:p>
            <a:endParaRPr lang="en-US" dirty="0" smtClean="0"/>
          </a:p>
          <a:p>
            <a:endParaRPr lang="en-US" dirty="0"/>
          </a:p>
          <a:p>
            <a:endParaRPr lang="en-US" dirty="0" smtClean="0"/>
          </a:p>
          <a:p>
            <a:endParaRPr lang="en-US" dirty="0"/>
          </a:p>
          <a:p>
            <a:endParaRPr lang="en-US" sz="800" dirty="0" smtClean="0"/>
          </a:p>
          <a:p>
            <a:r>
              <a:rPr lang="en-US" dirty="0" smtClean="0"/>
              <a:t>Challenges associated with laparoscopic surgeries</a:t>
            </a:r>
          </a:p>
          <a:p>
            <a:pPr marL="285750" indent="-285750">
              <a:buFont typeface="Arial" panose="020B0604020202020204" pitchFamily="34" charset="0"/>
              <a:buChar char="•"/>
            </a:pPr>
            <a:r>
              <a:rPr lang="en-US" dirty="0" smtClean="0"/>
              <a:t>Long learning curves, caused by the perceptual-motor distortions inherent in the laparoscopic environment</a:t>
            </a:r>
          </a:p>
          <a:p>
            <a:pPr marL="742950" lvl="1" indent="-285750">
              <a:buFont typeface="Arial" panose="020B0604020202020204" pitchFamily="34" charset="0"/>
              <a:buChar char="•"/>
            </a:pPr>
            <a:r>
              <a:rPr lang="en-US" dirty="0" smtClean="0"/>
              <a:t>Reduced depth information</a:t>
            </a:r>
          </a:p>
          <a:p>
            <a:pPr marL="742950" lvl="1" indent="-285750">
              <a:buFont typeface="Arial" panose="020B0604020202020204" pitchFamily="34" charset="0"/>
              <a:buChar char="•"/>
            </a:pPr>
            <a:r>
              <a:rPr lang="en-US" dirty="0" smtClean="0"/>
              <a:t>Reduced haptic information</a:t>
            </a:r>
          </a:p>
          <a:p>
            <a:pPr marL="742950" lvl="1" indent="-285750">
              <a:buFont typeface="Arial" panose="020B0604020202020204" pitchFamily="34" charset="0"/>
              <a:buChar char="•"/>
            </a:pPr>
            <a:r>
              <a:rPr lang="en-US" dirty="0" smtClean="0"/>
              <a:t>Disruption of the hand-eye mapping</a:t>
            </a:r>
          </a:p>
          <a:p>
            <a:pPr marL="285750" indent="-285750">
              <a:buFont typeface="Arial" panose="020B0604020202020204" pitchFamily="34" charset="0"/>
              <a:buChar char="•"/>
            </a:pPr>
            <a:endParaRPr lang="en-US" dirty="0" smtClean="0"/>
          </a:p>
          <a:p>
            <a:endParaRPr lang="en-US" dirty="0" smtClean="0"/>
          </a:p>
          <a:p>
            <a:endParaRPr lang="en-US" dirty="0"/>
          </a:p>
        </p:txBody>
      </p:sp>
      <p:sp>
        <p:nvSpPr>
          <p:cNvPr id="9" name="Rounded Rectangle 8"/>
          <p:cNvSpPr/>
          <p:nvPr/>
        </p:nvSpPr>
        <p:spPr>
          <a:xfrm>
            <a:off x="6411686" y="5223555"/>
            <a:ext cx="3918857"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0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a:t>
            </a:r>
            <a:r>
              <a:rPr lang="en-US" dirty="0" err="1"/>
              <a:t>Abeele</a:t>
            </a:r>
            <a:r>
              <a:rPr lang="en-US" dirty="0"/>
              <a:t> and Bock’s findings generalize to the laparoscopic environment?</a:t>
            </a:r>
          </a:p>
        </p:txBody>
      </p:sp>
      <p:sp>
        <p:nvSpPr>
          <p:cNvPr id="5" name="Content Placeholder 4"/>
          <p:cNvSpPr>
            <a:spLocks noGrp="1"/>
          </p:cNvSpPr>
          <p:nvPr>
            <p:ph idx="1"/>
          </p:nvPr>
        </p:nvSpPr>
        <p:spPr/>
        <p:txBody>
          <a:bodyPr/>
          <a:lstStyle/>
          <a:p>
            <a:r>
              <a:rPr lang="en-US" dirty="0" smtClean="0"/>
              <a:t>Yes, they did…</a:t>
            </a:r>
            <a:endParaRPr lang="en-US" dirty="0"/>
          </a:p>
        </p:txBody>
      </p:sp>
    </p:spTree>
    <p:extLst>
      <p:ext uri="{BB962C8B-B14F-4D97-AF65-F5344CB8AC3E}">
        <p14:creationId xmlns:p14="http://schemas.microsoft.com/office/powerpoint/2010/main" val="1462673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304314" y="1045029"/>
            <a:ext cx="4027715" cy="3416320"/>
          </a:xfrm>
          <a:prstGeom prst="rect">
            <a:avLst/>
          </a:prstGeom>
          <a:noFill/>
        </p:spPr>
        <p:txBody>
          <a:bodyPr wrap="square" rtlCol="0">
            <a:spAutoFit/>
          </a:bodyPr>
          <a:lstStyle/>
          <a:p>
            <a:pPr marL="285750" indent="-285750">
              <a:buFontTx/>
              <a:buChar char="-"/>
            </a:pPr>
            <a:r>
              <a:rPr lang="en-US" dirty="0" smtClean="0"/>
              <a:t>Are there different thresholds for increasing and decreasing rotations?</a:t>
            </a:r>
          </a:p>
          <a:p>
            <a:pPr marL="285750" indent="-285750">
              <a:buFontTx/>
              <a:buChar char="-"/>
            </a:pPr>
            <a:r>
              <a:rPr lang="en-US" dirty="0" smtClean="0"/>
              <a:t>Is there one threshold  (same for increasing and decreasing rotations, located in the overlapping area of the two ranges). </a:t>
            </a:r>
          </a:p>
          <a:p>
            <a:pPr marL="285750" indent="-285750">
              <a:buFontTx/>
              <a:buChar char="-"/>
            </a:pPr>
            <a:endParaRPr lang="en-US" dirty="0"/>
          </a:p>
          <a:p>
            <a:pPr marL="285750" indent="-285750">
              <a:buFontTx/>
              <a:buChar char="-"/>
            </a:pPr>
            <a:endParaRPr lang="en-US" dirty="0" smtClean="0"/>
          </a:p>
          <a:p>
            <a:endParaRPr lang="en-US" dirty="0"/>
          </a:p>
          <a:p>
            <a:endParaRPr lang="en-US" dirty="0" smtClean="0"/>
          </a:p>
          <a:p>
            <a:endParaRPr lang="en-US" dirty="0"/>
          </a:p>
          <a:p>
            <a:endParaRPr lang="en-US" dirty="0"/>
          </a:p>
        </p:txBody>
      </p:sp>
      <p:pic>
        <p:nvPicPr>
          <p:cNvPr id="21" name="Picture 20"/>
          <p:cNvPicPr>
            <a:picLocks noChangeAspect="1"/>
          </p:cNvPicPr>
          <p:nvPr/>
        </p:nvPicPr>
        <p:blipFill>
          <a:blip r:embed="rId2"/>
          <a:stretch>
            <a:fillRect/>
          </a:stretch>
        </p:blipFill>
        <p:spPr>
          <a:xfrm>
            <a:off x="9210759" y="3973552"/>
            <a:ext cx="1695370" cy="1302758"/>
          </a:xfrm>
          <a:prstGeom prst="rect">
            <a:avLst/>
          </a:prstGeom>
        </p:spPr>
      </p:pic>
      <p:grpSp>
        <p:nvGrpSpPr>
          <p:cNvPr id="9" name="Group 8"/>
          <p:cNvGrpSpPr/>
          <p:nvPr/>
        </p:nvGrpSpPr>
        <p:grpSpPr>
          <a:xfrm>
            <a:off x="7728801" y="3785266"/>
            <a:ext cx="3178740" cy="2514600"/>
            <a:chOff x="7728801" y="3785266"/>
            <a:chExt cx="3178740" cy="2514600"/>
          </a:xfrm>
        </p:grpSpPr>
        <p:sp>
          <p:nvSpPr>
            <p:cNvPr id="12" name="Oval 11"/>
            <p:cNvSpPr/>
            <p:nvPr/>
          </p:nvSpPr>
          <p:spPr>
            <a:xfrm>
              <a:off x="7728801" y="3785266"/>
              <a:ext cx="2645228" cy="25146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0300117" y="4623236"/>
              <a:ext cx="607424" cy="369332"/>
            </a:xfrm>
            <a:prstGeom prst="rect">
              <a:avLst/>
            </a:prstGeom>
            <a:noFill/>
          </p:spPr>
          <p:txBody>
            <a:bodyPr wrap="square" rtlCol="0">
              <a:spAutoFit/>
            </a:bodyPr>
            <a:lstStyle/>
            <a:p>
              <a:r>
                <a:rPr lang="en-US" dirty="0" smtClean="0"/>
                <a:t>105</a:t>
              </a:r>
              <a:endParaRPr lang="en-US" dirty="0"/>
            </a:p>
          </p:txBody>
        </p:sp>
        <p:sp>
          <p:nvSpPr>
            <p:cNvPr id="15" name="Isosceles Triangle 14"/>
            <p:cNvSpPr/>
            <p:nvPr/>
          </p:nvSpPr>
          <p:spPr>
            <a:xfrm rot="14624387">
              <a:off x="9234588" y="4193921"/>
              <a:ext cx="780063" cy="1077382"/>
            </a:xfrm>
            <a:prstGeom prst="triangle">
              <a:avLst>
                <a:gd name="adj" fmla="val 37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838306" y="3788886"/>
              <a:ext cx="535724" cy="369332"/>
            </a:xfrm>
            <a:prstGeom prst="rect">
              <a:avLst/>
            </a:prstGeom>
            <a:noFill/>
          </p:spPr>
          <p:txBody>
            <a:bodyPr wrap="none" rtlCol="0">
              <a:spAutoFit/>
            </a:bodyPr>
            <a:lstStyle/>
            <a:p>
              <a:r>
                <a:rPr lang="en-US" dirty="0" smtClean="0"/>
                <a:t>150</a:t>
              </a:r>
              <a:endParaRPr lang="en-US" dirty="0"/>
            </a:p>
          </p:txBody>
        </p:sp>
      </p:grpSp>
      <p:sp>
        <p:nvSpPr>
          <p:cNvPr id="23" name="Isosceles Triangle 22"/>
          <p:cNvSpPr/>
          <p:nvPr/>
        </p:nvSpPr>
        <p:spPr>
          <a:xfrm rot="14983109">
            <a:off x="9482405" y="4242975"/>
            <a:ext cx="515407" cy="1123342"/>
          </a:xfrm>
          <a:prstGeom prst="triangle">
            <a:avLst>
              <a:gd name="adj" fmla="val 4323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stretch>
            <a:fillRect/>
          </a:stretch>
        </p:blipFill>
        <p:spPr>
          <a:xfrm>
            <a:off x="430370" y="291754"/>
            <a:ext cx="5583601" cy="2747520"/>
          </a:xfrm>
          <a:prstGeom prst="rect">
            <a:avLst/>
          </a:prstGeom>
        </p:spPr>
      </p:pic>
      <p:pic>
        <p:nvPicPr>
          <p:cNvPr id="7" name="Picture 6"/>
          <p:cNvPicPr>
            <a:picLocks noChangeAspect="1"/>
          </p:cNvPicPr>
          <p:nvPr/>
        </p:nvPicPr>
        <p:blipFill>
          <a:blip r:embed="rId4"/>
          <a:stretch>
            <a:fillRect/>
          </a:stretch>
        </p:blipFill>
        <p:spPr>
          <a:xfrm>
            <a:off x="720346" y="3727875"/>
            <a:ext cx="4872961" cy="2912881"/>
          </a:xfrm>
          <a:prstGeom prst="rect">
            <a:avLst/>
          </a:prstGeom>
        </p:spPr>
      </p:pic>
    </p:spTree>
    <p:extLst>
      <p:ext uri="{BB962C8B-B14F-4D97-AF65-F5344CB8AC3E}">
        <p14:creationId xmlns:p14="http://schemas.microsoft.com/office/powerpoint/2010/main" val="408236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Subsidiary experiment</a:t>
            </a:r>
            <a:endParaRPr lang="en-US" dirty="0"/>
          </a:p>
        </p:txBody>
      </p:sp>
      <p:sp>
        <p:nvSpPr>
          <p:cNvPr id="3" name="Content Placeholder 2"/>
          <p:cNvSpPr>
            <a:spLocks noGrp="1"/>
          </p:cNvSpPr>
          <p:nvPr>
            <p:ph sz="half" idx="1"/>
          </p:nvPr>
        </p:nvSpPr>
        <p:spPr>
          <a:xfrm>
            <a:off x="838200" y="1825625"/>
            <a:ext cx="5181600" cy="3475718"/>
          </a:xfrm>
        </p:spPr>
        <p:txBody>
          <a:bodyPr/>
          <a:lstStyle/>
          <a:p>
            <a:r>
              <a:rPr lang="en-US" sz="2400" dirty="0" smtClean="0"/>
              <a:t>Participants were assigned to either the increasing or the decreasing condition.</a:t>
            </a:r>
          </a:p>
          <a:p>
            <a:r>
              <a:rPr lang="en-US" sz="2400" dirty="0" smtClean="0"/>
              <a:t>Participants performed one transfer at each rotation</a:t>
            </a:r>
          </a:p>
          <a:p>
            <a:r>
              <a:rPr lang="en-US" sz="2400" dirty="0" smtClean="0"/>
              <a:t>Increasing rotation: worst performance at 120°</a:t>
            </a:r>
          </a:p>
          <a:p>
            <a:r>
              <a:rPr lang="en-US" sz="2400" dirty="0" smtClean="0"/>
              <a:t>Decreasing rotation: worst performance at 110°. </a:t>
            </a:r>
          </a:p>
          <a:p>
            <a:endParaRPr lang="en-US" dirty="0" smtClean="0"/>
          </a:p>
          <a:p>
            <a:endParaRPr lang="en-US" dirty="0"/>
          </a:p>
        </p:txBody>
      </p:sp>
      <p:pic>
        <p:nvPicPr>
          <p:cNvPr id="5" name="Content Placeholder 4"/>
          <p:cNvPicPr>
            <a:picLocks noGrp="1" noChangeAspect="1"/>
          </p:cNvPicPr>
          <p:nvPr>
            <p:ph sz="half" idx="2"/>
          </p:nvPr>
        </p:nvPicPr>
        <p:blipFill>
          <a:blip r:embed="rId2"/>
          <a:stretch>
            <a:fillRect/>
          </a:stretch>
        </p:blipFill>
        <p:spPr>
          <a:xfrm>
            <a:off x="6411685" y="136525"/>
            <a:ext cx="5780315" cy="5665561"/>
          </a:xfrm>
          <a:prstGeom prst="rect">
            <a:avLst/>
          </a:prstGeom>
        </p:spPr>
      </p:pic>
      <p:sp>
        <p:nvSpPr>
          <p:cNvPr id="6" name="TextBox 5"/>
          <p:cNvSpPr txBox="1"/>
          <p:nvPr/>
        </p:nvSpPr>
        <p:spPr>
          <a:xfrm>
            <a:off x="174171" y="6055863"/>
            <a:ext cx="8204362" cy="646331"/>
          </a:xfrm>
          <a:prstGeom prst="rect">
            <a:avLst/>
          </a:prstGeom>
          <a:noFill/>
          <a:ln>
            <a:solidFill>
              <a:schemeClr val="accent1"/>
            </a:solidFill>
          </a:ln>
        </p:spPr>
        <p:txBody>
          <a:bodyPr wrap="none" rtlCol="0">
            <a:spAutoFit/>
          </a:bodyPr>
          <a:lstStyle/>
          <a:p>
            <a:r>
              <a:rPr lang="en-US" dirty="0" smtClean="0"/>
              <a:t>At first sight, it looks like the threshold for the increasing and the decreasing </a:t>
            </a:r>
            <a:r>
              <a:rPr lang="en-US" dirty="0" smtClean="0"/>
              <a:t>rotations </a:t>
            </a:r>
            <a:endParaRPr lang="en-US" dirty="0" smtClean="0"/>
          </a:p>
          <a:p>
            <a:r>
              <a:rPr lang="en-US" dirty="0" smtClean="0"/>
              <a:t>is identical, but is this conclusion consistent with our prior findings?</a:t>
            </a:r>
            <a:endParaRPr lang="en-US" dirty="0"/>
          </a:p>
        </p:txBody>
      </p:sp>
    </p:spTree>
    <p:extLst>
      <p:ext uri="{BB962C8B-B14F-4D97-AF65-F5344CB8AC3E}">
        <p14:creationId xmlns:p14="http://schemas.microsoft.com/office/powerpoint/2010/main" val="1884998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838200" y="316943"/>
            <a:ext cx="11205953" cy="1421928"/>
          </a:xfrm>
          <a:prstGeom prst="rect">
            <a:avLst/>
          </a:prstGeom>
          <a:noFill/>
        </p:spPr>
        <p:txBody>
          <a:bodyPr wrap="none" rtlCol="0">
            <a:spAutoFit/>
          </a:bodyPr>
          <a:lstStyle/>
          <a:p>
            <a:r>
              <a:rPr lang="en-US" sz="3200" dirty="0" smtClean="0"/>
              <a:t>At first sight, it looks like the threshold for increasing and </a:t>
            </a:r>
          </a:p>
          <a:p>
            <a:r>
              <a:rPr lang="en-US" sz="3200" dirty="0"/>
              <a:t>d</a:t>
            </a:r>
            <a:r>
              <a:rPr lang="en-US" sz="3200" dirty="0" smtClean="0"/>
              <a:t>ecreasing rotations is identical (~110°-120°), but is this conclusion</a:t>
            </a:r>
            <a:br>
              <a:rPr lang="en-US" sz="3200" dirty="0" smtClean="0"/>
            </a:br>
            <a:r>
              <a:rPr lang="en-US" sz="3200" dirty="0" smtClean="0"/>
              <a:t>consistent with our prior findings?</a:t>
            </a:r>
            <a:endParaRPr lang="en-US" sz="3200" dirty="0"/>
          </a:p>
        </p:txBody>
      </p:sp>
      <p:pic>
        <p:nvPicPr>
          <p:cNvPr id="6" name="Content Placeholder 4"/>
          <p:cNvPicPr>
            <a:picLocks noGrp="1" noChangeAspect="1"/>
          </p:cNvPicPr>
          <p:nvPr>
            <p:ph sz="half" idx="1"/>
          </p:nvPr>
        </p:nvPicPr>
        <p:blipFill>
          <a:blip r:embed="rId2"/>
          <a:stretch>
            <a:fillRect/>
          </a:stretch>
        </p:blipFill>
        <p:spPr>
          <a:xfrm>
            <a:off x="1073945" y="1619313"/>
            <a:ext cx="4809783" cy="3758045"/>
          </a:xfrm>
          <a:prstGeom prst="rect">
            <a:avLst/>
          </a:prstGeom>
        </p:spPr>
      </p:pic>
      <p:pic>
        <p:nvPicPr>
          <p:cNvPr id="7" name="Content Placeholder 9"/>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9638" t="27766" r="7526" b="10104"/>
          <a:stretch/>
        </p:blipFill>
        <p:spPr>
          <a:xfrm>
            <a:off x="6705600" y="1287114"/>
            <a:ext cx="5181600" cy="3899929"/>
          </a:xfrm>
          <a:prstGeom prst="rect">
            <a:avLst/>
          </a:prstGeom>
        </p:spPr>
      </p:pic>
      <p:grpSp>
        <p:nvGrpSpPr>
          <p:cNvPr id="12" name="Group 11"/>
          <p:cNvGrpSpPr/>
          <p:nvPr/>
        </p:nvGrpSpPr>
        <p:grpSpPr>
          <a:xfrm>
            <a:off x="315685" y="3492588"/>
            <a:ext cx="11136085" cy="3365412"/>
            <a:chOff x="315686" y="3646714"/>
            <a:chExt cx="11136085" cy="3365412"/>
          </a:xfrm>
        </p:grpSpPr>
        <p:sp>
          <p:nvSpPr>
            <p:cNvPr id="8" name="TextBox 7"/>
            <p:cNvSpPr txBox="1"/>
            <p:nvPr/>
          </p:nvSpPr>
          <p:spPr>
            <a:xfrm>
              <a:off x="315686" y="5257800"/>
              <a:ext cx="11136085" cy="1754326"/>
            </a:xfrm>
            <a:prstGeom prst="rect">
              <a:avLst/>
            </a:prstGeom>
            <a:noFill/>
            <a:ln>
              <a:solidFill>
                <a:schemeClr val="tx2"/>
              </a:solidFill>
            </a:ln>
          </p:spPr>
          <p:txBody>
            <a:bodyPr wrap="square" rtlCol="0">
              <a:spAutoFit/>
            </a:bodyPr>
            <a:lstStyle/>
            <a:p>
              <a:r>
                <a:rPr lang="en-US" dirty="0" smtClean="0"/>
                <a:t>With one threshold at ~110°-120°, these performance improvements should not have occurred.</a:t>
              </a:r>
            </a:p>
            <a:p>
              <a:endParaRPr lang="en-US" dirty="0" smtClean="0"/>
            </a:p>
            <a:p>
              <a:r>
                <a:rPr lang="en-US" dirty="0" smtClean="0"/>
                <a:t>Possibility: The threshold for increasing rotations might be at ~ 120</a:t>
              </a:r>
              <a:r>
                <a:rPr lang="en-US" dirty="0" smtClean="0">
                  <a:latin typeface="Calibri" panose="020F0502020204030204" pitchFamily="34" charset="0"/>
                </a:rPr>
                <a:t>°, while the threshold for decreasing rotations might be between 100° and 105°. However, our subsidiary experiment did not assess performance between 100° and 105°. </a:t>
              </a:r>
              <a:endParaRPr lang="en-US" dirty="0"/>
            </a:p>
            <a:p>
              <a:endParaRPr lang="en-US" dirty="0" smtClean="0"/>
            </a:p>
          </p:txBody>
        </p:sp>
        <p:sp>
          <p:nvSpPr>
            <p:cNvPr id="2" name="Oval 1"/>
            <p:cNvSpPr/>
            <p:nvPr/>
          </p:nvSpPr>
          <p:spPr>
            <a:xfrm>
              <a:off x="2438400" y="3657600"/>
              <a:ext cx="555171" cy="8273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8980714" y="3646714"/>
              <a:ext cx="631372" cy="108857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2" idx="3"/>
            </p:cNvCxnSpPr>
            <p:nvPr/>
          </p:nvCxnSpPr>
          <p:spPr>
            <a:xfrm flipH="1">
              <a:off x="2253343" y="4363757"/>
              <a:ext cx="266360" cy="894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459686" y="4735286"/>
              <a:ext cx="152400" cy="522514"/>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386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half" idx="1"/>
          </p:nvPr>
        </p:nvSpPr>
        <p:spPr>
          <a:ln>
            <a:solidFill>
              <a:schemeClr val="tx2"/>
            </a:solidFill>
          </a:ln>
        </p:spPr>
        <p:txBody>
          <a:bodyPr/>
          <a:lstStyle/>
          <a:p>
            <a:r>
              <a:rPr lang="en-US" dirty="0" smtClean="0"/>
              <a:t>Adapting </a:t>
            </a:r>
            <a:r>
              <a:rPr lang="en-US" dirty="0"/>
              <a:t>to disruptions of hand-eye mappings, like those </a:t>
            </a:r>
            <a:r>
              <a:rPr lang="en-US" dirty="0" smtClean="0"/>
              <a:t>experienced in the laparoscopic environment, </a:t>
            </a:r>
            <a:r>
              <a:rPr lang="en-US" dirty="0"/>
              <a:t>are qualitatively different </a:t>
            </a:r>
            <a:r>
              <a:rPr lang="en-US" dirty="0" smtClean="0"/>
              <a:t>from performing </a:t>
            </a:r>
            <a:r>
              <a:rPr lang="en-US" dirty="0"/>
              <a:t>mental </a:t>
            </a:r>
            <a:r>
              <a:rPr lang="en-US" dirty="0" smtClean="0"/>
              <a:t>rotations.</a:t>
            </a:r>
          </a:p>
          <a:p>
            <a:r>
              <a:rPr lang="en-US" dirty="0" smtClean="0"/>
              <a:t>There might be different thresholds for increasing and decreasing rotations. </a:t>
            </a:r>
            <a:endParaRPr lang="en-US" dirty="0"/>
          </a:p>
        </p:txBody>
      </p:sp>
      <p:sp>
        <p:nvSpPr>
          <p:cNvPr id="4" name="Content Placeholder 3"/>
          <p:cNvSpPr>
            <a:spLocks noGrp="1"/>
          </p:cNvSpPr>
          <p:nvPr>
            <p:ph sz="half" idx="2"/>
          </p:nvPr>
        </p:nvSpPr>
        <p:spPr>
          <a:ln>
            <a:solidFill>
              <a:schemeClr val="tx2"/>
            </a:solidFill>
          </a:ln>
        </p:spPr>
        <p:txBody>
          <a:bodyPr/>
          <a:lstStyle/>
          <a:p>
            <a:r>
              <a:rPr lang="en-US" dirty="0" smtClean="0"/>
              <a:t>Future research:</a:t>
            </a:r>
          </a:p>
          <a:p>
            <a:pPr lvl="1"/>
            <a:r>
              <a:rPr lang="en-US" dirty="0" smtClean="0"/>
              <a:t>Do these findings generalize to expert surgeons? </a:t>
            </a:r>
            <a:endParaRPr lang="en-US" dirty="0"/>
          </a:p>
        </p:txBody>
      </p:sp>
    </p:spTree>
    <p:extLst>
      <p:ext uri="{BB962C8B-B14F-4D97-AF65-F5344CB8AC3E}">
        <p14:creationId xmlns:p14="http://schemas.microsoft.com/office/powerpoint/2010/main" val="1958840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a:xfrm>
            <a:off x="144966" y="1825625"/>
            <a:ext cx="11208834" cy="4351338"/>
          </a:xfrm>
        </p:spPr>
        <p:txBody>
          <a:bodyPr>
            <a:normAutofit/>
          </a:bodyPr>
          <a:lstStyle/>
          <a:p>
            <a:pPr marL="290513" indent="-290513">
              <a:buNone/>
            </a:pPr>
            <a:r>
              <a:rPr lang="en-US" sz="1800" dirty="0" err="1"/>
              <a:t>Abeele</a:t>
            </a:r>
            <a:r>
              <a:rPr lang="en-US" sz="1800" dirty="0"/>
              <a:t>, S., &amp; Bock, O. (2001). Sensorimotor adaptation to rotated visual input: Different mechanisms for small versus large rotations. </a:t>
            </a:r>
            <a:r>
              <a:rPr lang="en-US" sz="1800" i="1" dirty="0"/>
              <a:t>Experimental Brain Research</a:t>
            </a:r>
            <a:r>
              <a:rPr lang="en-US" sz="1800" dirty="0"/>
              <a:t>, </a:t>
            </a:r>
            <a:r>
              <a:rPr lang="en-US" sz="1800" i="1" dirty="0"/>
              <a:t>140</a:t>
            </a:r>
            <a:r>
              <a:rPr lang="en-US" sz="1800" dirty="0"/>
              <a:t>(4), 407-410. </a:t>
            </a:r>
            <a:r>
              <a:rPr lang="en-US" sz="1800" dirty="0" smtClean="0"/>
              <a:t>doi:10.1007/s002210100846</a:t>
            </a:r>
          </a:p>
          <a:p>
            <a:pPr marL="290513" indent="-290513">
              <a:buNone/>
            </a:pPr>
            <a:r>
              <a:rPr lang="en-US" sz="1800" dirty="0" smtClean="0"/>
              <a:t>Cunningham</a:t>
            </a:r>
            <a:r>
              <a:rPr lang="en-US" sz="1800" dirty="0"/>
              <a:t>, H. A. (1989). Aiming error under transformed spatial mappings suggests a structure for visual-motor maps. </a:t>
            </a:r>
            <a:r>
              <a:rPr lang="en-US" sz="1800" i="1" dirty="0"/>
              <a:t>Journal Of Experimental Psychology: Human Perception And Performance</a:t>
            </a:r>
            <a:r>
              <a:rPr lang="en-US" sz="1800" dirty="0"/>
              <a:t>, </a:t>
            </a:r>
            <a:r>
              <a:rPr lang="en-US" sz="1800" i="1" dirty="0"/>
              <a:t>15</a:t>
            </a:r>
            <a:r>
              <a:rPr lang="en-US" sz="1800" dirty="0"/>
              <a:t>(3), 493-506. doi:10.1037/0096-1523.15.3.493</a:t>
            </a:r>
          </a:p>
          <a:p>
            <a:pPr marL="290513" indent="-290513">
              <a:buNone/>
            </a:pPr>
            <a:r>
              <a:rPr lang="en-US" sz="1800" dirty="0" err="1" smtClean="0"/>
              <a:t>Hedman</a:t>
            </a:r>
            <a:r>
              <a:rPr lang="en-US" sz="1800" dirty="0"/>
              <a:t>, L</a:t>
            </a:r>
            <a:r>
              <a:rPr lang="en-US" sz="1800" dirty="0" smtClean="0"/>
              <a:t>., </a:t>
            </a:r>
            <a:r>
              <a:rPr lang="en-US" sz="1800" dirty="0" err="1" smtClean="0"/>
              <a:t>Ström</a:t>
            </a:r>
            <a:r>
              <a:rPr lang="en-US" sz="1800" dirty="0" smtClean="0"/>
              <a:t>,</a:t>
            </a:r>
            <a:r>
              <a:rPr lang="en-US" sz="1800" dirty="0"/>
              <a:t> P</a:t>
            </a:r>
            <a:r>
              <a:rPr lang="en-US" sz="1800" dirty="0" smtClean="0"/>
              <a:t>.,  </a:t>
            </a:r>
            <a:r>
              <a:rPr lang="en-US" sz="1800" dirty="0"/>
              <a:t>P. </a:t>
            </a:r>
            <a:r>
              <a:rPr lang="en-US" sz="1800" dirty="0" err="1"/>
              <a:t>Andersson</a:t>
            </a:r>
            <a:r>
              <a:rPr lang="en-US" sz="1800" dirty="0"/>
              <a:t>, </a:t>
            </a:r>
            <a:r>
              <a:rPr lang="en-US" sz="1800" dirty="0" smtClean="0"/>
              <a:t>P., </a:t>
            </a:r>
            <a:r>
              <a:rPr lang="en-US" sz="1800" dirty="0" err="1" smtClean="0"/>
              <a:t>Kjellin</a:t>
            </a:r>
            <a:r>
              <a:rPr lang="en-US" sz="1800" dirty="0" smtClean="0"/>
              <a:t>, A., </a:t>
            </a:r>
            <a:r>
              <a:rPr lang="en-US" sz="1800" dirty="0" err="1" smtClean="0"/>
              <a:t>Wredmark</a:t>
            </a:r>
            <a:r>
              <a:rPr lang="en-US" sz="1800" dirty="0" smtClean="0"/>
              <a:t>, T., &amp; </a:t>
            </a:r>
            <a:r>
              <a:rPr lang="en-US" sz="1800" dirty="0" err="1" smtClean="0"/>
              <a:t>Felländer</a:t>
            </a:r>
            <a:r>
              <a:rPr lang="en-US" sz="1800" dirty="0" smtClean="0"/>
              <a:t>-Tsai, L. </a:t>
            </a:r>
            <a:r>
              <a:rPr lang="en-US" sz="1800" dirty="0"/>
              <a:t>(2006). High-level visual-spatial ability for novices correlates with performance in a visual-spatial complex surgical simulator task</a:t>
            </a:r>
            <a:r>
              <a:rPr lang="en-US" sz="1800" dirty="0" smtClean="0"/>
              <a:t>. </a:t>
            </a:r>
            <a:r>
              <a:rPr lang="en-US" sz="1800" i="1" dirty="0" smtClean="0"/>
              <a:t>Surgical Endoscopy,</a:t>
            </a:r>
            <a:r>
              <a:rPr lang="en-US" sz="1800" dirty="0" smtClean="0"/>
              <a:t> </a:t>
            </a:r>
            <a:r>
              <a:rPr lang="en-US" sz="1800" i="1" dirty="0" smtClean="0"/>
              <a:t>20</a:t>
            </a:r>
            <a:r>
              <a:rPr lang="en-US" sz="1800" i="1" dirty="0"/>
              <a:t>, </a:t>
            </a:r>
            <a:r>
              <a:rPr lang="en-US" sz="1800" dirty="0"/>
              <a:t>1275–1280. </a:t>
            </a:r>
            <a:r>
              <a:rPr lang="en-US" sz="1800" dirty="0" err="1"/>
              <a:t>doi</a:t>
            </a:r>
            <a:r>
              <a:rPr lang="en-US" sz="1800" dirty="0"/>
              <a:t>: </a:t>
            </a:r>
            <a:r>
              <a:rPr lang="en-US" sz="1800" dirty="0" smtClean="0"/>
              <a:t>10.1007/s00464-005-0036-6</a:t>
            </a:r>
          </a:p>
          <a:p>
            <a:pPr marL="290513" indent="-290513">
              <a:buNone/>
            </a:pPr>
            <a:r>
              <a:rPr lang="en-US" sz="1800" dirty="0"/>
              <a:t>Klein, M. I., Wheeler, N. J., &amp; Craig, C. (2015). Sideways camera rotations of 90° and 135° result in poorer performance of laparoscopic tasks for novices. </a:t>
            </a:r>
            <a:r>
              <a:rPr lang="en-US" sz="1800" i="1" dirty="0"/>
              <a:t>Human Factors</a:t>
            </a:r>
            <a:r>
              <a:rPr lang="en-US" sz="1800" dirty="0"/>
              <a:t>, </a:t>
            </a:r>
            <a:r>
              <a:rPr lang="en-US" sz="1800" i="1" dirty="0"/>
              <a:t>57</a:t>
            </a:r>
            <a:r>
              <a:rPr lang="en-US" sz="1800" dirty="0"/>
              <a:t>(2), 246-261. </a:t>
            </a:r>
            <a:r>
              <a:rPr lang="en-US" sz="1800" dirty="0" smtClean="0"/>
              <a:t>doi:10.1177/0018720814553027</a:t>
            </a:r>
          </a:p>
          <a:p>
            <a:pPr marL="290513" indent="-290513">
              <a:buNone/>
            </a:pPr>
            <a:r>
              <a:rPr lang="en-US" sz="1800" dirty="0" smtClean="0"/>
              <a:t>Neilson, B. N. &amp; Klein, M. I. (2017). </a:t>
            </a:r>
            <a:r>
              <a:rPr lang="en-US" sz="1800" dirty="0"/>
              <a:t>Assessment </a:t>
            </a:r>
            <a:r>
              <a:rPr lang="en-US" sz="1800" dirty="0" smtClean="0"/>
              <a:t>of performance carry-over effects due to successive exposure to different lateral camera rotations in a laparoscopic training environment. </a:t>
            </a:r>
            <a:r>
              <a:rPr lang="en-US" sz="1800" i="1" dirty="0" smtClean="0"/>
              <a:t>Manuscript submitted for publication. </a:t>
            </a:r>
          </a:p>
          <a:p>
            <a:pPr marL="290513" indent="-290513">
              <a:buNone/>
            </a:pPr>
            <a:r>
              <a:rPr lang="en-US" sz="1800" dirty="0" smtClean="0"/>
              <a:t>Shepard</a:t>
            </a:r>
            <a:r>
              <a:rPr lang="en-US" sz="1800" dirty="0"/>
              <a:t>, R. N., &amp; Metzler, J. (1971). Mental rotation of three-dimensional objects. </a:t>
            </a:r>
            <a:r>
              <a:rPr lang="en-US" sz="1800" i="1" dirty="0"/>
              <a:t>Science</a:t>
            </a:r>
            <a:r>
              <a:rPr lang="en-US" sz="1800" dirty="0"/>
              <a:t>, </a:t>
            </a:r>
            <a:r>
              <a:rPr lang="en-US" sz="1800" i="1" dirty="0"/>
              <a:t>171</a:t>
            </a:r>
            <a:r>
              <a:rPr lang="en-US" sz="1800" dirty="0"/>
              <a:t>(3972), 701-703. doi:10.1126/science.171.3972.701</a:t>
            </a:r>
          </a:p>
          <a:p>
            <a:endParaRPr lang="en-US" dirty="0"/>
          </a:p>
        </p:txBody>
      </p:sp>
    </p:spTree>
    <p:extLst>
      <p:ext uri="{BB962C8B-B14F-4D97-AF65-F5344CB8AC3E}">
        <p14:creationId xmlns:p14="http://schemas.microsoft.com/office/powerpoint/2010/main" val="1982734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Laparoscopic Surgery</a:t>
            </a:r>
            <a:endParaRPr lang="en-US" dirty="0"/>
          </a:p>
        </p:txBody>
      </p:sp>
      <p:sp>
        <p:nvSpPr>
          <p:cNvPr id="3" name="Content Placeholder 2"/>
          <p:cNvSpPr>
            <a:spLocks noGrp="1"/>
          </p:cNvSpPr>
          <p:nvPr>
            <p:ph sz="half" idx="1"/>
          </p:nvPr>
        </p:nvSpPr>
        <p:spPr/>
        <p:txBody>
          <a:bodyPr/>
          <a:lstStyle/>
          <a:p>
            <a:r>
              <a:rPr lang="en-US" dirty="0" smtClean="0"/>
              <a:t>The motto for medical training has been: “see one, do one, teach one”. </a:t>
            </a:r>
          </a:p>
          <a:p>
            <a:pPr lvl="1"/>
            <a:r>
              <a:rPr lang="en-US" dirty="0" smtClean="0"/>
              <a:t>This teaching approach is not feasible for laparoscopic skill acquisition. </a:t>
            </a:r>
          </a:p>
        </p:txBody>
      </p:sp>
      <p:sp>
        <p:nvSpPr>
          <p:cNvPr id="4" name="Content Placeholder 3"/>
          <p:cNvSpPr>
            <a:spLocks noGrp="1"/>
          </p:cNvSpPr>
          <p:nvPr>
            <p:ph sz="half" idx="2"/>
          </p:nvPr>
        </p:nvSpPr>
        <p:spPr/>
        <p:txBody>
          <a:bodyPr/>
          <a:lstStyle/>
          <a:p>
            <a:r>
              <a:rPr lang="en-US" dirty="0" smtClean="0"/>
              <a:t>Laparoscopic simulator</a:t>
            </a:r>
            <a:endParaRPr lang="en-US" dirty="0"/>
          </a:p>
          <a:p>
            <a:endParaRPr lang="en-US" dirty="0"/>
          </a:p>
        </p:txBody>
      </p:sp>
      <p:pic>
        <p:nvPicPr>
          <p:cNvPr id="6" name="Picture 5"/>
          <p:cNvPicPr>
            <a:picLocks noChangeAspect="1"/>
          </p:cNvPicPr>
          <p:nvPr/>
        </p:nvPicPr>
        <p:blipFill>
          <a:blip r:embed="rId2"/>
          <a:stretch>
            <a:fillRect/>
          </a:stretch>
        </p:blipFill>
        <p:spPr>
          <a:xfrm>
            <a:off x="7173686" y="2240147"/>
            <a:ext cx="2397579" cy="2303959"/>
          </a:xfrm>
          <a:prstGeom prst="rect">
            <a:avLst/>
          </a:prstGeom>
        </p:spPr>
      </p:pic>
    </p:spTree>
    <p:extLst>
      <p:ext uri="{BB962C8B-B14F-4D97-AF65-F5344CB8AC3E}">
        <p14:creationId xmlns:p14="http://schemas.microsoft.com/office/powerpoint/2010/main" val="154929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Laparoscopic Surgery</a:t>
            </a:r>
            <a:endParaRPr lang="en-US" dirty="0"/>
          </a:p>
        </p:txBody>
      </p:sp>
      <p:sp>
        <p:nvSpPr>
          <p:cNvPr id="5" name="Content Placeholder 4"/>
          <p:cNvSpPr>
            <a:spLocks noGrp="1"/>
          </p:cNvSpPr>
          <p:nvPr>
            <p:ph idx="1"/>
          </p:nvPr>
        </p:nvSpPr>
        <p:spPr/>
        <p:txBody>
          <a:bodyPr/>
          <a:lstStyle/>
          <a:p>
            <a:r>
              <a:rPr lang="en-US" dirty="0" smtClean="0"/>
              <a:t>To keep the disruption of the hand-eye mapping at a minimum, the camera is positioned directly in front of the surgeon (if possible) with a downward view onto the target tissue. However, this camera position is not always possible. </a:t>
            </a:r>
            <a:r>
              <a:rPr lang="en-US" dirty="0"/>
              <a:t>S</a:t>
            </a:r>
            <a:r>
              <a:rPr lang="en-US" dirty="0" smtClean="0"/>
              <a:t>ometimes the camera has to be located to the surgeon’s side, increasing the disruption of hand-eye mapping.</a:t>
            </a:r>
          </a:p>
          <a:p>
            <a:pPr marL="0" indent="0">
              <a:buNone/>
            </a:pPr>
            <a:endParaRPr lang="en-US" dirty="0" smtClean="0"/>
          </a:p>
          <a:p>
            <a:pPr lvl="1"/>
            <a:r>
              <a:rPr lang="en-US" dirty="0" smtClean="0"/>
              <a:t>The remainder of this presentation will focus on disruptions of hand-eye mapping induced by various camera positions in the laparoscopic training environment. </a:t>
            </a:r>
            <a:endParaRPr lang="en-US" dirty="0"/>
          </a:p>
        </p:txBody>
      </p:sp>
    </p:spTree>
    <p:extLst>
      <p:ext uri="{BB962C8B-B14F-4D97-AF65-F5344CB8AC3E}">
        <p14:creationId xmlns:p14="http://schemas.microsoft.com/office/powerpoint/2010/main" val="146451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Basic research on </a:t>
            </a:r>
            <a:r>
              <a:rPr lang="en-US" dirty="0" smtClean="0"/>
              <a:t>disruptions </a:t>
            </a:r>
            <a:r>
              <a:rPr lang="en-US" dirty="0" smtClean="0"/>
              <a:t>of hand-eye mapping</a:t>
            </a:r>
            <a:endParaRPr lang="en-US" dirty="0"/>
          </a:p>
        </p:txBody>
      </p:sp>
      <p:sp>
        <p:nvSpPr>
          <p:cNvPr id="4" name="Content Placeholder 3"/>
          <p:cNvSpPr>
            <a:spLocks noGrp="1"/>
          </p:cNvSpPr>
          <p:nvPr>
            <p:ph sz="half" idx="1"/>
          </p:nvPr>
        </p:nvSpPr>
        <p:spPr>
          <a:xfrm>
            <a:off x="185057" y="1776298"/>
            <a:ext cx="5181600" cy="4351338"/>
          </a:xfrm>
        </p:spPr>
        <p:txBody>
          <a:bodyPr/>
          <a:lstStyle/>
          <a:p>
            <a:r>
              <a:rPr lang="en-US" dirty="0" smtClean="0"/>
              <a:t>Cunningham (1989):</a:t>
            </a:r>
          </a:p>
          <a:p>
            <a:pPr lvl="1"/>
            <a:r>
              <a:rPr lang="en-US" dirty="0" smtClean="0"/>
              <a:t> Participants made pointing movements with a stylus</a:t>
            </a:r>
          </a:p>
          <a:p>
            <a:pPr lvl="1"/>
            <a:r>
              <a:rPr lang="en-US" dirty="0" smtClean="0"/>
              <a:t>Participants experienced different degrees of disruptions of hand-eye mapping</a:t>
            </a:r>
          </a:p>
          <a:p>
            <a:pPr lvl="1"/>
            <a:endParaRPr lang="en-US" dirty="0" smtClean="0"/>
          </a:p>
        </p:txBody>
      </p:sp>
      <p:pic>
        <p:nvPicPr>
          <p:cNvPr id="6" name="Content Placeholder 5"/>
          <p:cNvPicPr>
            <a:picLocks noGrp="1" noChangeAspect="1"/>
          </p:cNvPicPr>
          <p:nvPr>
            <p:ph sz="half" idx="2"/>
          </p:nvPr>
        </p:nvPicPr>
        <p:blipFill>
          <a:blip r:embed="rId2"/>
          <a:stretch>
            <a:fillRect/>
          </a:stretch>
        </p:blipFill>
        <p:spPr>
          <a:xfrm>
            <a:off x="6600420" y="1398613"/>
            <a:ext cx="5181600" cy="2617535"/>
          </a:xfrm>
          <a:prstGeom prst="rect">
            <a:avLst/>
          </a:prstGeom>
          <a:ln>
            <a:solidFill>
              <a:schemeClr val="accent1"/>
            </a:solidFill>
          </a:ln>
        </p:spPr>
      </p:pic>
      <p:grpSp>
        <p:nvGrpSpPr>
          <p:cNvPr id="9" name="Group 8"/>
          <p:cNvGrpSpPr/>
          <p:nvPr/>
        </p:nvGrpSpPr>
        <p:grpSpPr>
          <a:xfrm>
            <a:off x="6408155" y="4234172"/>
            <a:ext cx="5566130" cy="3078747"/>
            <a:chOff x="838200" y="4132083"/>
            <a:chExt cx="5566130" cy="3078747"/>
          </a:xfrm>
        </p:grpSpPr>
        <p:pic>
          <p:nvPicPr>
            <p:cNvPr id="5" name="Picture 4"/>
            <p:cNvPicPr>
              <a:picLocks noChangeAspect="1"/>
            </p:cNvPicPr>
            <p:nvPr/>
          </p:nvPicPr>
          <p:blipFill>
            <a:blip r:embed="rId3"/>
            <a:stretch>
              <a:fillRect/>
            </a:stretch>
          </p:blipFill>
          <p:spPr>
            <a:xfrm>
              <a:off x="838200" y="4132083"/>
              <a:ext cx="5566130" cy="3078747"/>
            </a:xfrm>
            <a:prstGeom prst="rect">
              <a:avLst/>
            </a:prstGeom>
          </p:spPr>
        </p:pic>
        <p:pic>
          <p:nvPicPr>
            <p:cNvPr id="8" name="Picture 7"/>
            <p:cNvPicPr>
              <a:picLocks noChangeAspect="1"/>
            </p:cNvPicPr>
            <p:nvPr/>
          </p:nvPicPr>
          <p:blipFill>
            <a:blip r:embed="rId4"/>
            <a:stretch>
              <a:fillRect/>
            </a:stretch>
          </p:blipFill>
          <p:spPr>
            <a:xfrm rot="21098647">
              <a:off x="4765041" y="5660943"/>
              <a:ext cx="960710" cy="955157"/>
            </a:xfrm>
            <a:prstGeom prst="rect">
              <a:avLst/>
            </a:prstGeom>
          </p:spPr>
        </p:pic>
      </p:grpSp>
      <p:sp>
        <p:nvSpPr>
          <p:cNvPr id="10" name="TextBox 9"/>
          <p:cNvSpPr txBox="1"/>
          <p:nvPr/>
        </p:nvSpPr>
        <p:spPr>
          <a:xfrm>
            <a:off x="6600420" y="1027906"/>
            <a:ext cx="5181600" cy="369332"/>
          </a:xfrm>
          <a:prstGeom prst="rect">
            <a:avLst/>
          </a:prstGeom>
          <a:noFill/>
          <a:ln>
            <a:solidFill>
              <a:schemeClr val="accent1"/>
            </a:solidFill>
          </a:ln>
        </p:spPr>
        <p:txBody>
          <a:bodyPr wrap="square" rtlCol="0">
            <a:spAutoFit/>
          </a:bodyPr>
          <a:lstStyle/>
          <a:p>
            <a:pPr algn="ctr"/>
            <a:r>
              <a:rPr lang="en-US" dirty="0" smtClean="0"/>
              <a:t>Cunningham’s (1989) apparatus:</a:t>
            </a:r>
            <a:endParaRPr lang="en-US" dirty="0"/>
          </a:p>
        </p:txBody>
      </p:sp>
    </p:spTree>
    <p:extLst>
      <p:ext uri="{BB962C8B-B14F-4D97-AF65-F5344CB8AC3E}">
        <p14:creationId xmlns:p14="http://schemas.microsoft.com/office/powerpoint/2010/main" val="2203826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Basic research on </a:t>
            </a:r>
            <a:r>
              <a:rPr lang="en-US" dirty="0" smtClean="0"/>
              <a:t>disruptions </a:t>
            </a:r>
            <a:r>
              <a:rPr lang="en-US" dirty="0"/>
              <a:t>of hand-eye mapping</a:t>
            </a:r>
          </a:p>
        </p:txBody>
      </p:sp>
      <p:pic>
        <p:nvPicPr>
          <p:cNvPr id="5" name="Content Placeholder 4"/>
          <p:cNvPicPr>
            <a:picLocks noGrp="1" noChangeAspect="1"/>
          </p:cNvPicPr>
          <p:nvPr>
            <p:ph sz="half" idx="2"/>
          </p:nvPr>
        </p:nvPicPr>
        <p:blipFill>
          <a:blip r:embed="rId2"/>
          <a:stretch>
            <a:fillRect/>
          </a:stretch>
        </p:blipFill>
        <p:spPr>
          <a:xfrm>
            <a:off x="0" y="2472092"/>
            <a:ext cx="5181600" cy="2421096"/>
          </a:xfrm>
          <a:prstGeom prst="rect">
            <a:avLst/>
          </a:prstGeom>
        </p:spPr>
      </p:pic>
      <p:cxnSp>
        <p:nvCxnSpPr>
          <p:cNvPr id="19" name="Straight Connector 18"/>
          <p:cNvCxnSpPr/>
          <p:nvPr/>
        </p:nvCxnSpPr>
        <p:spPr>
          <a:xfrm flipH="1">
            <a:off x="5322985" y="1992086"/>
            <a:ext cx="21901" cy="446314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0981753" y="2472092"/>
            <a:ext cx="435429" cy="4888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681812" y="1896724"/>
            <a:ext cx="5530488" cy="369332"/>
          </a:xfrm>
          <a:prstGeom prst="rect">
            <a:avLst/>
          </a:prstGeom>
          <a:noFill/>
        </p:spPr>
        <p:txBody>
          <a:bodyPr wrap="none" rtlCol="0">
            <a:spAutoFit/>
          </a:bodyPr>
          <a:lstStyle/>
          <a:p>
            <a:r>
              <a:rPr lang="en-US" dirty="0" smtClean="0"/>
              <a:t>Hypothesized perceptual-motor adaptation mechanisms:</a:t>
            </a:r>
            <a:endParaRPr lang="en-US" dirty="0"/>
          </a:p>
        </p:txBody>
      </p:sp>
      <p:sp>
        <p:nvSpPr>
          <p:cNvPr id="28" name="TextBox 27"/>
          <p:cNvSpPr txBox="1"/>
          <p:nvPr/>
        </p:nvSpPr>
        <p:spPr>
          <a:xfrm>
            <a:off x="5560409" y="5228048"/>
            <a:ext cx="5994141" cy="1200329"/>
          </a:xfrm>
          <a:prstGeom prst="rect">
            <a:avLst/>
          </a:prstGeom>
          <a:noFill/>
        </p:spPr>
        <p:txBody>
          <a:bodyPr wrap="none" rtlCol="0">
            <a:spAutoFit/>
          </a:bodyPr>
          <a:lstStyle/>
          <a:p>
            <a:pPr marL="342900" indent="-342900">
              <a:buFont typeface="+mj-lt"/>
              <a:buAutoNum type="alphaUcPeriod"/>
            </a:pPr>
            <a:r>
              <a:rPr lang="en-US" dirty="0"/>
              <a:t>G</a:t>
            </a:r>
            <a:r>
              <a:rPr lang="en-US" dirty="0" smtClean="0"/>
              <a:t>radual adaptation process occurs up to a given threshold</a:t>
            </a:r>
          </a:p>
          <a:p>
            <a:pPr marL="342900" indent="-342900">
              <a:buFont typeface="+mj-lt"/>
              <a:buAutoNum type="alphaUcPeriod"/>
            </a:pPr>
            <a:r>
              <a:rPr lang="en-US" dirty="0" smtClean="0"/>
              <a:t>180</a:t>
            </a:r>
            <a:r>
              <a:rPr lang="en-US" dirty="0" smtClean="0">
                <a:latin typeface="Calibri" panose="020F0502020204030204" pitchFamily="34" charset="0"/>
              </a:rPr>
              <a:t>°</a:t>
            </a:r>
            <a:r>
              <a:rPr lang="en-US" dirty="0" smtClean="0"/>
              <a:t>: Axis </a:t>
            </a:r>
            <a:r>
              <a:rPr lang="en-US" dirty="0" smtClean="0"/>
              <a:t>inversion (relatively easy)</a:t>
            </a:r>
          </a:p>
          <a:p>
            <a:pPr marL="342900" indent="-342900">
              <a:buFont typeface="+mj-lt"/>
              <a:buAutoNum type="alphaUcPeriod"/>
            </a:pPr>
            <a:r>
              <a:rPr lang="en-US" dirty="0"/>
              <a:t>F</a:t>
            </a:r>
            <a:r>
              <a:rPr lang="en-US" dirty="0" smtClean="0"/>
              <a:t>or rotations between threshold and 180°: axis inversion +</a:t>
            </a:r>
          </a:p>
          <a:p>
            <a:r>
              <a:rPr lang="en-US" dirty="0" smtClean="0"/>
              <a:t>       gradual backward rotation</a:t>
            </a:r>
            <a:endParaRPr lang="en-US" dirty="0"/>
          </a:p>
        </p:txBody>
      </p:sp>
      <p:pic>
        <p:nvPicPr>
          <p:cNvPr id="3" name="Picture 2"/>
          <p:cNvPicPr>
            <a:picLocks noChangeAspect="1"/>
          </p:cNvPicPr>
          <p:nvPr/>
        </p:nvPicPr>
        <p:blipFill>
          <a:blip r:embed="rId3"/>
          <a:stretch>
            <a:fillRect/>
          </a:stretch>
        </p:blipFill>
        <p:spPr>
          <a:xfrm>
            <a:off x="5486271" y="2290611"/>
            <a:ext cx="6548041" cy="2912881"/>
          </a:xfrm>
          <a:prstGeom prst="rect">
            <a:avLst/>
          </a:prstGeom>
        </p:spPr>
      </p:pic>
    </p:spTree>
    <p:extLst>
      <p:ext uri="{BB962C8B-B14F-4D97-AF65-F5344CB8AC3E}">
        <p14:creationId xmlns:p14="http://schemas.microsoft.com/office/powerpoint/2010/main" val="2166384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Perceptual-motor adaptation versus mental rotation.</a:t>
            </a:r>
            <a:endParaRPr lang="en-US" dirty="0"/>
          </a:p>
        </p:txBody>
      </p:sp>
      <p:pic>
        <p:nvPicPr>
          <p:cNvPr id="7" name="Content Placeholder 6"/>
          <p:cNvPicPr>
            <a:picLocks noGrp="1" noChangeAspect="1"/>
          </p:cNvPicPr>
          <p:nvPr>
            <p:ph sz="half" idx="1"/>
          </p:nvPr>
        </p:nvPicPr>
        <p:blipFill rotWithShape="1">
          <a:blip r:embed="rId2"/>
          <a:srcRect r="48447"/>
          <a:stretch/>
        </p:blipFill>
        <p:spPr>
          <a:xfrm>
            <a:off x="8431481" y="2386913"/>
            <a:ext cx="2922319" cy="2531737"/>
          </a:xfrm>
          <a:prstGeom prst="rect">
            <a:avLst/>
          </a:prstGeom>
          <a:ln>
            <a:solidFill>
              <a:schemeClr val="accent1"/>
            </a:solidFill>
          </a:ln>
        </p:spPr>
      </p:pic>
      <p:pic>
        <p:nvPicPr>
          <p:cNvPr id="5" name="Content Placeholder 4"/>
          <p:cNvPicPr>
            <a:picLocks noGrp="1" noChangeAspect="1"/>
          </p:cNvPicPr>
          <p:nvPr>
            <p:ph sz="half" idx="2"/>
          </p:nvPr>
        </p:nvPicPr>
        <p:blipFill rotWithShape="1">
          <a:blip r:embed="rId3"/>
          <a:srcRect l="1" r="64590"/>
          <a:stretch/>
        </p:blipFill>
        <p:spPr>
          <a:xfrm>
            <a:off x="6959930" y="2400430"/>
            <a:ext cx="1328120" cy="2531737"/>
          </a:xfrm>
          <a:prstGeom prst="rect">
            <a:avLst/>
          </a:prstGeom>
        </p:spPr>
      </p:pic>
      <p:sp>
        <p:nvSpPr>
          <p:cNvPr id="9" name="TextBox 8"/>
          <p:cNvSpPr txBox="1"/>
          <p:nvPr/>
        </p:nvSpPr>
        <p:spPr>
          <a:xfrm>
            <a:off x="6959930" y="2014405"/>
            <a:ext cx="4393870" cy="369332"/>
          </a:xfrm>
          <a:prstGeom prst="rect">
            <a:avLst/>
          </a:prstGeom>
          <a:noFill/>
          <a:ln>
            <a:solidFill>
              <a:schemeClr val="accent1"/>
            </a:solidFill>
          </a:ln>
        </p:spPr>
        <p:txBody>
          <a:bodyPr wrap="square" rtlCol="0">
            <a:spAutoFit/>
          </a:bodyPr>
          <a:lstStyle/>
          <a:p>
            <a:r>
              <a:rPr lang="en-US" dirty="0" smtClean="0"/>
              <a:t>Results by Shepherd and Metzler, 1971</a:t>
            </a:r>
            <a:endParaRPr lang="en-US" dirty="0"/>
          </a:p>
        </p:txBody>
      </p:sp>
      <p:pic>
        <p:nvPicPr>
          <p:cNvPr id="11" name="Picture 10"/>
          <p:cNvPicPr>
            <a:picLocks noChangeAspect="1"/>
          </p:cNvPicPr>
          <p:nvPr/>
        </p:nvPicPr>
        <p:blipFill>
          <a:blip r:embed="rId4"/>
          <a:stretch>
            <a:fillRect/>
          </a:stretch>
        </p:blipFill>
        <p:spPr>
          <a:xfrm>
            <a:off x="616267" y="2309336"/>
            <a:ext cx="4735805" cy="2609314"/>
          </a:xfrm>
          <a:prstGeom prst="rect">
            <a:avLst/>
          </a:prstGeom>
        </p:spPr>
      </p:pic>
      <p:sp>
        <p:nvSpPr>
          <p:cNvPr id="12" name="TextBox 11"/>
          <p:cNvSpPr txBox="1"/>
          <p:nvPr/>
        </p:nvSpPr>
        <p:spPr>
          <a:xfrm>
            <a:off x="838200" y="1940004"/>
            <a:ext cx="4513872" cy="369332"/>
          </a:xfrm>
          <a:prstGeom prst="rect">
            <a:avLst/>
          </a:prstGeom>
          <a:noFill/>
          <a:ln>
            <a:solidFill>
              <a:schemeClr val="accent1"/>
            </a:solidFill>
          </a:ln>
        </p:spPr>
        <p:txBody>
          <a:bodyPr wrap="square" rtlCol="0">
            <a:spAutoFit/>
          </a:bodyPr>
          <a:lstStyle/>
          <a:p>
            <a:r>
              <a:rPr lang="en-US" dirty="0" smtClean="0"/>
              <a:t>Results by Cunningham (1989)</a:t>
            </a:r>
            <a:endParaRPr lang="en-US" dirty="0"/>
          </a:p>
        </p:txBody>
      </p:sp>
      <p:sp>
        <p:nvSpPr>
          <p:cNvPr id="13" name="Rectangle 12"/>
          <p:cNvSpPr/>
          <p:nvPr/>
        </p:nvSpPr>
        <p:spPr>
          <a:xfrm>
            <a:off x="838200" y="2309336"/>
            <a:ext cx="4513872" cy="271392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12553" y="5735781"/>
            <a:ext cx="11375486" cy="646331"/>
          </a:xfrm>
          <a:prstGeom prst="rect">
            <a:avLst/>
          </a:prstGeom>
          <a:noFill/>
          <a:ln>
            <a:solidFill>
              <a:schemeClr val="accent1"/>
            </a:solidFill>
          </a:ln>
        </p:spPr>
        <p:txBody>
          <a:bodyPr wrap="none" rtlCol="0">
            <a:spAutoFit/>
          </a:bodyPr>
          <a:lstStyle/>
          <a:p>
            <a:r>
              <a:rPr lang="en-US" dirty="0" smtClean="0">
                <a:solidFill>
                  <a:schemeClr val="accent1"/>
                </a:solidFill>
              </a:rPr>
              <a:t>Adapting to disruptions of hand-eye mappings, like those utilized by Cunningham (1989), are qualitatively different from</a:t>
            </a:r>
          </a:p>
          <a:p>
            <a:r>
              <a:rPr lang="en-US" dirty="0">
                <a:solidFill>
                  <a:schemeClr val="accent1"/>
                </a:solidFill>
              </a:rPr>
              <a:t>p</a:t>
            </a:r>
            <a:r>
              <a:rPr lang="en-US" dirty="0" smtClean="0">
                <a:solidFill>
                  <a:schemeClr val="accent1"/>
                </a:solidFill>
              </a:rPr>
              <a:t>erforming mental rotations.  </a:t>
            </a:r>
            <a:endParaRPr lang="en-US" dirty="0">
              <a:solidFill>
                <a:schemeClr val="accent1"/>
              </a:solidFill>
            </a:endParaRPr>
          </a:p>
        </p:txBody>
      </p:sp>
    </p:spTree>
    <p:extLst>
      <p:ext uri="{BB962C8B-B14F-4D97-AF65-F5344CB8AC3E}">
        <p14:creationId xmlns:p14="http://schemas.microsoft.com/office/powerpoint/2010/main" val="385506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How about adapting to sideways camera rotations in the laparoscopic environment? </a:t>
            </a:r>
            <a:br>
              <a:rPr lang="en-US" sz="3600" dirty="0" smtClean="0"/>
            </a:br>
            <a:r>
              <a:rPr lang="en-US" sz="3600" dirty="0" smtClean="0"/>
              <a:t>Mental rotation versus perceptual motor adaptation</a:t>
            </a:r>
            <a:endParaRPr lang="en-US" sz="3600" dirty="0"/>
          </a:p>
        </p:txBody>
      </p:sp>
      <p:sp>
        <p:nvSpPr>
          <p:cNvPr id="5" name="Content Placeholder 4"/>
          <p:cNvSpPr>
            <a:spLocks noGrp="1"/>
          </p:cNvSpPr>
          <p:nvPr>
            <p:ph idx="1"/>
          </p:nvPr>
        </p:nvSpPr>
        <p:spPr>
          <a:xfrm>
            <a:off x="718458" y="2130426"/>
            <a:ext cx="10515600" cy="4351338"/>
          </a:xfrm>
        </p:spPr>
        <p:txBody>
          <a:bodyPr/>
          <a:lstStyle/>
          <a:p>
            <a:r>
              <a:rPr lang="en-US" dirty="0" smtClean="0"/>
              <a:t>Medical journals have previously reported that mental rotation skills correlate with laparoscopic skill acquisition (</a:t>
            </a:r>
            <a:r>
              <a:rPr lang="en-US" dirty="0" err="1" smtClean="0"/>
              <a:t>Hedman</a:t>
            </a:r>
            <a:r>
              <a:rPr lang="en-US" dirty="0" smtClean="0"/>
              <a:t> et al., 2006).</a:t>
            </a:r>
          </a:p>
          <a:p>
            <a:pPr lvl="1"/>
            <a:r>
              <a:rPr lang="en-US" dirty="0"/>
              <a:t>I</a:t>
            </a:r>
            <a:r>
              <a:rPr lang="en-US" dirty="0" smtClean="0"/>
              <a:t>s </a:t>
            </a:r>
            <a:r>
              <a:rPr lang="en-US" dirty="0" smtClean="0"/>
              <a:t>performance adaption to disruption of hand-eye mapping in the laparoscopic environment really consistent with mental rotation performance?</a:t>
            </a:r>
            <a:endParaRPr lang="en-US" dirty="0"/>
          </a:p>
          <a:p>
            <a:pPr lvl="2"/>
            <a:r>
              <a:rPr lang="en-US" dirty="0" smtClean="0"/>
              <a:t>If performance adaptation to sideways laparoscopic camera rotations requires mental rotation, performance should get worse as the rotation angle increases, with </a:t>
            </a:r>
            <a:r>
              <a:rPr lang="en-US" dirty="0"/>
              <a:t>180</a:t>
            </a:r>
            <a:r>
              <a:rPr lang="en-US" dirty="0" smtClean="0"/>
              <a:t>° rotations resulting in worst performance. </a:t>
            </a:r>
          </a:p>
          <a:p>
            <a:pPr lvl="2"/>
            <a:r>
              <a:rPr lang="en-US" dirty="0" smtClean="0"/>
              <a:t>If performance adaptation to sideways laparoscopic camera rotations involves the same mechanisms as outlined by Cunningham (1989), than performance at the 180° should be superior than that observed around </a:t>
            </a:r>
            <a:r>
              <a:rPr lang="en-US" dirty="0"/>
              <a:t>90</a:t>
            </a:r>
            <a:r>
              <a:rPr lang="en-US" dirty="0" smtClean="0"/>
              <a:t>° and 135° rotations. </a:t>
            </a:r>
            <a:endParaRPr lang="en-US" dirty="0"/>
          </a:p>
        </p:txBody>
      </p:sp>
    </p:spTree>
    <p:extLst>
      <p:ext uri="{BB962C8B-B14F-4D97-AF65-F5344CB8AC3E}">
        <p14:creationId xmlns:p14="http://schemas.microsoft.com/office/powerpoint/2010/main" val="12870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medical journals stated that </a:t>
            </a:r>
            <a:r>
              <a:rPr lang="en-US" dirty="0" smtClean="0"/>
              <a:t> performing laparoscopies </a:t>
            </a:r>
            <a:r>
              <a:rPr lang="en-US" dirty="0" smtClean="0"/>
              <a:t>performance </a:t>
            </a:r>
            <a:r>
              <a:rPr lang="en-US" dirty="0" smtClean="0"/>
              <a:t>involves mental </a:t>
            </a:r>
            <a:r>
              <a:rPr lang="en-US" dirty="0"/>
              <a:t>rotation. Is that really the case?</a:t>
            </a:r>
          </a:p>
        </p:txBody>
      </p:sp>
      <p:sp>
        <p:nvSpPr>
          <p:cNvPr id="3" name="Content Placeholder 2"/>
          <p:cNvSpPr>
            <a:spLocks noGrp="1"/>
          </p:cNvSpPr>
          <p:nvPr>
            <p:ph sz="half" idx="1"/>
          </p:nvPr>
        </p:nvSpPr>
        <p:spPr>
          <a:xfrm>
            <a:off x="838200" y="1825625"/>
            <a:ext cx="10515600" cy="4351338"/>
          </a:xfrm>
        </p:spPr>
        <p:txBody>
          <a:bodyPr/>
          <a:lstStyle/>
          <a:p>
            <a:endParaRPr lang="en-US" dirty="0" smtClean="0"/>
          </a:p>
          <a:p>
            <a:r>
              <a:rPr lang="en-US" dirty="0" smtClean="0"/>
              <a:t>We </a:t>
            </a:r>
            <a:r>
              <a:rPr lang="en-US" dirty="0" smtClean="0"/>
              <a:t>assessed whether Cunningham’s findings generalize to the laparoscopic training environment (Klein, Wheeler, &amp; Craig, 2015).</a:t>
            </a:r>
          </a:p>
          <a:p>
            <a:pPr lvl="1"/>
            <a:r>
              <a:rPr lang="en-US" dirty="0" smtClean="0"/>
              <a:t>Used two tasks:</a:t>
            </a:r>
          </a:p>
          <a:p>
            <a:pPr lvl="2"/>
            <a:r>
              <a:rPr lang="en-US" dirty="0" smtClean="0"/>
              <a:t>Pointing task</a:t>
            </a:r>
          </a:p>
          <a:p>
            <a:pPr lvl="2"/>
            <a:r>
              <a:rPr lang="en-US" dirty="0" smtClean="0"/>
              <a:t>Peg-transfer task</a:t>
            </a:r>
            <a:endParaRPr lang="en-US" dirty="0"/>
          </a:p>
        </p:txBody>
      </p:sp>
    </p:spTree>
    <p:extLst>
      <p:ext uri="{BB962C8B-B14F-4D97-AF65-F5344CB8AC3E}">
        <p14:creationId xmlns:p14="http://schemas.microsoft.com/office/powerpoint/2010/main" val="2281565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3170</TotalTime>
  <Words>1437</Words>
  <Application>Microsoft Office PowerPoint</Application>
  <PresentationFormat>Widescreen</PresentationFormat>
  <Paragraphs>303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Laparoscopic Skill Acquisition: The need to adapt to disrupted hand-eye mappings</vt:lpstr>
      <vt:lpstr>Background: Laparoscopic Surgery</vt:lpstr>
      <vt:lpstr>Background: Laparoscopic Surgery</vt:lpstr>
      <vt:lpstr>Background: Laparoscopic Surgery</vt:lpstr>
      <vt:lpstr>Background: Basic research on disruptions of hand-eye mapping</vt:lpstr>
      <vt:lpstr>Background: Basic research on disruptions of hand-eye mapping</vt:lpstr>
      <vt:lpstr>Perceptual-motor adaptation versus mental rotation.</vt:lpstr>
      <vt:lpstr>How about adapting to sideways camera rotations in the laparoscopic environment?  Mental rotation versus perceptual motor adaptation</vt:lpstr>
      <vt:lpstr>Some medical journals stated that  performing laparoscopies performance involves mental rotation. Is that really the case?</vt:lpstr>
      <vt:lpstr>Results by Klein, Wheeler, Craig (2015)</vt:lpstr>
      <vt:lpstr>Results by Klein, Wheeler, Craig (2015)</vt:lpstr>
      <vt:lpstr>Carry-over effects caused by subsequent camera rotations in the laparoscopic training environment. </vt:lpstr>
      <vt:lpstr>Background on carry-over effects</vt:lpstr>
      <vt:lpstr>Background on carry-over effects</vt:lpstr>
      <vt:lpstr>What do these results potentially suggest about the presence of thresholds?</vt:lpstr>
      <vt:lpstr>One or two thresholds?</vt:lpstr>
      <vt:lpstr>Follow-up Experiment by Abeele and Bock 2001)</vt:lpstr>
      <vt:lpstr>Do Abeele and Bock’s findings generalize to the laparoscopic environment?</vt:lpstr>
      <vt:lpstr>Do Abeele and Bock’s findings generalize to the laparoscopic environment?</vt:lpstr>
      <vt:lpstr>Do Abeele and Bock’s findings generalize to the laparoscopic environment?</vt:lpstr>
      <vt:lpstr>PowerPoint Presentation</vt:lpstr>
      <vt:lpstr>Subsidiary experiment</vt:lpstr>
      <vt:lpstr>At first sight, it looks like the threshold for increasing and  decreasing rotations is identical (~110°-120°), but is this conclusion consistent with our prior findings?</vt:lpstr>
      <vt:lpstr>Conclusion</vt:lpstr>
      <vt:lpstr>References</vt:lpstr>
    </vt:vector>
  </TitlesOfParts>
  <Company>Texas Tech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Laparoscopic Skill Acquisition: The need to adapt to disrupted hand-eye mappings</dc:title>
  <dc:creator>Klein, Martina I</dc:creator>
  <cp:lastModifiedBy>Klein, Martina I</cp:lastModifiedBy>
  <cp:revision>88</cp:revision>
  <cp:lastPrinted>2017-07-14T14:35:51Z</cp:lastPrinted>
  <dcterms:created xsi:type="dcterms:W3CDTF">2017-06-20T18:10:21Z</dcterms:created>
  <dcterms:modified xsi:type="dcterms:W3CDTF">2017-07-14T19:21:04Z</dcterms:modified>
</cp:coreProperties>
</file>