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5" r:id="rId4"/>
    <p:sldId id="257" r:id="rId5"/>
    <p:sldId id="259" r:id="rId6"/>
    <p:sldId id="268" r:id="rId7"/>
    <p:sldId id="264" r:id="rId8"/>
    <p:sldId id="266" r:id="rId9"/>
    <p:sldId id="267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9" autoAdjust="0"/>
  </p:normalViewPr>
  <p:slideViewPr>
    <p:cSldViewPr snapToGrid="0" snapToObjects="1">
      <p:cViewPr>
        <p:scale>
          <a:sx n="72" d="100"/>
          <a:sy n="72" d="100"/>
        </p:scale>
        <p:origin x="-1752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13039-698E-3E46-A104-BE2769F140DE}" type="datetimeFigureOut">
              <a:rPr lang="en-US" smtClean="0"/>
              <a:t>6/21/17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B1E85-D82A-B84C-A896-B1DB042B8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15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Background: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 research has suggested that fluency and familiarity associated with a stimulus may contribute to stimulus preferences. Exceptions are more familiar (due to smaller clusters or groups) and are fluent depending on context (easy to process).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fluency and familiarity are hard to separate from each other, as fluency and familiarity are usually highly correlated with each other.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B1E85-D82A-B84C-A896-B1DB042B80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6/21/17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1181608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How are preferences formed for rule following and exception items?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38927"/>
            <a:ext cx="8001000" cy="3519073"/>
          </a:xfrm>
        </p:spPr>
        <p:txBody>
          <a:bodyPr/>
          <a:lstStyle/>
          <a:p>
            <a:r>
              <a:rPr lang="en-US" dirty="0" smtClean="0"/>
              <a:t>Research by Kristen McGatlin and Dr. Tyler Davis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09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Recognition of exceptions better than classification of exceptions</a:t>
            </a:r>
          </a:p>
          <a:p>
            <a:r>
              <a:rPr lang="en-US" dirty="0" smtClean="0"/>
              <a:t>Faster on rule following items during testing but faster with exceptions during recognition phase</a:t>
            </a:r>
          </a:p>
          <a:p>
            <a:r>
              <a:rPr lang="en-US" dirty="0" smtClean="0"/>
              <a:t>Exceptions will be rated higher compared to rule following items during recognition and vice versa in testing phase</a:t>
            </a:r>
          </a:p>
        </p:txBody>
      </p:sp>
    </p:spTree>
    <p:extLst>
      <p:ext uri="{BB962C8B-B14F-4D97-AF65-F5344CB8AC3E}">
        <p14:creationId xmlns:p14="http://schemas.microsoft.com/office/powerpoint/2010/main" val="314058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preferences for objects are formed</a:t>
            </a:r>
          </a:p>
          <a:p>
            <a:r>
              <a:rPr lang="en-US" dirty="0" smtClean="0"/>
              <a:t>Theoretically applied – early stages of understanding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3439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Stand out or average? </a:t>
            </a:r>
          </a:p>
          <a:p>
            <a:pPr lvl="1">
              <a:buFont typeface="Wingdings" charset="2"/>
              <a:buChar char="§"/>
            </a:pPr>
            <a:endParaRPr lang="en-US" dirty="0" smtClean="0"/>
          </a:p>
          <a:p>
            <a:r>
              <a:rPr lang="en-US" dirty="0" smtClean="0"/>
              <a:t>Performance in job and school settings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6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708" y="2168769"/>
            <a:ext cx="8771105" cy="4097560"/>
          </a:xfrm>
        </p:spPr>
        <p:txBody>
          <a:bodyPr/>
          <a:lstStyle/>
          <a:p>
            <a:r>
              <a:rPr lang="en-US" dirty="0" smtClean="0"/>
              <a:t>Prototypes are attractive because they are easy on the mind</a:t>
            </a:r>
          </a:p>
          <a:p>
            <a:r>
              <a:rPr lang="en-US" dirty="0" smtClean="0"/>
              <a:t>Fluency mediates attractiveness</a:t>
            </a:r>
          </a:p>
          <a:p>
            <a:pPr lvl="2">
              <a:buFont typeface="Wingdings" charset="2"/>
              <a:buChar char="§"/>
            </a:pPr>
            <a:r>
              <a:rPr lang="en-US" dirty="0" err="1" smtClean="0"/>
              <a:t>Winkielman</a:t>
            </a:r>
            <a:r>
              <a:rPr lang="en-US" dirty="0"/>
              <a:t>, </a:t>
            </a:r>
            <a:r>
              <a:rPr lang="en-US" dirty="0" err="1"/>
              <a:t>Halberstadt</a:t>
            </a:r>
            <a:r>
              <a:rPr lang="en-US" dirty="0"/>
              <a:t>, </a:t>
            </a:r>
            <a:r>
              <a:rPr lang="en-US" dirty="0" err="1"/>
              <a:t>Fazeneiro</a:t>
            </a:r>
            <a:r>
              <a:rPr lang="en-US" dirty="0"/>
              <a:t>, &amp; Catty, 2006</a:t>
            </a:r>
          </a:p>
          <a:p>
            <a:pPr marL="685800" lvl="2" indent="0">
              <a:buNone/>
            </a:pPr>
            <a:endParaRPr lang="en-US" dirty="0" smtClean="0"/>
          </a:p>
          <a:p>
            <a:r>
              <a:rPr lang="en-US" dirty="0" smtClean="0"/>
              <a:t>More familiar, more typical faces rated as more attractive</a:t>
            </a:r>
          </a:p>
          <a:p>
            <a:pPr lvl="2">
              <a:buFont typeface="Wingdings" charset="2"/>
              <a:buChar char="§"/>
            </a:pPr>
            <a:r>
              <a:rPr lang="en-US" dirty="0" err="1"/>
              <a:t>Peskin</a:t>
            </a:r>
            <a:r>
              <a:rPr lang="en-US" dirty="0"/>
              <a:t> &amp; Newell, </a:t>
            </a:r>
            <a:r>
              <a:rPr lang="en-US" dirty="0" smtClean="0"/>
              <a:t>2004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740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950" y="2490104"/>
            <a:ext cx="7197013" cy="4058483"/>
          </a:xfrm>
        </p:spPr>
        <p:txBody>
          <a:bodyPr/>
          <a:lstStyle/>
          <a:p>
            <a:r>
              <a:rPr lang="en-US" dirty="0"/>
              <a:t>Rule following items categorized easier </a:t>
            </a:r>
            <a:r>
              <a:rPr lang="en-US" dirty="0" smtClean="0"/>
              <a:t>than exceptions (</a:t>
            </a:r>
            <a:r>
              <a:rPr lang="en-US" dirty="0"/>
              <a:t>fluency)</a:t>
            </a:r>
          </a:p>
          <a:p>
            <a:r>
              <a:rPr lang="en-US" dirty="0"/>
              <a:t>Exceptions recognized easier (familiar) </a:t>
            </a:r>
          </a:p>
          <a:p>
            <a:pPr lvl="2">
              <a:buFont typeface="Wingdings" charset="2"/>
              <a:buChar char="§"/>
            </a:pPr>
            <a:r>
              <a:rPr lang="en-US" dirty="0" smtClean="0"/>
              <a:t>Davis, Love, Preston, 2012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2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 previous research on learning categories</a:t>
            </a:r>
          </a:p>
          <a:p>
            <a:pPr lvl="2"/>
            <a:r>
              <a:rPr lang="en-US" dirty="0"/>
              <a:t>Rule following items are categorized </a:t>
            </a:r>
            <a:r>
              <a:rPr lang="en-US" dirty="0" smtClean="0"/>
              <a:t>more accurately </a:t>
            </a:r>
            <a:r>
              <a:rPr lang="en-US" dirty="0"/>
              <a:t>than exceptions</a:t>
            </a:r>
          </a:p>
          <a:p>
            <a:pPr lvl="2"/>
            <a:r>
              <a:rPr lang="en-US" dirty="0"/>
              <a:t>Exceptions are recognized more accurately than rule following </a:t>
            </a:r>
            <a:r>
              <a:rPr lang="en-US" dirty="0" smtClean="0"/>
              <a:t>items </a:t>
            </a:r>
          </a:p>
          <a:p>
            <a:r>
              <a:rPr lang="en-US" dirty="0" smtClean="0"/>
              <a:t>Extend previous research</a:t>
            </a:r>
          </a:p>
          <a:p>
            <a:pPr lvl="2"/>
            <a:r>
              <a:rPr lang="en-US" dirty="0" smtClean="0"/>
              <a:t>Preference of the exceptions vs. rule following items</a:t>
            </a:r>
          </a:p>
        </p:txBody>
      </p:sp>
    </p:spTree>
    <p:extLst>
      <p:ext uri="{BB962C8B-B14F-4D97-AF65-F5344CB8AC3E}">
        <p14:creationId xmlns:p14="http://schemas.microsoft.com/office/powerpoint/2010/main" val="386458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participants base their preferences of the exception items on… </a:t>
            </a:r>
          </a:p>
          <a:p>
            <a:pPr marL="685800" lvl="2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1. </a:t>
            </a:r>
            <a:r>
              <a:rPr lang="en-US" b="1" dirty="0" smtClean="0"/>
              <a:t>Fluency: </a:t>
            </a:r>
            <a:r>
              <a:rPr lang="en-US" dirty="0" smtClean="0"/>
              <a:t>exception preference determined by context</a:t>
            </a:r>
          </a:p>
          <a:p>
            <a:pPr marL="685800" lvl="2" indent="0">
              <a:buNone/>
            </a:pPr>
            <a:r>
              <a:rPr lang="en-US" b="1" dirty="0" smtClean="0">
                <a:solidFill>
                  <a:srgbClr val="990000"/>
                </a:solidFill>
              </a:rPr>
              <a:t>2. </a:t>
            </a:r>
            <a:r>
              <a:rPr lang="en-US" b="1" dirty="0" smtClean="0"/>
              <a:t>Familiarity: </a:t>
            </a:r>
            <a:r>
              <a:rPr lang="en-US" dirty="0" smtClean="0"/>
              <a:t>exceptions always preferred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0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5" y="2595562"/>
            <a:ext cx="8593178" cy="3670767"/>
          </a:xfrm>
        </p:spPr>
        <p:txBody>
          <a:bodyPr/>
          <a:lstStyle/>
          <a:p>
            <a:r>
              <a:rPr lang="en-US" b="1" dirty="0" smtClean="0"/>
              <a:t>2</a:t>
            </a:r>
            <a:r>
              <a:rPr lang="en-US" dirty="0" smtClean="0"/>
              <a:t> (stimuli type: </a:t>
            </a:r>
            <a:r>
              <a:rPr lang="en-US" dirty="0" err="1" smtClean="0"/>
              <a:t>fribble</a:t>
            </a:r>
            <a:r>
              <a:rPr lang="en-US" dirty="0" smtClean="0"/>
              <a:t> vs. squares) </a:t>
            </a:r>
            <a:r>
              <a:rPr lang="en-US" b="1" dirty="0" smtClean="0"/>
              <a:t>x 2</a:t>
            </a:r>
            <a:r>
              <a:rPr lang="en-US" dirty="0" smtClean="0"/>
              <a:t> (phase order: categorization&gt; recognition vs. recognition&gt; categorization)</a:t>
            </a:r>
          </a:p>
          <a:p>
            <a:r>
              <a:rPr lang="en-US" dirty="0" smtClean="0"/>
              <a:t>Measuring</a:t>
            </a:r>
          </a:p>
          <a:p>
            <a:pPr lvl="1"/>
            <a:r>
              <a:rPr lang="en-US" dirty="0" smtClean="0"/>
              <a:t>Preference rating</a:t>
            </a:r>
          </a:p>
          <a:p>
            <a:pPr lvl="1"/>
            <a:r>
              <a:rPr lang="en-US" dirty="0" smtClean="0"/>
              <a:t>Categorization scores</a:t>
            </a:r>
          </a:p>
          <a:p>
            <a:pPr lvl="1"/>
            <a:r>
              <a:rPr lang="en-US" dirty="0" smtClean="0"/>
              <a:t>Recognition scores</a:t>
            </a:r>
          </a:p>
          <a:p>
            <a:pPr lvl="1"/>
            <a:r>
              <a:rPr lang="en-US" dirty="0" smtClean="0"/>
              <a:t>Reaction times</a:t>
            </a:r>
          </a:p>
        </p:txBody>
      </p:sp>
    </p:spTree>
    <p:extLst>
      <p:ext uri="{BB962C8B-B14F-4D97-AF65-F5344CB8AC3E}">
        <p14:creationId xmlns:p14="http://schemas.microsoft.com/office/powerpoint/2010/main" val="200763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Method: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2453270" cy="42944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Fribbles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33891" y="2594180"/>
            <a:ext cx="2453270" cy="406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b="1" u="sng" dirty="0" smtClean="0"/>
              <a:t>Squares</a:t>
            </a:r>
            <a:endParaRPr lang="en-US" b="1" u="sng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11238" y="2796708"/>
            <a:ext cx="570828" cy="2283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551330" y="2796708"/>
            <a:ext cx="494899" cy="2283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16704" y="4090411"/>
            <a:ext cx="179710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Category test/Preference Phase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350" y="4090411"/>
            <a:ext cx="179710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Category test/Preference Phase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431311" y="5255904"/>
            <a:ext cx="179710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Category test/Preference Phase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7674" y="5255904"/>
            <a:ext cx="179710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Category test/Preference Phase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431311" y="4090622"/>
            <a:ext cx="179710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Recognition/Preference Phase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34350" y="5227749"/>
            <a:ext cx="179710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Recognition/Preference Phase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116704" y="5255904"/>
            <a:ext cx="179710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Recognition/Preference Phase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147674" y="4090622"/>
            <a:ext cx="179710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Recognition/Preference Phase</a:t>
            </a:r>
            <a:endParaRPr lang="en-US" sz="1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80919" y="2425717"/>
            <a:ext cx="0" cy="35529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82066" y="3080426"/>
            <a:ext cx="20692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Learning Phase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18" idx="0"/>
          </p:cNvCxnSpPr>
          <p:nvPr/>
        </p:nvCxnSpPr>
        <p:spPr>
          <a:xfrm flipH="1">
            <a:off x="3329866" y="3521697"/>
            <a:ext cx="238364" cy="568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242092" y="3449758"/>
            <a:ext cx="2325603" cy="45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114550" y="3521697"/>
            <a:ext cx="931679" cy="45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242092" y="4613631"/>
            <a:ext cx="0" cy="5449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368438" y="4604726"/>
            <a:ext cx="0" cy="5449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051877" y="4596449"/>
            <a:ext cx="0" cy="5449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021246" y="4604726"/>
            <a:ext cx="0" cy="5449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433891" y="3449758"/>
            <a:ext cx="2453270" cy="45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190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Phase/ Test Phase</a:t>
            </a:r>
            <a:endParaRPr lang="en-US" dirty="0"/>
          </a:p>
        </p:txBody>
      </p:sp>
      <p:pic>
        <p:nvPicPr>
          <p:cNvPr id="4" name="Picture 3" descr="Screen Shot 2017-06-20 at 10.02.5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6" r="23421" b="34702"/>
          <a:stretch/>
        </p:blipFill>
        <p:spPr>
          <a:xfrm>
            <a:off x="2610998" y="2038256"/>
            <a:ext cx="4104287" cy="3256066"/>
          </a:xfrm>
          <a:prstGeom prst="rect">
            <a:avLst/>
          </a:prstGeom>
        </p:spPr>
      </p:pic>
      <p:pic>
        <p:nvPicPr>
          <p:cNvPr id="5" name="Picture 4" descr="Screen Shot 2017-06-20 at 10.15.09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1" r="35781" b="30223"/>
          <a:stretch/>
        </p:blipFill>
        <p:spPr>
          <a:xfrm>
            <a:off x="0" y="2038256"/>
            <a:ext cx="2716520" cy="3832993"/>
          </a:xfrm>
          <a:prstGeom prst="rect">
            <a:avLst/>
          </a:prstGeom>
        </p:spPr>
      </p:pic>
      <p:pic>
        <p:nvPicPr>
          <p:cNvPr id="6" name="Picture 5" descr="Screen Shot 2017-06-20 at 10.03.18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2" t="1" r="18592" b="18514"/>
          <a:stretch/>
        </p:blipFill>
        <p:spPr>
          <a:xfrm>
            <a:off x="4850929" y="3428132"/>
            <a:ext cx="4062884" cy="323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76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Phase/Preference</a:t>
            </a:r>
            <a:endParaRPr lang="en-US" dirty="0"/>
          </a:p>
        </p:txBody>
      </p:sp>
      <p:pic>
        <p:nvPicPr>
          <p:cNvPr id="4" name="Picture 3" descr="Screen Shot 2017-06-20 at 10.03.1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6" r="18478" b="32168"/>
          <a:stretch/>
        </p:blipFill>
        <p:spPr>
          <a:xfrm>
            <a:off x="458633" y="2310992"/>
            <a:ext cx="3940146" cy="2575609"/>
          </a:xfrm>
          <a:prstGeom prst="rect">
            <a:avLst/>
          </a:prstGeom>
        </p:spPr>
      </p:pic>
      <p:pic>
        <p:nvPicPr>
          <p:cNvPr id="5" name="Picture 4" descr="Screen Shot 2017-06-20 at 10.03.18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2" t="1" r="18592" b="18514"/>
          <a:stretch/>
        </p:blipFill>
        <p:spPr>
          <a:xfrm>
            <a:off x="4632559" y="3184412"/>
            <a:ext cx="4281254" cy="340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4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4810</TotalTime>
  <Words>381</Words>
  <Application>Microsoft Macintosh PowerPoint</Application>
  <PresentationFormat>On-screen Show (4:3)</PresentationFormat>
  <Paragraphs>63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Perception</vt:lpstr>
      <vt:lpstr>How are preferences formed for rule following and exception items?</vt:lpstr>
      <vt:lpstr>Background</vt:lpstr>
      <vt:lpstr>Background cont.</vt:lpstr>
      <vt:lpstr>Purpose</vt:lpstr>
      <vt:lpstr>Question</vt:lpstr>
      <vt:lpstr>Method</vt:lpstr>
      <vt:lpstr>Method: Procedure</vt:lpstr>
      <vt:lpstr>Learning Phase/ Test Phase</vt:lpstr>
      <vt:lpstr>Recognition Phase/Preference</vt:lpstr>
      <vt:lpstr>Expected Results</vt:lpstr>
      <vt:lpstr>What do we learn?</vt:lpstr>
      <vt:lpstr>Practical Implications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familiarity or fluency affect preference of exceptions to the rule?</dc:title>
  <dc:creator>Kristen  McGatlin</dc:creator>
  <cp:lastModifiedBy>Kristen  McGatlin</cp:lastModifiedBy>
  <cp:revision>35</cp:revision>
  <dcterms:created xsi:type="dcterms:W3CDTF">2017-06-15T15:51:24Z</dcterms:created>
  <dcterms:modified xsi:type="dcterms:W3CDTF">2017-06-22T16:05:27Z</dcterms:modified>
</cp:coreProperties>
</file>