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1" r:id="rId4"/>
    <p:sldId id="258" r:id="rId5"/>
    <p:sldId id="263" r:id="rId6"/>
    <p:sldId id="262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4" autoAdjust="0"/>
    <p:restoredTop sz="94660"/>
  </p:normalViewPr>
  <p:slideViewPr>
    <p:cSldViewPr snapToGrid="0">
      <p:cViewPr>
        <p:scale>
          <a:sx n="68" d="100"/>
          <a:sy n="68" d="100"/>
        </p:scale>
        <p:origin x="4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15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3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3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06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6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4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09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0215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883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C3574ED-F62C-4574-9CF1-C38DF4FD5227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DC955F-93B6-43E5-9B1E-887F382764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85459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/>
              <a:t>Humanization of Robots: The Role of Group Membership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by Madeline Niichel</a:t>
            </a:r>
          </a:p>
        </p:txBody>
      </p:sp>
    </p:spTree>
    <p:extLst>
      <p:ext uri="{BB962C8B-B14F-4D97-AF65-F5344CB8AC3E}">
        <p14:creationId xmlns:p14="http://schemas.microsoft.com/office/powerpoint/2010/main" val="309314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&amp;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97680"/>
          </a:xfrm>
        </p:spPr>
        <p:txBody>
          <a:bodyPr>
            <a:normAutofit/>
          </a:bodyPr>
          <a:lstStyle/>
          <a:p>
            <a:r>
              <a:rPr lang="en-US" sz="2400" dirty="0"/>
              <a:t>Treatment of robots – sometimes like humans, sometimes not</a:t>
            </a:r>
          </a:p>
          <a:p>
            <a:r>
              <a:rPr lang="en-US" sz="2400" b="1" dirty="0"/>
              <a:t>Anthropomorphism</a:t>
            </a:r>
            <a:r>
              <a:rPr lang="en-US" sz="2400" dirty="0"/>
              <a:t>: projecting human-like qualities onto an object</a:t>
            </a:r>
            <a:endParaRPr lang="en-US" sz="2200" dirty="0"/>
          </a:p>
          <a:p>
            <a:pPr lvl="1"/>
            <a:r>
              <a:rPr lang="en-US" sz="2200" dirty="0"/>
              <a:t>Assume inverse of dehumanization</a:t>
            </a:r>
          </a:p>
          <a:p>
            <a:r>
              <a:rPr lang="en-US" sz="2400" dirty="0"/>
              <a:t>Legal implications</a:t>
            </a:r>
          </a:p>
          <a:p>
            <a:pPr lvl="1"/>
            <a:r>
              <a:rPr lang="en-US" sz="2200" dirty="0"/>
              <a:t>How we protect animals vs. how we protect robots </a:t>
            </a:r>
          </a:p>
          <a:p>
            <a:r>
              <a:rPr lang="en-US" sz="2400" dirty="0"/>
              <a:t>Practical Implications</a:t>
            </a:r>
          </a:p>
          <a:p>
            <a:pPr lvl="1"/>
            <a:r>
              <a:rPr lang="en-US" sz="2200" dirty="0"/>
              <a:t>Knowledge about treatment of robots will help us design them to better suit needs of society</a:t>
            </a:r>
          </a:p>
          <a:p>
            <a:r>
              <a:rPr lang="en-US" sz="2600" dirty="0"/>
              <a:t>Current study: group effects and treatment of robots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076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&amp;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Two dimensions of anthrop.: Human Uniqueness and Human Nature (Haslam, 2006) – a.k.a. Haslam’s dual model scale</a:t>
            </a:r>
          </a:p>
          <a:p>
            <a:pPr lvl="1"/>
            <a:r>
              <a:rPr lang="en-US" sz="2200" b="1" dirty="0"/>
              <a:t>Human Uniqueness</a:t>
            </a:r>
            <a:r>
              <a:rPr lang="en-US" sz="2200" dirty="0"/>
              <a:t>—separates humans from animals (civility, rationality, morality, maturity, etc.)</a:t>
            </a:r>
          </a:p>
          <a:p>
            <a:pPr lvl="1"/>
            <a:r>
              <a:rPr lang="en-US" sz="2200" b="1" dirty="0"/>
              <a:t>Human Nature</a:t>
            </a:r>
            <a:r>
              <a:rPr lang="en-US" sz="2200" dirty="0"/>
              <a:t>—separates humans from machines (intuition, agency, spontaneity, emotional responsiveness etc.)</a:t>
            </a:r>
          </a:p>
          <a:p>
            <a:r>
              <a:rPr lang="en-US" sz="2400" dirty="0"/>
              <a:t>Group belonging—members of out-groups considered less human (Haslam &amp; Loughnan, 2014)</a:t>
            </a:r>
          </a:p>
          <a:p>
            <a:pPr lvl="1"/>
            <a:r>
              <a:rPr lang="en-US" sz="2200" dirty="0"/>
              <a:t>Spurred current study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39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191839" cy="3931920"/>
          </a:xfrm>
        </p:spPr>
        <p:txBody>
          <a:bodyPr>
            <a:normAutofit/>
          </a:bodyPr>
          <a:lstStyle/>
          <a:p>
            <a:r>
              <a:rPr lang="en-US" sz="2400" dirty="0"/>
              <a:t>Eight conditions</a:t>
            </a:r>
          </a:p>
          <a:p>
            <a:pPr lvl="1"/>
            <a:r>
              <a:rPr lang="en-US" sz="2200" dirty="0"/>
              <a:t>Students and robots from University of Texas or Texas Tech University</a:t>
            </a:r>
          </a:p>
          <a:p>
            <a:pPr lvl="1"/>
            <a:r>
              <a:rPr lang="en-US" sz="2200" dirty="0"/>
              <a:t>Randomly assigned to one of eight conditions</a:t>
            </a:r>
          </a:p>
          <a:p>
            <a:r>
              <a:rPr lang="en-US" sz="2200" dirty="0"/>
              <a:t>Set up the program to toss ball 30 times—10 of which go to human player (participant)</a:t>
            </a:r>
          </a:p>
          <a:p>
            <a:pPr marL="274320" lvl="1" indent="0">
              <a:buNone/>
            </a:pP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938540"/>
              </p:ext>
            </p:extLst>
          </p:nvPr>
        </p:nvGraphicFramePr>
        <p:xfrm>
          <a:off x="7397423" y="1670666"/>
          <a:ext cx="4206974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487">
                  <a:extLst>
                    <a:ext uri="{9D8B030D-6E8A-4147-A177-3AD203B41FA5}">
                      <a16:colId xmlns:a16="http://schemas.microsoft.com/office/drawing/2014/main" val="363900938"/>
                    </a:ext>
                  </a:extLst>
                </a:gridCol>
                <a:gridCol w="2103487">
                  <a:extLst>
                    <a:ext uri="{9D8B030D-6E8A-4147-A177-3AD203B41FA5}">
                      <a16:colId xmlns:a16="http://schemas.microsoft.com/office/drawing/2014/main" val="3740135518"/>
                    </a:ext>
                  </a:extLst>
                </a:gridCol>
              </a:tblGrid>
              <a:tr h="268716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Condition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255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27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234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6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15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UT_student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64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TTU_robot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40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TTU_robot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4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UT_robot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745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UT_robot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73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191839" cy="3931920"/>
          </a:xfrm>
        </p:spPr>
        <p:txBody>
          <a:bodyPr>
            <a:normAutofit/>
          </a:bodyPr>
          <a:lstStyle/>
          <a:p>
            <a:r>
              <a:rPr lang="en-US" sz="2400" dirty="0"/>
              <a:t>Testing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/>
              <a:t>Informed consent and instructions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/>
              <a:t>Initial questions regarding robots (Qualtrics)</a:t>
            </a:r>
          </a:p>
          <a:p>
            <a:pPr marL="1005840" lvl="2" indent="-457200">
              <a:buFont typeface="+mj-lt"/>
              <a:buAutoNum type="alphaLcPeriod"/>
            </a:pPr>
            <a:r>
              <a:rPr lang="en-US" sz="2000" dirty="0"/>
              <a:t>Likelihood to </a:t>
            </a:r>
            <a:r>
              <a:rPr lang="en-US" sz="2000" dirty="0" err="1"/>
              <a:t>anthropomorhpize</a:t>
            </a:r>
            <a:endParaRPr lang="en-US" sz="2000" dirty="0"/>
          </a:p>
          <a:p>
            <a:pPr marL="731520" lvl="1" indent="-457200">
              <a:buFont typeface="+mj-lt"/>
              <a:buAutoNum type="arabicPeriod"/>
            </a:pPr>
            <a:r>
              <a:rPr lang="en-US" sz="2200" dirty="0"/>
              <a:t>Participant plays </a:t>
            </a:r>
            <a:r>
              <a:rPr lang="en-US" sz="2200" dirty="0" err="1"/>
              <a:t>Cyberball</a:t>
            </a:r>
            <a:endParaRPr lang="en-US" sz="2200" dirty="0"/>
          </a:p>
          <a:p>
            <a:pPr marL="731520" lvl="1" indent="-457200">
              <a:buFont typeface="+mj-lt"/>
              <a:buAutoNum type="arabicPeriod"/>
            </a:pPr>
            <a:r>
              <a:rPr lang="en-US" sz="2200" dirty="0"/>
              <a:t>Questions about other players &amp; demographics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200" dirty="0"/>
              <a:t>Debriefed and Dismissed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97423" y="1670666"/>
          <a:ext cx="4206974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487">
                  <a:extLst>
                    <a:ext uri="{9D8B030D-6E8A-4147-A177-3AD203B41FA5}">
                      <a16:colId xmlns:a16="http://schemas.microsoft.com/office/drawing/2014/main" val="363900938"/>
                    </a:ext>
                  </a:extLst>
                </a:gridCol>
                <a:gridCol w="2103487">
                  <a:extLst>
                    <a:ext uri="{9D8B030D-6E8A-4147-A177-3AD203B41FA5}">
                      <a16:colId xmlns:a16="http://schemas.microsoft.com/office/drawing/2014/main" val="3740135518"/>
                    </a:ext>
                  </a:extLst>
                </a:gridCol>
              </a:tblGrid>
              <a:tr h="268716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Condition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255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27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234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6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15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UT_student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64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TTU_robot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40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TTU_robot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4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UT_robot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745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UT_robot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TTU_student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57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pic>
        <p:nvPicPr>
          <p:cNvPr id="1026" name="Picture 2" descr="Image result for cyberball research ga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952" y="2014194"/>
            <a:ext cx="4438095" cy="298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06184" y="4995146"/>
            <a:ext cx="197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Cyberball</a:t>
            </a:r>
            <a:r>
              <a:rPr lang="en-US" dirty="0"/>
              <a:t> In Action</a:t>
            </a:r>
          </a:p>
        </p:txBody>
      </p:sp>
    </p:spTree>
    <p:extLst>
      <p:ext uri="{BB962C8B-B14F-4D97-AF65-F5344CB8AC3E}">
        <p14:creationId xmlns:p14="http://schemas.microsoft.com/office/powerpoint/2010/main" val="324543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Expected Results and Practical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Results will give insight into which dimensions are affected </a:t>
            </a:r>
          </a:p>
          <a:p>
            <a:pPr lvl="1"/>
            <a:r>
              <a:rPr lang="en-US" sz="2200" dirty="0"/>
              <a:t>Results based on tosses to other players and evaluation of other players</a:t>
            </a:r>
          </a:p>
          <a:p>
            <a:pPr lvl="1"/>
            <a:r>
              <a:rPr lang="en-US" sz="2200" dirty="0"/>
              <a:t>Expectation: Group membership affects mostly the Human Uniqueness dimension (animalistic)</a:t>
            </a:r>
          </a:p>
          <a:p>
            <a:pPr lvl="1"/>
            <a:r>
              <a:rPr lang="en-US" sz="2200" dirty="0"/>
              <a:t>Group Effects: Student vs. Robot, and TTU vs. UT</a:t>
            </a:r>
          </a:p>
          <a:p>
            <a:pPr lvl="2"/>
            <a:r>
              <a:rPr lang="en-US" sz="2000" dirty="0"/>
              <a:t>Looking at interactions among above </a:t>
            </a:r>
          </a:p>
          <a:p>
            <a:r>
              <a:rPr lang="en-US" sz="2400" dirty="0"/>
              <a:t>Practical Importance</a:t>
            </a:r>
          </a:p>
          <a:p>
            <a:pPr lvl="1"/>
            <a:r>
              <a:rPr lang="en-US" sz="2200" dirty="0"/>
              <a:t>If the manipulations work in this context, we will be better able to leverage the literature about dehumanization to make predictions about how people may interact with robots</a:t>
            </a:r>
          </a:p>
        </p:txBody>
      </p:sp>
    </p:spTree>
    <p:extLst>
      <p:ext uri="{BB962C8B-B14F-4D97-AF65-F5344CB8AC3E}">
        <p14:creationId xmlns:p14="http://schemas.microsoft.com/office/powerpoint/2010/main" val="177966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Haslam, N. &amp; Loughnan, S. 2014. Dehumanization and </a:t>
            </a:r>
            <a:r>
              <a:rPr lang="en-US" sz="2400" dirty="0" err="1"/>
              <a:t>Infrahumanization</a:t>
            </a:r>
            <a:r>
              <a:rPr lang="en-US" sz="2400" dirty="0"/>
              <a:t>. </a:t>
            </a:r>
            <a:r>
              <a:rPr lang="en-US" sz="2400" i="1" dirty="0"/>
              <a:t>Annual </a:t>
            </a:r>
          </a:p>
          <a:p>
            <a:pPr marL="0" indent="0">
              <a:buNone/>
            </a:pPr>
            <a:r>
              <a:rPr lang="en-US" sz="2400" i="1" dirty="0"/>
              <a:t>	Review of Psychology, 65</a:t>
            </a:r>
            <a:r>
              <a:rPr lang="en-US" sz="2400" dirty="0"/>
              <a:t>, 399-423.</a:t>
            </a:r>
          </a:p>
          <a:p>
            <a:pPr marL="0" indent="0">
              <a:buNone/>
            </a:pPr>
            <a:r>
              <a:rPr lang="en-US" sz="2400" dirty="0"/>
              <a:t>Haslam, N. 2006. Dehumanization: An Integrative Review. </a:t>
            </a:r>
            <a:r>
              <a:rPr lang="en-US" sz="2400" i="1" dirty="0"/>
              <a:t>Personality and Social</a:t>
            </a:r>
          </a:p>
          <a:p>
            <a:pPr marL="0" indent="0">
              <a:buNone/>
            </a:pPr>
            <a:r>
              <a:rPr lang="en-US" sz="2400" i="1" dirty="0"/>
              <a:t>	 Psychology Review, 10, </a:t>
            </a:r>
            <a:r>
              <a:rPr lang="en-US" sz="2400" dirty="0"/>
              <a:t>252-264.</a:t>
            </a:r>
          </a:p>
        </p:txBody>
      </p:sp>
    </p:spTree>
    <p:extLst>
      <p:ext uri="{BB962C8B-B14F-4D97-AF65-F5344CB8AC3E}">
        <p14:creationId xmlns:p14="http://schemas.microsoft.com/office/powerpoint/2010/main" val="2815192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2914</TotalTime>
  <Words>445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Garamond</vt:lpstr>
      <vt:lpstr>Savon</vt:lpstr>
      <vt:lpstr>Humanization of Robots: The Role of Group Membership</vt:lpstr>
      <vt:lpstr>Purpose &amp; Background</vt:lpstr>
      <vt:lpstr>Purpose &amp; Background</vt:lpstr>
      <vt:lpstr>Method</vt:lpstr>
      <vt:lpstr>Method</vt:lpstr>
      <vt:lpstr>Method</vt:lpstr>
      <vt:lpstr>Expected Results and Practical Importance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Madeline Niichel</dc:creator>
  <cp:lastModifiedBy>Madeline Niichel</cp:lastModifiedBy>
  <cp:revision>28</cp:revision>
  <dcterms:created xsi:type="dcterms:W3CDTF">2017-06-18T21:29:47Z</dcterms:created>
  <dcterms:modified xsi:type="dcterms:W3CDTF">2017-06-21T19:14:44Z</dcterms:modified>
</cp:coreProperties>
</file>