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96" r:id="rId3"/>
    <p:sldId id="283" r:id="rId4"/>
    <p:sldId id="284" r:id="rId5"/>
    <p:sldId id="285" r:id="rId6"/>
    <p:sldId id="259" r:id="rId7"/>
    <p:sldId id="267" r:id="rId8"/>
    <p:sldId id="274" r:id="rId9"/>
    <p:sldId id="258" r:id="rId10"/>
    <p:sldId id="275" r:id="rId11"/>
    <p:sldId id="261" r:id="rId12"/>
    <p:sldId id="262" r:id="rId13"/>
    <p:sldId id="268" r:id="rId14"/>
    <p:sldId id="276" r:id="rId15"/>
    <p:sldId id="286" r:id="rId16"/>
    <p:sldId id="287" r:id="rId17"/>
    <p:sldId id="288" r:id="rId18"/>
    <p:sldId id="289" r:id="rId19"/>
    <p:sldId id="290" r:id="rId20"/>
    <p:sldId id="291" r:id="rId21"/>
    <p:sldId id="277" r:id="rId22"/>
    <p:sldId id="278" r:id="rId23"/>
    <p:sldId id="270" r:id="rId24"/>
    <p:sldId id="280" r:id="rId25"/>
    <p:sldId id="279" r:id="rId26"/>
    <p:sldId id="264" r:id="rId27"/>
    <p:sldId id="293" r:id="rId28"/>
    <p:sldId id="292" r:id="rId29"/>
    <p:sldId id="294" r:id="rId30"/>
    <p:sldId id="295"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555" autoAdjust="0"/>
  </p:normalViewPr>
  <p:slideViewPr>
    <p:cSldViewPr snapToGrid="0">
      <p:cViewPr varScale="1">
        <p:scale>
          <a:sx n="64" d="100"/>
          <a:sy n="64" d="100"/>
        </p:scale>
        <p:origin x="53"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D:\Manuscripts\Suicidality%20Paper%20Talley%20Bagge%20Brown\2-way%20class%202%20inx.xls"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G:\Manuscripts\Regression%20Plot%20Program\2-way%20unstandardise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 Reporting</c:v>
                </c:pt>
              </c:strCache>
            </c:strRef>
          </c:tx>
          <c:spPr>
            <a:solidFill>
              <a:srgbClr val="7030A0"/>
            </a:solidFill>
            <a:ln>
              <a:noFill/>
            </a:ln>
            <a:effectLst/>
          </c:spPr>
          <c:invertIfNegative val="0"/>
          <c:cat>
            <c:strRef>
              <c:f>Sheet1!$A$2:$A$6</c:f>
              <c:strCache>
                <c:ptCount val="5"/>
                <c:pt idx="0">
                  <c:v>Exclusively heterosexual</c:v>
                </c:pt>
                <c:pt idx="1">
                  <c:v>Primarily heterosexual</c:v>
                </c:pt>
                <c:pt idx="2">
                  <c:v>Bisexual</c:v>
                </c:pt>
                <c:pt idx="3">
                  <c:v>Primarily gay/lesbian</c:v>
                </c:pt>
                <c:pt idx="4">
                  <c:v>Exclusively gay/lesbian</c:v>
                </c:pt>
              </c:strCache>
            </c:strRef>
          </c:cat>
          <c:val>
            <c:numRef>
              <c:f>Sheet1!$B$2:$B$6</c:f>
              <c:numCache>
                <c:formatCode>General</c:formatCode>
                <c:ptCount val="5"/>
                <c:pt idx="0">
                  <c:v>0.57999999999999996</c:v>
                </c:pt>
                <c:pt idx="1">
                  <c:v>0.20200000000000001</c:v>
                </c:pt>
                <c:pt idx="2">
                  <c:v>6.3E-2</c:v>
                </c:pt>
                <c:pt idx="3">
                  <c:v>2.8000000000000001E-2</c:v>
                </c:pt>
                <c:pt idx="4">
                  <c:v>7.3999999999999996E-2</c:v>
                </c:pt>
              </c:numCache>
            </c:numRef>
          </c:val>
        </c:ser>
        <c:ser>
          <c:idx val="1"/>
          <c:order val="1"/>
          <c:tx>
            <c:strRef>
              <c:f>Sheet1!$C$1</c:f>
              <c:strCache>
                <c:ptCount val="1"/>
                <c:pt idx="0">
                  <c:v>Mean SSA score</c:v>
                </c:pt>
              </c:strCache>
            </c:strRef>
          </c:tx>
          <c:spPr>
            <a:solidFill>
              <a:schemeClr val="accent1"/>
            </a:solidFill>
            <a:ln>
              <a:noFill/>
            </a:ln>
            <a:effectLst/>
          </c:spPr>
          <c:invertIfNegative val="0"/>
          <c:cat>
            <c:strRef>
              <c:f>Sheet1!$A$2:$A$6</c:f>
              <c:strCache>
                <c:ptCount val="5"/>
                <c:pt idx="0">
                  <c:v>Exclusively heterosexual</c:v>
                </c:pt>
                <c:pt idx="1">
                  <c:v>Primarily heterosexual</c:v>
                </c:pt>
                <c:pt idx="2">
                  <c:v>Bisexual</c:v>
                </c:pt>
                <c:pt idx="3">
                  <c:v>Primarily gay/lesbian</c:v>
                </c:pt>
                <c:pt idx="4">
                  <c:v>Exclusively gay/lesbian</c:v>
                </c:pt>
              </c:strCache>
            </c:strRef>
          </c:cat>
          <c:val>
            <c:numRef>
              <c:f>Sheet1!$C$2:$C$6</c:f>
              <c:numCache>
                <c:formatCode>General</c:formatCode>
                <c:ptCount val="5"/>
                <c:pt idx="0">
                  <c:v>1.22</c:v>
                </c:pt>
                <c:pt idx="1">
                  <c:v>1.86</c:v>
                </c:pt>
                <c:pt idx="2">
                  <c:v>1.7</c:v>
                </c:pt>
                <c:pt idx="3">
                  <c:v>2.06</c:v>
                </c:pt>
                <c:pt idx="4">
                  <c:v>1.39</c:v>
                </c:pt>
              </c:numCache>
            </c:numRef>
          </c:val>
        </c:ser>
        <c:dLbls>
          <c:showLegendKey val="0"/>
          <c:showVal val="0"/>
          <c:showCatName val="0"/>
          <c:showSerName val="0"/>
          <c:showPercent val="0"/>
          <c:showBubbleSize val="0"/>
        </c:dLbls>
        <c:gapWidth val="219"/>
        <c:overlap val="100"/>
        <c:axId val="252500864"/>
        <c:axId val="252501424"/>
      </c:barChart>
      <c:catAx>
        <c:axId val="25250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52501424"/>
        <c:crosses val="autoZero"/>
        <c:auto val="1"/>
        <c:lblAlgn val="ctr"/>
        <c:lblOffset val="100"/>
        <c:noMultiLvlLbl val="0"/>
      </c:catAx>
      <c:valAx>
        <c:axId val="2525014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52500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43870457879111"/>
          <c:y val="7.3521481215171686E-2"/>
          <c:w val="0.58205387705959188"/>
          <c:h val="0.77155824508320736"/>
        </c:manualLayout>
      </c:layout>
      <c:lineChart>
        <c:grouping val="standard"/>
        <c:varyColors val="0"/>
        <c:ser>
          <c:idx val="0"/>
          <c:order val="0"/>
          <c:tx>
            <c:strRef>
              <c:f>'2 way interactions'!$B$31</c:f>
              <c:strCache>
                <c:ptCount val="1"/>
                <c:pt idx="0">
                  <c:v>Low Thwarted Belonging</c:v>
                </c:pt>
              </c:strCache>
            </c:strRef>
          </c:tx>
          <c:spPr>
            <a:ln w="12700">
              <a:solidFill>
                <a:srgbClr val="000000"/>
              </a:solidFill>
              <a:prstDash val="solid"/>
            </a:ln>
          </c:spPr>
          <c:marker>
            <c:symbol val="diamond"/>
            <c:size val="5"/>
            <c:spPr>
              <a:solidFill>
                <a:srgbClr val="000000"/>
              </a:solidFill>
              <a:ln>
                <a:solidFill>
                  <a:srgbClr val="000000"/>
                </a:solidFill>
                <a:prstDash val="solid"/>
              </a:ln>
            </c:spPr>
          </c:marker>
          <c:cat>
            <c:strRef>
              <c:f>'2 way interactions'!$C$30:$D$30</c:f>
              <c:strCache>
                <c:ptCount val="2"/>
                <c:pt idx="0">
                  <c:v>Low Perceived Burdensomeness</c:v>
                </c:pt>
                <c:pt idx="1">
                  <c:v>High Perceived Burdensomeness</c:v>
                </c:pt>
              </c:strCache>
            </c:strRef>
          </c:cat>
          <c:val>
            <c:numRef>
              <c:f>'2 way interactions'!$C$31:$D$31</c:f>
              <c:numCache>
                <c:formatCode>General</c:formatCode>
                <c:ptCount val="2"/>
                <c:pt idx="0">
                  <c:v>-3.2724068000000006</c:v>
                </c:pt>
                <c:pt idx="1">
                  <c:v>1.2096796000000001</c:v>
                </c:pt>
              </c:numCache>
            </c:numRef>
          </c:val>
          <c:smooth val="0"/>
        </c:ser>
        <c:ser>
          <c:idx val="1"/>
          <c:order val="1"/>
          <c:tx>
            <c:strRef>
              <c:f>'2 way interactions'!$B$32</c:f>
              <c:strCache>
                <c:ptCount val="1"/>
                <c:pt idx="0">
                  <c:v>High Thwarted Belonging</c:v>
                </c:pt>
              </c:strCache>
            </c:strRef>
          </c:tx>
          <c:spPr>
            <a:ln w="12700">
              <a:solidFill>
                <a:srgbClr val="000000"/>
              </a:solidFill>
              <a:prstDash val="sysDash"/>
            </a:ln>
          </c:spPr>
          <c:marker>
            <c:symbol val="square"/>
            <c:size val="5"/>
            <c:spPr>
              <a:solidFill>
                <a:srgbClr val="000000"/>
              </a:solidFill>
              <a:ln>
                <a:solidFill>
                  <a:srgbClr val="000000"/>
                </a:solidFill>
                <a:prstDash val="solid"/>
              </a:ln>
            </c:spPr>
          </c:marker>
          <c:cat>
            <c:strRef>
              <c:f>'2 way interactions'!$C$30:$D$30</c:f>
              <c:strCache>
                <c:ptCount val="2"/>
                <c:pt idx="0">
                  <c:v>Low Perceived Burdensomeness</c:v>
                </c:pt>
                <c:pt idx="1">
                  <c:v>High Perceived Burdensomeness</c:v>
                </c:pt>
              </c:strCache>
            </c:strRef>
          </c:cat>
          <c:val>
            <c:numRef>
              <c:f>'2 way interactions'!$C$32:$D$32</c:f>
              <c:numCache>
                <c:formatCode>General</c:formatCode>
                <c:ptCount val="2"/>
                <c:pt idx="0">
                  <c:v>-0.69444680000000036</c:v>
                </c:pt>
                <c:pt idx="1">
                  <c:v>2.0135595999999998</c:v>
                </c:pt>
              </c:numCache>
            </c:numRef>
          </c:val>
          <c:smooth val="0"/>
        </c:ser>
        <c:dLbls>
          <c:showLegendKey val="0"/>
          <c:showVal val="0"/>
          <c:showCatName val="0"/>
          <c:showSerName val="0"/>
          <c:showPercent val="0"/>
          <c:showBubbleSize val="0"/>
        </c:dLbls>
        <c:marker val="1"/>
        <c:smooth val="0"/>
        <c:axId val="324773840"/>
        <c:axId val="324774400"/>
      </c:lineChart>
      <c:catAx>
        <c:axId val="32477384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800">
                <a:latin typeface="Times New Roman" panose="02020603050405020304" pitchFamily="18" charset="0"/>
                <a:cs typeface="Times New Roman" panose="02020603050405020304" pitchFamily="18" charset="0"/>
              </a:defRPr>
            </a:pPr>
            <a:endParaRPr lang="en-US"/>
          </a:p>
        </c:txPr>
        <c:crossAx val="324774400"/>
        <c:crossesAt val="-4"/>
        <c:auto val="1"/>
        <c:lblAlgn val="ctr"/>
        <c:lblOffset val="100"/>
        <c:tickLblSkip val="1"/>
        <c:tickMarkSkip val="1"/>
        <c:noMultiLvlLbl val="0"/>
      </c:catAx>
      <c:valAx>
        <c:axId val="324774400"/>
        <c:scaling>
          <c:orientation val="minMax"/>
          <c:max val="3"/>
          <c:min val="-4"/>
        </c:scaling>
        <c:delete val="0"/>
        <c:axPos val="l"/>
        <c:title>
          <c:tx>
            <c:rich>
              <a:bodyPr/>
              <a:lstStyle/>
              <a:p>
                <a:pPr>
                  <a:defRPr sz="1800">
                    <a:latin typeface="Times New Roman" panose="02020603050405020304" pitchFamily="18" charset="0"/>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Liklihood of Reporting Active Ideation (Logits)  </a:t>
                </a:r>
              </a:p>
            </c:rich>
          </c:tx>
          <c:layout>
            <c:manualLayout>
              <c:xMode val="edge"/>
              <c:yMode val="edge"/>
              <c:x val="2.2411626565746433E-2"/>
              <c:y val="8.6497601567121996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800"/>
            </a:pPr>
            <a:endParaRPr lang="en-US"/>
          </a:p>
        </c:txPr>
        <c:crossAx val="324773840"/>
        <c:crosses val="autoZero"/>
        <c:crossBetween val="between"/>
      </c:valAx>
      <c:spPr>
        <a:noFill/>
        <a:ln w="25400">
          <a:noFill/>
        </a:ln>
      </c:spPr>
    </c:plotArea>
    <c:legend>
      <c:legendPos val="r"/>
      <c:layout>
        <c:manualLayout>
          <c:xMode val="edge"/>
          <c:yMode val="edge"/>
          <c:x val="0.71692507580485754"/>
          <c:y val="0.33277467858940141"/>
          <c:w val="0.26765786495427102"/>
          <c:h val="0.42701157537205636"/>
        </c:manualLayout>
      </c:layout>
      <c:overlay val="0"/>
      <c:spPr>
        <a:solidFill>
          <a:srgbClr val="FFFFFF"/>
        </a:solidFill>
        <a:ln w="3175">
          <a:noFill/>
          <a:prstDash val="solid"/>
        </a:ln>
      </c:spPr>
      <c:txPr>
        <a:bodyPr/>
        <a:lstStyle/>
        <a:p>
          <a:pPr>
            <a:defRPr sz="18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solidFill>
      <a:srgbClr val="FFFFFF"/>
    </a:solidFill>
    <a:ln w="3175">
      <a:noFill/>
      <a:prstDash val="solid"/>
    </a:ln>
  </c:spPr>
  <c:txPr>
    <a:bodyPr/>
    <a:lstStyle/>
    <a:p>
      <a:pPr>
        <a:defRPr sz="14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r>
              <a:rPr lang="en-US">
                <a:solidFill>
                  <a:schemeClr val="tx1"/>
                </a:solidFill>
              </a:rPr>
              <a:t>Sexual Orientation Self-Identification</a:t>
            </a:r>
          </a:p>
        </c:rich>
      </c:tx>
      <c:layout>
        <c:manualLayout>
          <c:xMode val="edge"/>
          <c:yMode val="edge"/>
          <c:x val="0.30010046529253576"/>
          <c:y val="0.90410525272045439"/>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552658896912497E-2"/>
          <c:y val="0.13275181010226422"/>
          <c:w val="0.95193323632473403"/>
          <c:h val="0.53356351856688022"/>
        </c:manualLayout>
      </c:layout>
      <c:bar3DChart>
        <c:barDir val="col"/>
        <c:grouping val="clustered"/>
        <c:varyColors val="0"/>
        <c:ser>
          <c:idx val="0"/>
          <c:order val="0"/>
          <c:tx>
            <c:strRef>
              <c:f>Sheet1!$B$1</c:f>
              <c:strCache>
                <c:ptCount val="1"/>
                <c:pt idx="0">
                  <c:v>Self-Identification</c:v>
                </c:pt>
              </c:strCache>
            </c:strRef>
          </c:tx>
          <c:spPr>
            <a:solidFill>
              <a:schemeClr val="accent1"/>
            </a:solidFill>
            <a:ln>
              <a:noFill/>
            </a:ln>
            <a:effectLst/>
            <a:sp3d/>
          </c:spPr>
          <c:invertIfNegative val="0"/>
          <c:dLbls>
            <c:dLbl>
              <c:idx val="0"/>
              <c:layout>
                <c:manualLayout>
                  <c:x val="1.6119746689694833E-2"/>
                  <c:y val="-5.64535397369576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968336211859485E-2"/>
                  <c:y val="-5.92762167238055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816925734024179E-2"/>
                  <c:y val="-4.51628317895661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72538860103627E-2"/>
                  <c:y val="-4.23401548027182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072538860103627E-2"/>
                  <c:y val="-5.645353973695762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Exclusively gay/lesbian</c:v>
                </c:pt>
                <c:pt idx="1">
                  <c:v>Primarily gay/lesbian</c:v>
                </c:pt>
                <c:pt idx="2">
                  <c:v>Bisexual</c:v>
                </c:pt>
                <c:pt idx="3">
                  <c:v>Primarily straight</c:v>
                </c:pt>
                <c:pt idx="4">
                  <c:v>Exclusively straight</c:v>
                </c:pt>
              </c:strCache>
            </c:strRef>
          </c:cat>
          <c:val>
            <c:numRef>
              <c:f>Sheet1!$B$2:$B$6</c:f>
              <c:numCache>
                <c:formatCode>General</c:formatCode>
                <c:ptCount val="5"/>
                <c:pt idx="0">
                  <c:v>1.32</c:v>
                </c:pt>
                <c:pt idx="1">
                  <c:v>3.75</c:v>
                </c:pt>
                <c:pt idx="2">
                  <c:v>2.71</c:v>
                </c:pt>
                <c:pt idx="3">
                  <c:v>2.11</c:v>
                </c:pt>
                <c:pt idx="4">
                  <c:v>1.1200000000000001</c:v>
                </c:pt>
              </c:numCache>
            </c:numRef>
          </c:val>
        </c:ser>
        <c:dLbls>
          <c:showLegendKey val="0"/>
          <c:showVal val="1"/>
          <c:showCatName val="0"/>
          <c:showSerName val="0"/>
          <c:showPercent val="0"/>
          <c:showBubbleSize val="0"/>
        </c:dLbls>
        <c:gapWidth val="150"/>
        <c:shape val="box"/>
        <c:axId val="408915712"/>
        <c:axId val="408916272"/>
        <c:axId val="0"/>
      </c:bar3DChart>
      <c:catAx>
        <c:axId val="408915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8916272"/>
        <c:crosses val="autoZero"/>
        <c:auto val="1"/>
        <c:lblAlgn val="ctr"/>
        <c:lblOffset val="100"/>
        <c:noMultiLvlLbl val="0"/>
      </c:catAx>
      <c:valAx>
        <c:axId val="40891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08915712"/>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28494841345093"/>
          <c:y val="4.8869736803316577E-2"/>
          <c:w val="0.82816466675386646"/>
          <c:h val="0.82422750904714426"/>
        </c:manualLayout>
      </c:layout>
      <c:lineChart>
        <c:grouping val="standard"/>
        <c:varyColors val="0"/>
        <c:ser>
          <c:idx val="0"/>
          <c:order val="0"/>
          <c:tx>
            <c:strRef>
              <c:f>'2 way interactions'!$B$31</c:f>
              <c:strCache>
                <c:ptCount val="1"/>
                <c:pt idx="0">
                  <c:v>Low Fearlessness about Death</c:v>
                </c:pt>
              </c:strCache>
            </c:strRef>
          </c:tx>
          <c:spPr>
            <a:ln w="38100">
              <a:solidFill>
                <a:srgbClr val="000000"/>
              </a:solidFill>
              <a:prstDash val="solid"/>
            </a:ln>
          </c:spPr>
          <c:marker>
            <c:symbol val="diamond"/>
            <c:size val="5"/>
            <c:spPr>
              <a:solidFill>
                <a:srgbClr val="000000"/>
              </a:solidFill>
              <a:ln>
                <a:solidFill>
                  <a:srgbClr val="000000"/>
                </a:solidFill>
                <a:prstDash val="solid"/>
              </a:ln>
            </c:spPr>
          </c:marker>
          <c:cat>
            <c:strRef>
              <c:f>'2 way interactions'!$C$30:$D$30</c:f>
              <c:strCache>
                <c:ptCount val="2"/>
                <c:pt idx="0">
                  <c:v>Low Active Suicidal Desire</c:v>
                </c:pt>
                <c:pt idx="1">
                  <c:v>High Active Suicidal Desire</c:v>
                </c:pt>
              </c:strCache>
            </c:strRef>
          </c:cat>
          <c:val>
            <c:numRef>
              <c:f>'2 way interactions'!$C$31:$D$31</c:f>
              <c:numCache>
                <c:formatCode>General</c:formatCode>
                <c:ptCount val="2"/>
                <c:pt idx="0">
                  <c:v>3.8755841399999995</c:v>
                </c:pt>
                <c:pt idx="1">
                  <c:v>5.3064899799999994</c:v>
                </c:pt>
              </c:numCache>
            </c:numRef>
          </c:val>
          <c:smooth val="0"/>
        </c:ser>
        <c:ser>
          <c:idx val="1"/>
          <c:order val="1"/>
          <c:tx>
            <c:strRef>
              <c:f>'2 way interactions'!$B$32</c:f>
              <c:strCache>
                <c:ptCount val="1"/>
                <c:pt idx="0">
                  <c:v>High Fearlessness about Death</c:v>
                </c:pt>
              </c:strCache>
            </c:strRef>
          </c:tx>
          <c:spPr>
            <a:ln w="38100">
              <a:solidFill>
                <a:schemeClr val="accent1"/>
              </a:solidFill>
              <a:prstDash val="sysDash"/>
            </a:ln>
          </c:spPr>
          <c:marker>
            <c:symbol val="square"/>
            <c:size val="5"/>
            <c:spPr>
              <a:solidFill>
                <a:srgbClr val="000000"/>
              </a:solidFill>
              <a:ln>
                <a:solidFill>
                  <a:srgbClr val="000000"/>
                </a:solidFill>
                <a:prstDash val="solid"/>
              </a:ln>
            </c:spPr>
          </c:marker>
          <c:cat>
            <c:strRef>
              <c:f>'2 way interactions'!$C$30:$D$30</c:f>
              <c:strCache>
                <c:ptCount val="2"/>
                <c:pt idx="0">
                  <c:v>Low Active Suicidal Desire</c:v>
                </c:pt>
                <c:pt idx="1">
                  <c:v>High Active Suicidal Desire</c:v>
                </c:pt>
              </c:strCache>
            </c:strRef>
          </c:cat>
          <c:val>
            <c:numRef>
              <c:f>'2 way interactions'!$C$32:$D$32</c:f>
              <c:numCache>
                <c:formatCode>General</c:formatCode>
                <c:ptCount val="2"/>
                <c:pt idx="0">
                  <c:v>3.2282101399999998</c:v>
                </c:pt>
                <c:pt idx="1">
                  <c:v>5.7707719799999992</c:v>
                </c:pt>
              </c:numCache>
            </c:numRef>
          </c:val>
          <c:smooth val="0"/>
        </c:ser>
        <c:dLbls>
          <c:showLegendKey val="0"/>
          <c:showVal val="0"/>
          <c:showCatName val="0"/>
          <c:showSerName val="0"/>
          <c:showPercent val="0"/>
          <c:showBubbleSize val="0"/>
        </c:dLbls>
        <c:marker val="1"/>
        <c:smooth val="0"/>
        <c:axId val="334380688"/>
        <c:axId val="334383488"/>
      </c:lineChart>
      <c:catAx>
        <c:axId val="334380688"/>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a:pPr>
            <a:endParaRPr lang="en-US"/>
          </a:p>
        </c:txPr>
        <c:crossAx val="334383488"/>
        <c:crosses val="autoZero"/>
        <c:auto val="1"/>
        <c:lblAlgn val="ctr"/>
        <c:lblOffset val="100"/>
        <c:tickLblSkip val="1"/>
        <c:tickMarkSkip val="1"/>
        <c:noMultiLvlLbl val="0"/>
      </c:catAx>
      <c:valAx>
        <c:axId val="334383488"/>
        <c:scaling>
          <c:orientation val="minMax"/>
          <c:max val="7"/>
          <c:min val="1"/>
        </c:scaling>
        <c:delete val="0"/>
        <c:axPos val="l"/>
        <c:majorGridlines/>
        <c:title>
          <c:tx>
            <c:rich>
              <a:bodyPr/>
              <a:lstStyle/>
              <a:p>
                <a:pPr>
                  <a:defRPr/>
                </a:pPr>
                <a:r>
                  <a:rPr lang="en-US" dirty="0" smtClean="0"/>
                  <a:t>Log-odds</a:t>
                </a:r>
                <a:r>
                  <a:rPr lang="en-US" baseline="0" dirty="0" smtClean="0"/>
                  <a:t> of a Reporting a </a:t>
                </a:r>
                <a:r>
                  <a:rPr lang="en-US" dirty="0" smtClean="0"/>
                  <a:t>Suicide Plan in Prior Year</a:t>
                </a:r>
                <a:endParaRPr lang="en-US" dirty="0"/>
              </a:p>
            </c:rich>
          </c:tx>
          <c:layout>
            <c:manualLayout>
              <c:xMode val="edge"/>
              <c:yMode val="edge"/>
              <c:x val="0"/>
              <c:y val="8.0156161372326701E-2"/>
            </c:manualLayout>
          </c:layout>
          <c:overlay val="0"/>
          <c:spPr>
            <a:noFill/>
            <a:ln w="25400">
              <a:noFill/>
            </a:ln>
          </c:spPr>
        </c:title>
        <c:numFmt formatCode="General" sourceLinked="1"/>
        <c:majorTickMark val="none"/>
        <c:minorTickMark val="none"/>
        <c:tickLblPos val="nextTo"/>
        <c:spPr>
          <a:ln w="3175">
            <a:solidFill>
              <a:srgbClr val="000000"/>
            </a:solidFill>
            <a:prstDash val="solid"/>
          </a:ln>
        </c:spPr>
        <c:txPr>
          <a:bodyPr rot="0" vert="horz"/>
          <a:lstStyle/>
          <a:p>
            <a:pPr>
              <a:defRPr/>
            </a:pPr>
            <a:endParaRPr lang="en-US"/>
          </a:p>
        </c:txPr>
        <c:crossAx val="334380688"/>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2400" b="0" i="0" u="none" strike="noStrike" baseline="0">
          <a:solidFill>
            <a:srgbClr val="000000"/>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EB98AA2-1979-4FFE-A5E5-FBCF65962792}" type="datetimeFigureOut">
              <a:rPr lang="en-US" smtClean="0"/>
              <a:t>6/13/2017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3D471A-F60D-49AB-A2A3-5F785C89266D}" type="slidenum">
              <a:rPr lang="en-US" smtClean="0"/>
              <a:t>‹#›</a:t>
            </a:fld>
            <a:endParaRPr lang="en-US"/>
          </a:p>
        </p:txBody>
      </p:sp>
    </p:spTree>
    <p:extLst>
      <p:ext uri="{BB962C8B-B14F-4D97-AF65-F5344CB8AC3E}">
        <p14:creationId xmlns:p14="http://schemas.microsoft.com/office/powerpoint/2010/main" val="420009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3D471A-F60D-49AB-A2A3-5F785C89266D}" type="slidenum">
              <a:rPr lang="en-US" smtClean="0"/>
              <a:t>1</a:t>
            </a:fld>
            <a:endParaRPr lang="en-US"/>
          </a:p>
        </p:txBody>
      </p:sp>
    </p:spTree>
    <p:extLst>
      <p:ext uri="{BB962C8B-B14F-4D97-AF65-F5344CB8AC3E}">
        <p14:creationId xmlns:p14="http://schemas.microsoft.com/office/powerpoint/2010/main" val="35057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Ethnicity/Race</a:t>
            </a:r>
          </a:p>
          <a:p>
            <a:pPr lvl="1"/>
            <a:r>
              <a:rPr lang="en-US" dirty="0" smtClean="0"/>
              <a:t>White/Caucasian: 84% </a:t>
            </a:r>
          </a:p>
          <a:p>
            <a:pPr lvl="1"/>
            <a:r>
              <a:rPr lang="en-US" dirty="0" smtClean="0"/>
              <a:t>Black/African-American: 10.8% </a:t>
            </a:r>
          </a:p>
          <a:p>
            <a:pPr lvl="1"/>
            <a:r>
              <a:rPr lang="en-US" dirty="0" smtClean="0"/>
              <a:t>Asian/Pacific Islander: 4.8% </a:t>
            </a:r>
          </a:p>
          <a:p>
            <a:pPr lvl="1"/>
            <a:r>
              <a:rPr lang="en-US" dirty="0" smtClean="0"/>
              <a:t>Hispanic/Latina: 4.6%</a:t>
            </a:r>
          </a:p>
          <a:p>
            <a:r>
              <a:rPr lang="en-US" dirty="0" smtClean="0"/>
              <a:t>Current sexual identity</a:t>
            </a:r>
          </a:p>
          <a:p>
            <a:pPr lvl="1"/>
            <a:r>
              <a:rPr lang="en-US" dirty="0" smtClean="0"/>
              <a:t>Exclusively heterosexual: 58% (</a:t>
            </a:r>
            <a:r>
              <a:rPr lang="en-US" i="1" dirty="0" smtClean="0"/>
              <a:t>n</a:t>
            </a:r>
            <a:r>
              <a:rPr lang="en-US" dirty="0" smtClean="0"/>
              <a:t> = 203) </a:t>
            </a:r>
          </a:p>
          <a:p>
            <a:pPr lvl="1"/>
            <a:r>
              <a:rPr lang="en-US" dirty="0" smtClean="0"/>
              <a:t>Primarily heterosexual: 20.2% (</a:t>
            </a:r>
            <a:r>
              <a:rPr lang="en-US" i="1" dirty="0" smtClean="0"/>
              <a:t>n</a:t>
            </a:r>
            <a:r>
              <a:rPr lang="en-US" dirty="0" smtClean="0"/>
              <a:t> = 71) </a:t>
            </a:r>
          </a:p>
          <a:p>
            <a:pPr lvl="1"/>
            <a:r>
              <a:rPr lang="en-US" dirty="0" smtClean="0"/>
              <a:t>Equally lesbian and heterosexual (e.g., “bisexual): 6.3% (</a:t>
            </a:r>
            <a:r>
              <a:rPr lang="en-US" i="1" dirty="0" smtClean="0"/>
              <a:t>n</a:t>
            </a:r>
            <a:r>
              <a:rPr lang="en-US" dirty="0" smtClean="0"/>
              <a:t> = 22) </a:t>
            </a:r>
          </a:p>
          <a:p>
            <a:pPr lvl="1"/>
            <a:r>
              <a:rPr lang="en-US" dirty="0" smtClean="0"/>
              <a:t>Primarily lesbian or gay: 2.8% (</a:t>
            </a:r>
            <a:r>
              <a:rPr lang="en-US" i="1" dirty="0" smtClean="0"/>
              <a:t>n</a:t>
            </a:r>
            <a:r>
              <a:rPr lang="en-US" dirty="0" smtClean="0"/>
              <a:t> = 10)</a:t>
            </a:r>
          </a:p>
          <a:p>
            <a:pPr lvl="1"/>
            <a:r>
              <a:rPr lang="en-US" dirty="0" smtClean="0"/>
              <a:t>Exclusively lesbian or gay: 7.4% (</a:t>
            </a:r>
            <a:r>
              <a:rPr lang="en-US" i="1" dirty="0" smtClean="0"/>
              <a:t>n</a:t>
            </a:r>
            <a:r>
              <a:rPr lang="en-US" dirty="0" smtClean="0"/>
              <a:t> = 26)</a:t>
            </a:r>
          </a:p>
          <a:p>
            <a:pPr lvl="1"/>
            <a:r>
              <a:rPr lang="en-US" dirty="0" smtClean="0"/>
              <a:t>Questioning/unlabeled: 2.0% (</a:t>
            </a:r>
            <a:r>
              <a:rPr lang="en-US" i="1" dirty="0" smtClean="0"/>
              <a:t>n</a:t>
            </a:r>
            <a:r>
              <a:rPr lang="en-US" dirty="0" smtClean="0"/>
              <a:t> = 7); Queer: 2.6% (</a:t>
            </a:r>
            <a:r>
              <a:rPr lang="en-US" i="1" dirty="0" smtClean="0"/>
              <a:t>n</a:t>
            </a:r>
            <a:r>
              <a:rPr lang="en-US" dirty="0" smtClean="0"/>
              <a:t> = 9); “Other”: 0.6% (</a:t>
            </a:r>
            <a:r>
              <a:rPr lang="en-US" i="1" dirty="0" smtClean="0"/>
              <a:t>n</a:t>
            </a:r>
            <a:r>
              <a:rPr lang="en-US" dirty="0" smtClean="0"/>
              <a:t> = 2) </a:t>
            </a:r>
          </a:p>
          <a:p>
            <a:endParaRPr lang="en-US" dirty="0"/>
          </a:p>
        </p:txBody>
      </p:sp>
      <p:sp>
        <p:nvSpPr>
          <p:cNvPr id="4" name="Slide Number Placeholder 3"/>
          <p:cNvSpPr>
            <a:spLocks noGrp="1"/>
          </p:cNvSpPr>
          <p:nvPr>
            <p:ph type="sldNum" sz="quarter" idx="10"/>
          </p:nvPr>
        </p:nvSpPr>
        <p:spPr/>
        <p:txBody>
          <a:bodyPr/>
          <a:lstStyle/>
          <a:p>
            <a:fld id="{653D471A-F60D-49AB-A2A3-5F785C89266D}" type="slidenum">
              <a:rPr lang="en-US" smtClean="0"/>
              <a:t>11</a:t>
            </a:fld>
            <a:endParaRPr lang="en-US"/>
          </a:p>
        </p:txBody>
      </p:sp>
    </p:spTree>
    <p:extLst>
      <p:ext uri="{BB962C8B-B14F-4D97-AF65-F5344CB8AC3E}">
        <p14:creationId xmlns:p14="http://schemas.microsoft.com/office/powerpoint/2010/main" val="1583988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Model adjusted estimates for sexual identity status and depression scores.</a:t>
            </a:r>
          </a:p>
          <a:p>
            <a:pPr defTabSz="931774">
              <a:defRPr/>
            </a:pPr>
            <a:endParaRPr lang="en-US" dirty="0"/>
          </a:p>
          <a:p>
            <a:pPr defTabSz="931774">
              <a:defRPr/>
            </a:pPr>
            <a:r>
              <a:rPr lang="en-US" dirty="0"/>
              <a:t>Talley et al. (2015)</a:t>
            </a:r>
          </a:p>
          <a:p>
            <a:pPr defTabSz="931774">
              <a:defRPr/>
            </a:pPr>
            <a:endParaRPr lang="en-US" dirty="0" smtClean="0"/>
          </a:p>
          <a:p>
            <a:pPr defTabSz="931774">
              <a:defRPr/>
            </a:pPr>
            <a:endParaRPr lang="en-US" dirty="0" smtClean="0"/>
          </a:p>
          <a:p>
            <a:pPr defTabSz="931774">
              <a:defRPr/>
            </a:pPr>
            <a:r>
              <a:rPr lang="en-US" dirty="0" smtClean="0"/>
              <a:t>Fifteen percent of the current sample reported nonzero levels of active suicide ideation in the past 2 weeks.</a:t>
            </a:r>
          </a:p>
          <a:p>
            <a:pPr defTabSz="931774">
              <a:defRPr/>
            </a:pPr>
            <a:endParaRPr lang="en-US" dirty="0" smtClean="0"/>
          </a:p>
          <a:p>
            <a:r>
              <a:rPr lang="en-US" dirty="0" smtClean="0"/>
              <a:t>Sexual Self-Concept Ambiguity (</a:t>
            </a:r>
            <a:r>
              <a:rPr lang="el-GR" dirty="0" smtClean="0"/>
              <a:t>α</a:t>
            </a:r>
            <a:r>
              <a:rPr lang="en-US" dirty="0" smtClean="0"/>
              <a:t> = .95)</a:t>
            </a:r>
          </a:p>
          <a:p>
            <a:pPr lvl="1"/>
            <a:r>
              <a:rPr lang="en-US" dirty="0" smtClean="0"/>
              <a:t>“Sometimes I feel that my sexual orientation is not really what it appears to be.”</a:t>
            </a:r>
          </a:p>
          <a:p>
            <a:r>
              <a:rPr lang="en-US" dirty="0" smtClean="0"/>
              <a:t>Perceived Burdensomeness</a:t>
            </a:r>
          </a:p>
          <a:p>
            <a:pPr lvl="1"/>
            <a:r>
              <a:rPr lang="en-US" dirty="0" smtClean="0"/>
              <a:t>Self-esteem Scale (Rosenberg, 1965)</a:t>
            </a:r>
          </a:p>
          <a:p>
            <a:pPr lvl="1"/>
            <a:r>
              <a:rPr lang="en-US" dirty="0" smtClean="0"/>
              <a:t>Hopkins Symptom Checklist (HSC: </a:t>
            </a:r>
            <a:r>
              <a:rPr lang="en-US" dirty="0" err="1" smtClean="0"/>
              <a:t>Derogatis</a:t>
            </a:r>
            <a:r>
              <a:rPr lang="en-US" dirty="0" smtClean="0"/>
              <a:t> et al., 1974): “feelings of worthlessness,” “feelings of blame”</a:t>
            </a:r>
          </a:p>
          <a:p>
            <a:pPr lvl="1"/>
            <a:r>
              <a:rPr lang="en-US" dirty="0" smtClean="0"/>
              <a:t>PANAS (Watson et al., 1998): Ashamed, Guilty, Irritable, Hostile</a:t>
            </a:r>
          </a:p>
          <a:p>
            <a:r>
              <a:rPr lang="en-US" dirty="0" smtClean="0"/>
              <a:t>Thwarted Belongingness</a:t>
            </a:r>
          </a:p>
          <a:p>
            <a:pPr lvl="1"/>
            <a:r>
              <a:rPr lang="en-US" dirty="0" smtClean="0"/>
              <a:t>HSC: “feeling lonely” </a:t>
            </a:r>
          </a:p>
          <a:p>
            <a:pPr lvl="1"/>
            <a:r>
              <a:rPr lang="en-US" dirty="0" smtClean="0"/>
              <a:t>Number of close </a:t>
            </a:r>
            <a:r>
              <a:rPr lang="en-US" dirty="0" err="1" smtClean="0"/>
              <a:t>fe</a:t>
            </a:r>
            <a:r>
              <a:rPr lang="en-US" dirty="0" smtClean="0"/>
              <a:t>(male) friends</a:t>
            </a:r>
          </a:p>
          <a:p>
            <a:pPr lvl="1"/>
            <a:r>
              <a:rPr lang="en-US" dirty="0" smtClean="0"/>
              <a:t>Social Interaction Anxiety (</a:t>
            </a:r>
            <a:r>
              <a:rPr lang="en-US" dirty="0" err="1" smtClean="0"/>
              <a:t>Mattick</a:t>
            </a:r>
            <a:r>
              <a:rPr lang="en-US" dirty="0" smtClean="0"/>
              <a:t> &amp; Clarke, 1998): “When mixing socially, I am uncomfortable.” </a:t>
            </a:r>
          </a:p>
          <a:p>
            <a:r>
              <a:rPr lang="en-US" dirty="0" smtClean="0"/>
              <a:t>Hopelessness – HSC “Feeling hopeless about the future”</a:t>
            </a:r>
          </a:p>
          <a:p>
            <a:r>
              <a:rPr lang="en-US" dirty="0" smtClean="0"/>
              <a:t>Suicidal Ideation: Yes/No </a:t>
            </a:r>
          </a:p>
          <a:p>
            <a:pPr lvl="1"/>
            <a:r>
              <a:rPr lang="en-US" dirty="0" smtClean="0"/>
              <a:t>Was participant bothered by “thoughts about ending your life” in the past 2 weeks? </a:t>
            </a:r>
          </a:p>
          <a:p>
            <a:endParaRPr lang="en-US" dirty="0"/>
          </a:p>
        </p:txBody>
      </p:sp>
      <p:sp>
        <p:nvSpPr>
          <p:cNvPr id="4" name="Slide Number Placeholder 3"/>
          <p:cNvSpPr>
            <a:spLocks noGrp="1"/>
          </p:cNvSpPr>
          <p:nvPr>
            <p:ph type="sldNum" sz="quarter" idx="10"/>
          </p:nvPr>
        </p:nvSpPr>
        <p:spPr/>
        <p:txBody>
          <a:bodyPr/>
          <a:lstStyle/>
          <a:p>
            <a:fld id="{653D471A-F60D-49AB-A2A3-5F785C89266D}" type="slidenum">
              <a:rPr lang="en-US" smtClean="0"/>
              <a:t>12</a:t>
            </a:fld>
            <a:endParaRPr lang="en-US"/>
          </a:p>
        </p:txBody>
      </p:sp>
    </p:spTree>
    <p:extLst>
      <p:ext uri="{BB962C8B-B14F-4D97-AF65-F5344CB8AC3E}">
        <p14:creationId xmlns:p14="http://schemas.microsoft.com/office/powerpoint/2010/main" val="2831131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Marginal effect (p = .07,</a:t>
            </a:r>
            <a:r>
              <a:rPr lang="en-US" baseline="0" dirty="0" smtClean="0"/>
              <a:t> one way)showing highest levels of ideation for those high in both TB and PB relative to those high in PB and low in TB. </a:t>
            </a:r>
            <a:endParaRPr lang="en-US" dirty="0"/>
          </a:p>
        </p:txBody>
      </p:sp>
      <p:sp>
        <p:nvSpPr>
          <p:cNvPr id="4" name="Slide Number Placeholder 3"/>
          <p:cNvSpPr>
            <a:spLocks noGrp="1"/>
          </p:cNvSpPr>
          <p:nvPr>
            <p:ph type="sldNum" sz="quarter" idx="10"/>
          </p:nvPr>
        </p:nvSpPr>
        <p:spPr/>
        <p:txBody>
          <a:bodyPr/>
          <a:lstStyle/>
          <a:p>
            <a:fld id="{653D471A-F60D-49AB-A2A3-5F785C89266D}" type="slidenum">
              <a:rPr lang="en-US" smtClean="0"/>
              <a:t>13</a:t>
            </a:fld>
            <a:endParaRPr lang="en-US"/>
          </a:p>
        </p:txBody>
      </p:sp>
    </p:spTree>
    <p:extLst>
      <p:ext uri="{BB962C8B-B14F-4D97-AF65-F5344CB8AC3E}">
        <p14:creationId xmlns:p14="http://schemas.microsoft.com/office/powerpoint/2010/main" val="3326284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3D471A-F60D-49AB-A2A3-5F785C89266D}" type="slidenum">
              <a:rPr lang="en-US" smtClean="0"/>
              <a:t>14</a:t>
            </a:fld>
            <a:endParaRPr lang="en-US"/>
          </a:p>
        </p:txBody>
      </p:sp>
    </p:spTree>
    <p:extLst>
      <p:ext uri="{BB962C8B-B14F-4D97-AF65-F5344CB8AC3E}">
        <p14:creationId xmlns:p14="http://schemas.microsoft.com/office/powerpoint/2010/main" val="1271058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3D471A-F60D-49AB-A2A3-5F785C89266D}" type="slidenum">
              <a:rPr lang="en-US" smtClean="0"/>
              <a:t>15</a:t>
            </a:fld>
            <a:endParaRPr lang="en-US"/>
          </a:p>
        </p:txBody>
      </p:sp>
    </p:spTree>
    <p:extLst>
      <p:ext uri="{BB962C8B-B14F-4D97-AF65-F5344CB8AC3E}">
        <p14:creationId xmlns:p14="http://schemas.microsoft.com/office/powerpoint/2010/main" val="2954287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3D471A-F60D-49AB-A2A3-5F785C89266D}" type="slidenum">
              <a:rPr lang="en-US" smtClean="0"/>
              <a:t>16</a:t>
            </a:fld>
            <a:endParaRPr lang="en-US"/>
          </a:p>
        </p:txBody>
      </p:sp>
    </p:spTree>
    <p:extLst>
      <p:ext uri="{BB962C8B-B14F-4D97-AF65-F5344CB8AC3E}">
        <p14:creationId xmlns:p14="http://schemas.microsoft.com/office/powerpoint/2010/main" val="2560742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Students were recruited using an online study board (SONA) housed within the psychology department. All students in the psychology department have access and can voluntarily participate in a number of different studies. This one was one of many. The surveys were completed online and were anonymous (we have a set up in place so students have random digit ID # to access studies so researchers cannot access names).</a:t>
            </a:r>
          </a:p>
        </p:txBody>
      </p:sp>
      <p:sp>
        <p:nvSpPr>
          <p:cNvPr id="4" name="Slide Number Placeholder 3"/>
          <p:cNvSpPr>
            <a:spLocks noGrp="1"/>
          </p:cNvSpPr>
          <p:nvPr>
            <p:ph type="sldNum" sz="quarter" idx="10"/>
          </p:nvPr>
        </p:nvSpPr>
        <p:spPr/>
        <p:txBody>
          <a:bodyPr/>
          <a:lstStyle/>
          <a:p>
            <a:fld id="{653D471A-F60D-49AB-A2A3-5F785C89266D}" type="slidenum">
              <a:rPr lang="en-US" smtClean="0"/>
              <a:t>17</a:t>
            </a:fld>
            <a:endParaRPr lang="en-US"/>
          </a:p>
        </p:txBody>
      </p:sp>
    </p:spTree>
    <p:extLst>
      <p:ext uri="{BB962C8B-B14F-4D97-AF65-F5344CB8AC3E}">
        <p14:creationId xmlns:p14="http://schemas.microsoft.com/office/powerpoint/2010/main" val="1411218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MSSI was past two weeks.</a:t>
            </a:r>
          </a:p>
        </p:txBody>
      </p:sp>
      <p:sp>
        <p:nvSpPr>
          <p:cNvPr id="4" name="Slide Number Placeholder 3"/>
          <p:cNvSpPr>
            <a:spLocks noGrp="1"/>
          </p:cNvSpPr>
          <p:nvPr>
            <p:ph type="sldNum" sz="quarter" idx="10"/>
          </p:nvPr>
        </p:nvSpPr>
        <p:spPr/>
        <p:txBody>
          <a:bodyPr/>
          <a:lstStyle/>
          <a:p>
            <a:fld id="{653D471A-F60D-49AB-A2A3-5F785C89266D}" type="slidenum">
              <a:rPr lang="en-US" smtClean="0"/>
              <a:t>18</a:t>
            </a:fld>
            <a:endParaRPr lang="en-US"/>
          </a:p>
        </p:txBody>
      </p:sp>
    </p:spTree>
    <p:extLst>
      <p:ext uri="{BB962C8B-B14F-4D97-AF65-F5344CB8AC3E}">
        <p14:creationId xmlns:p14="http://schemas.microsoft.com/office/powerpoint/2010/main" val="212398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D471A-F60D-49AB-A2A3-5F785C89266D}" type="slidenum">
              <a:rPr lang="en-US" smtClean="0"/>
              <a:t>19</a:t>
            </a:fld>
            <a:endParaRPr lang="en-US"/>
          </a:p>
        </p:txBody>
      </p:sp>
    </p:spTree>
    <p:extLst>
      <p:ext uri="{BB962C8B-B14F-4D97-AF65-F5344CB8AC3E}">
        <p14:creationId xmlns:p14="http://schemas.microsoft.com/office/powerpoint/2010/main" val="913047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3D471A-F60D-49AB-A2A3-5F785C89266D}" type="slidenum">
              <a:rPr lang="en-US" smtClean="0"/>
              <a:t>20</a:t>
            </a:fld>
            <a:endParaRPr lang="en-US"/>
          </a:p>
        </p:txBody>
      </p:sp>
    </p:spTree>
    <p:extLst>
      <p:ext uri="{BB962C8B-B14F-4D97-AF65-F5344CB8AC3E}">
        <p14:creationId xmlns:p14="http://schemas.microsoft.com/office/powerpoint/2010/main" val="1524090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their heterosexual counterparts, lesbian, gay, and bisexual individuals are at greater risk of suicidal behavior.  </a:t>
            </a:r>
          </a:p>
          <a:p>
            <a:endParaRPr lang="en-US" dirty="0"/>
          </a:p>
          <a:p>
            <a:r>
              <a:rPr lang="en-US" dirty="0"/>
              <a:t>Meta-analyses have shown that approximately 11% of LGB individuals in population based surveys will attempt suicide at least once in their lifetime. In community samples, this estimate jumps to 20%. </a:t>
            </a:r>
            <a:endParaRPr lang="en-US" dirty="0"/>
          </a:p>
        </p:txBody>
      </p:sp>
      <p:sp>
        <p:nvSpPr>
          <p:cNvPr id="4" name="Slide Number Placeholder 3"/>
          <p:cNvSpPr>
            <a:spLocks noGrp="1"/>
          </p:cNvSpPr>
          <p:nvPr>
            <p:ph type="sldNum" sz="quarter" idx="10"/>
          </p:nvPr>
        </p:nvSpPr>
        <p:spPr/>
        <p:txBody>
          <a:bodyPr/>
          <a:lstStyle/>
          <a:p>
            <a:fld id="{653D471A-F60D-49AB-A2A3-5F785C89266D}" type="slidenum">
              <a:rPr lang="en-US" smtClean="0"/>
              <a:t>3</a:t>
            </a:fld>
            <a:endParaRPr lang="en-US"/>
          </a:p>
        </p:txBody>
      </p:sp>
    </p:spTree>
    <p:extLst>
      <p:ext uri="{BB962C8B-B14F-4D97-AF65-F5344CB8AC3E}">
        <p14:creationId xmlns:p14="http://schemas.microsoft.com/office/powerpoint/2010/main" val="1610831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Sexual self-concept ambiguity scores were positively correlated with levels of suicidal ideation (Spearman’s </a:t>
            </a:r>
            <a:r>
              <a:rPr lang="en-US" i="1" dirty="0" smtClean="0"/>
              <a:t>ρ = </a:t>
            </a:r>
            <a:r>
              <a:rPr lang="en-US" dirty="0" smtClean="0"/>
              <a:t>.21, </a:t>
            </a:r>
            <a:r>
              <a:rPr lang="en-US" i="1" dirty="0" smtClean="0"/>
              <a:t>p</a:t>
            </a:r>
            <a:r>
              <a:rPr lang="en-US" dirty="0" smtClean="0"/>
              <a:t> &lt; .001) and number of lifetime suicide attempts (Spearman’s</a:t>
            </a:r>
            <a:r>
              <a:rPr lang="en-US" i="1" dirty="0" smtClean="0"/>
              <a:t> ρ = </a:t>
            </a:r>
            <a:r>
              <a:rPr lang="en-US" dirty="0" smtClean="0"/>
              <a:t>.14, </a:t>
            </a:r>
            <a:r>
              <a:rPr lang="en-US" i="1" dirty="0" smtClean="0"/>
              <a:t>p</a:t>
            </a:r>
            <a:r>
              <a:rPr lang="en-US" dirty="0" smtClean="0"/>
              <a:t> &lt; .01).</a:t>
            </a:r>
          </a:p>
          <a:p>
            <a:r>
              <a:rPr lang="en-US" dirty="0" smtClean="0"/>
              <a:t>Results replicated previous interaction between levels of PB and TB in their association with active suicidal ideation, </a:t>
            </a:r>
            <a:r>
              <a:rPr lang="en-US" i="1" dirty="0" smtClean="0"/>
              <a:t>b</a:t>
            </a:r>
            <a:r>
              <a:rPr lang="en-US" dirty="0" smtClean="0"/>
              <a:t> = .036, </a:t>
            </a:r>
            <a:r>
              <a:rPr lang="en-US" i="1" dirty="0" smtClean="0"/>
              <a:t>SE</a:t>
            </a:r>
            <a:r>
              <a:rPr lang="en-US" dirty="0" smtClean="0"/>
              <a:t> = 0.01, </a:t>
            </a:r>
            <a:r>
              <a:rPr lang="en-US" i="1" dirty="0" smtClean="0"/>
              <a:t>p</a:t>
            </a:r>
            <a:r>
              <a:rPr lang="en-US" dirty="0" smtClean="0"/>
              <a:t> &lt; .001.  </a:t>
            </a:r>
          </a:p>
          <a:p>
            <a:r>
              <a:rPr lang="en-US" dirty="0" smtClean="0"/>
              <a:t>Acquired capability for suicide, reflected in fearlessness of death, was the most proximal associate of lifetime number of suicide attempts, </a:t>
            </a:r>
            <a:r>
              <a:rPr lang="en-US" i="1" dirty="0" smtClean="0"/>
              <a:t>b</a:t>
            </a:r>
            <a:r>
              <a:rPr lang="en-US" dirty="0" smtClean="0"/>
              <a:t> = 0.81, </a:t>
            </a:r>
            <a:r>
              <a:rPr lang="en-US" i="1" dirty="0" smtClean="0"/>
              <a:t>SE</a:t>
            </a:r>
            <a:r>
              <a:rPr lang="en-US" dirty="0" smtClean="0"/>
              <a:t> = 0.30, </a:t>
            </a:r>
            <a:r>
              <a:rPr lang="en-US" i="1" dirty="0" smtClean="0"/>
              <a:t>p</a:t>
            </a:r>
            <a:r>
              <a:rPr lang="en-US" dirty="0" smtClean="0"/>
              <a:t> = .008.</a:t>
            </a:r>
          </a:p>
          <a:p>
            <a:r>
              <a:rPr lang="en-US" dirty="0" smtClean="0"/>
              <a:t>Active suicidal ideation was related to a higher expected count of lifetime number of suicide attempts, via acquired capability for suicide, </a:t>
            </a:r>
            <a:r>
              <a:rPr lang="en-US" i="1" dirty="0" smtClean="0"/>
              <a:t>IE</a:t>
            </a:r>
            <a:r>
              <a:rPr lang="en-US" dirty="0" smtClean="0"/>
              <a:t> = .58, </a:t>
            </a:r>
            <a:r>
              <a:rPr lang="en-US" i="1" dirty="0" smtClean="0"/>
              <a:t>SE</a:t>
            </a:r>
            <a:r>
              <a:rPr lang="en-US" dirty="0" smtClean="0"/>
              <a:t> = .36, </a:t>
            </a:r>
            <a:r>
              <a:rPr lang="en-US" i="1" dirty="0" smtClean="0"/>
              <a:t>p</a:t>
            </a:r>
            <a:r>
              <a:rPr lang="en-US" dirty="0" smtClean="0"/>
              <a:t> = .09, </a:t>
            </a:r>
            <a:r>
              <a:rPr lang="en-US" i="1" dirty="0" smtClean="0"/>
              <a:t>one-tailed</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53D471A-F60D-49AB-A2A3-5F785C89266D}" type="slidenum">
              <a:rPr lang="en-US" smtClean="0"/>
              <a:t>21</a:t>
            </a:fld>
            <a:endParaRPr lang="en-US"/>
          </a:p>
        </p:txBody>
      </p:sp>
    </p:spTree>
    <p:extLst>
      <p:ext uri="{BB962C8B-B14F-4D97-AF65-F5344CB8AC3E}">
        <p14:creationId xmlns:p14="http://schemas.microsoft.com/office/powerpoint/2010/main" val="3106098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Sexual self-concept ambiguity scores were positively correlated with levels of suicidal ideation (Spearman’s </a:t>
            </a:r>
            <a:r>
              <a:rPr lang="en-US" i="1" dirty="0" smtClean="0"/>
              <a:t>ρ = </a:t>
            </a:r>
            <a:r>
              <a:rPr lang="en-US" dirty="0" smtClean="0"/>
              <a:t>.21, </a:t>
            </a:r>
            <a:r>
              <a:rPr lang="en-US" i="1" dirty="0" smtClean="0"/>
              <a:t>p</a:t>
            </a:r>
            <a:r>
              <a:rPr lang="en-US" dirty="0" smtClean="0"/>
              <a:t> &lt; .001) and number of lifetime suicide attempts (Spearman’s</a:t>
            </a:r>
            <a:r>
              <a:rPr lang="en-US" i="1" dirty="0" smtClean="0"/>
              <a:t> ρ = </a:t>
            </a:r>
            <a:r>
              <a:rPr lang="en-US" dirty="0" smtClean="0"/>
              <a:t>.14, </a:t>
            </a:r>
            <a:r>
              <a:rPr lang="en-US" i="1" dirty="0" smtClean="0"/>
              <a:t>p</a:t>
            </a:r>
            <a:r>
              <a:rPr lang="en-US" dirty="0" smtClean="0"/>
              <a:t> &lt; .01).</a:t>
            </a:r>
          </a:p>
          <a:p>
            <a:r>
              <a:rPr lang="en-US" dirty="0" smtClean="0"/>
              <a:t>Results replicated previous interaction between levels of PB and TB in their association with active suicidal ideation, </a:t>
            </a:r>
            <a:r>
              <a:rPr lang="en-US" i="1" dirty="0" smtClean="0"/>
              <a:t>b</a:t>
            </a:r>
            <a:r>
              <a:rPr lang="en-US" dirty="0" smtClean="0"/>
              <a:t> = .036, </a:t>
            </a:r>
            <a:r>
              <a:rPr lang="en-US" i="1" dirty="0" smtClean="0"/>
              <a:t>SE</a:t>
            </a:r>
            <a:r>
              <a:rPr lang="en-US" dirty="0" smtClean="0"/>
              <a:t> = 0.01, </a:t>
            </a:r>
            <a:r>
              <a:rPr lang="en-US" i="1" dirty="0" smtClean="0"/>
              <a:t>p</a:t>
            </a:r>
            <a:r>
              <a:rPr lang="en-US" dirty="0" smtClean="0"/>
              <a:t> &lt; .001.  </a:t>
            </a:r>
          </a:p>
          <a:p>
            <a:r>
              <a:rPr lang="en-US" dirty="0" smtClean="0"/>
              <a:t>Acquired capability for suicide, reflected in fearlessness of death, was the most proximal associate of lifetime number of suicide attempts, </a:t>
            </a:r>
            <a:r>
              <a:rPr lang="en-US" i="1" dirty="0" smtClean="0"/>
              <a:t>b</a:t>
            </a:r>
            <a:r>
              <a:rPr lang="en-US" dirty="0" smtClean="0"/>
              <a:t> = 0.81, </a:t>
            </a:r>
            <a:r>
              <a:rPr lang="en-US" i="1" dirty="0" smtClean="0"/>
              <a:t>SE</a:t>
            </a:r>
            <a:r>
              <a:rPr lang="en-US" dirty="0" smtClean="0"/>
              <a:t> = 0.30, </a:t>
            </a:r>
            <a:r>
              <a:rPr lang="en-US" i="1" dirty="0" smtClean="0"/>
              <a:t>p</a:t>
            </a:r>
            <a:r>
              <a:rPr lang="en-US" dirty="0" smtClean="0"/>
              <a:t> = .008.</a:t>
            </a:r>
          </a:p>
          <a:p>
            <a:r>
              <a:rPr lang="en-US" dirty="0" smtClean="0"/>
              <a:t>Active suicidal ideation was related to a higher expected count of lifetime number of suicide attempts, via acquired capability for suicide, </a:t>
            </a:r>
            <a:r>
              <a:rPr lang="en-US" i="1" dirty="0" smtClean="0"/>
              <a:t>IE</a:t>
            </a:r>
            <a:r>
              <a:rPr lang="en-US" dirty="0" smtClean="0"/>
              <a:t> = .58, </a:t>
            </a:r>
            <a:r>
              <a:rPr lang="en-US" i="1" dirty="0" smtClean="0"/>
              <a:t>SE</a:t>
            </a:r>
            <a:r>
              <a:rPr lang="en-US" dirty="0" smtClean="0"/>
              <a:t> = .36, </a:t>
            </a:r>
            <a:r>
              <a:rPr lang="en-US" i="1" dirty="0" smtClean="0"/>
              <a:t>p</a:t>
            </a:r>
            <a:r>
              <a:rPr lang="en-US" dirty="0" smtClean="0"/>
              <a:t> = .09, </a:t>
            </a:r>
            <a:r>
              <a:rPr lang="en-US" i="1" dirty="0" smtClean="0"/>
              <a:t>one-tailed</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53D471A-F60D-49AB-A2A3-5F785C89266D}" type="slidenum">
              <a:rPr lang="en-US" smtClean="0"/>
              <a:t>22</a:t>
            </a:fld>
            <a:endParaRPr lang="en-US"/>
          </a:p>
        </p:txBody>
      </p:sp>
    </p:spTree>
    <p:extLst>
      <p:ext uri="{BB962C8B-B14F-4D97-AF65-F5344CB8AC3E}">
        <p14:creationId xmlns:p14="http://schemas.microsoft.com/office/powerpoint/2010/main" val="1007933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3D471A-F60D-49AB-A2A3-5F785C89266D}" type="slidenum">
              <a:rPr lang="en-US" smtClean="0"/>
              <a:t>23</a:t>
            </a:fld>
            <a:endParaRPr lang="en-US"/>
          </a:p>
        </p:txBody>
      </p:sp>
    </p:spTree>
    <p:extLst>
      <p:ext uri="{BB962C8B-B14F-4D97-AF65-F5344CB8AC3E}">
        <p14:creationId xmlns:p14="http://schemas.microsoft.com/office/powerpoint/2010/main" val="2722417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Sexual self-concept ambiguity scores were positively correlated with levels of suicidal ideation (Spearman’s </a:t>
            </a:r>
            <a:r>
              <a:rPr lang="en-US" i="1" dirty="0" smtClean="0"/>
              <a:t>ρ = </a:t>
            </a:r>
            <a:r>
              <a:rPr lang="en-US" dirty="0" smtClean="0"/>
              <a:t>.21, </a:t>
            </a:r>
            <a:r>
              <a:rPr lang="en-US" i="1" dirty="0" smtClean="0"/>
              <a:t>p</a:t>
            </a:r>
            <a:r>
              <a:rPr lang="en-US" dirty="0" smtClean="0"/>
              <a:t> &lt; .001) and number of lifetime suicide attempts (Spearman’s</a:t>
            </a:r>
            <a:r>
              <a:rPr lang="en-US" i="1" dirty="0" smtClean="0"/>
              <a:t> ρ = </a:t>
            </a:r>
            <a:r>
              <a:rPr lang="en-US" dirty="0" smtClean="0"/>
              <a:t>.14, </a:t>
            </a:r>
            <a:r>
              <a:rPr lang="en-US" i="1" dirty="0" smtClean="0"/>
              <a:t>p</a:t>
            </a:r>
            <a:r>
              <a:rPr lang="en-US" dirty="0" smtClean="0"/>
              <a:t> &lt; .01).</a:t>
            </a:r>
          </a:p>
          <a:p>
            <a:endParaRPr lang="en-US" dirty="0" smtClean="0"/>
          </a:p>
          <a:p>
            <a:r>
              <a:rPr lang="en-US" dirty="0" smtClean="0"/>
              <a:t>Results replicated previous interaction between levels of PB and TB in their association with active suicidal ideation, </a:t>
            </a:r>
            <a:r>
              <a:rPr lang="en-US" i="1" dirty="0" smtClean="0"/>
              <a:t>b</a:t>
            </a:r>
            <a:r>
              <a:rPr lang="en-US" dirty="0" smtClean="0"/>
              <a:t> = .036, </a:t>
            </a:r>
            <a:r>
              <a:rPr lang="en-US" i="1" dirty="0" smtClean="0"/>
              <a:t>SE</a:t>
            </a:r>
            <a:r>
              <a:rPr lang="en-US" dirty="0" smtClean="0"/>
              <a:t> = 0.01, </a:t>
            </a:r>
            <a:r>
              <a:rPr lang="en-US" i="1" dirty="0" smtClean="0"/>
              <a:t>p</a:t>
            </a:r>
            <a:r>
              <a:rPr lang="en-US" dirty="0" smtClean="0"/>
              <a:t> &lt; .001.  </a:t>
            </a:r>
          </a:p>
          <a:p>
            <a:r>
              <a:rPr lang="en-US" dirty="0" smtClean="0"/>
              <a:t>Acquired capability for suicide, reflected in fearlessness of death, was the most proximal associate of lifetime number of suicide attempts, </a:t>
            </a:r>
            <a:r>
              <a:rPr lang="en-US" i="1" dirty="0" smtClean="0"/>
              <a:t>b</a:t>
            </a:r>
            <a:r>
              <a:rPr lang="en-US" dirty="0" smtClean="0"/>
              <a:t> = 0.81, </a:t>
            </a:r>
            <a:r>
              <a:rPr lang="en-US" i="1" dirty="0" smtClean="0"/>
              <a:t>SE</a:t>
            </a:r>
            <a:r>
              <a:rPr lang="en-US" dirty="0" smtClean="0"/>
              <a:t> = 0.30, </a:t>
            </a:r>
            <a:r>
              <a:rPr lang="en-US" i="1" dirty="0" smtClean="0"/>
              <a:t>p</a:t>
            </a:r>
            <a:r>
              <a:rPr lang="en-US" dirty="0" smtClean="0"/>
              <a:t> = .008.</a:t>
            </a:r>
          </a:p>
          <a:p>
            <a:r>
              <a:rPr lang="en-US" dirty="0" smtClean="0"/>
              <a:t>Active suicidal ideation was related to a higher expected count of lifetime number of suicide attempts, via acquired capability for suicide, </a:t>
            </a:r>
            <a:r>
              <a:rPr lang="en-US" i="1" dirty="0" smtClean="0"/>
              <a:t>IE</a:t>
            </a:r>
            <a:r>
              <a:rPr lang="en-US" dirty="0" smtClean="0"/>
              <a:t> = .58, </a:t>
            </a:r>
            <a:r>
              <a:rPr lang="en-US" i="1" dirty="0" smtClean="0"/>
              <a:t>SE</a:t>
            </a:r>
            <a:r>
              <a:rPr lang="en-US" dirty="0" smtClean="0"/>
              <a:t> = .36, </a:t>
            </a:r>
            <a:r>
              <a:rPr lang="en-US" i="1" dirty="0" smtClean="0"/>
              <a:t>p</a:t>
            </a:r>
            <a:r>
              <a:rPr lang="en-US" dirty="0" smtClean="0"/>
              <a:t> = .09, </a:t>
            </a:r>
            <a:r>
              <a:rPr lang="en-US" i="1" dirty="0" smtClean="0"/>
              <a:t>one-tailed</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53D471A-F60D-49AB-A2A3-5F785C89266D}" type="slidenum">
              <a:rPr lang="en-US" smtClean="0"/>
              <a:t>24</a:t>
            </a:fld>
            <a:endParaRPr lang="en-US"/>
          </a:p>
        </p:txBody>
      </p:sp>
    </p:spTree>
    <p:extLst>
      <p:ext uri="{BB962C8B-B14F-4D97-AF65-F5344CB8AC3E}">
        <p14:creationId xmlns:p14="http://schemas.microsoft.com/office/powerpoint/2010/main" val="1543542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Active suicidal ideation was related to a higher expected count of lifetime number of suicide attempts, via acquired capability for suicide, </a:t>
            </a:r>
            <a:r>
              <a:rPr lang="en-US" i="1" dirty="0" smtClean="0"/>
              <a:t>IE</a:t>
            </a:r>
            <a:r>
              <a:rPr lang="en-US" dirty="0" smtClean="0"/>
              <a:t> = .58, </a:t>
            </a:r>
            <a:r>
              <a:rPr lang="en-US" i="1" dirty="0" smtClean="0"/>
              <a:t>SE</a:t>
            </a:r>
            <a:r>
              <a:rPr lang="en-US" dirty="0" smtClean="0"/>
              <a:t> = .36, </a:t>
            </a:r>
            <a:r>
              <a:rPr lang="en-US" i="1" dirty="0" smtClean="0"/>
              <a:t>p</a:t>
            </a:r>
            <a:r>
              <a:rPr lang="en-US" dirty="0" smtClean="0"/>
              <a:t> = .09, </a:t>
            </a:r>
            <a:r>
              <a:rPr lang="en-US" i="1" dirty="0" smtClean="0"/>
              <a:t>one-tailed</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53D471A-F60D-49AB-A2A3-5F785C89266D}" type="slidenum">
              <a:rPr lang="en-US" smtClean="0"/>
              <a:t>25</a:t>
            </a:fld>
            <a:endParaRPr lang="en-US"/>
          </a:p>
        </p:txBody>
      </p:sp>
    </p:spTree>
    <p:extLst>
      <p:ext uri="{BB962C8B-B14F-4D97-AF65-F5344CB8AC3E}">
        <p14:creationId xmlns:p14="http://schemas.microsoft.com/office/powerpoint/2010/main" val="1147181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Sexual self-concept ambiguity scores were positively correlated with levels of suicidal ideation (Spearman’s </a:t>
            </a:r>
            <a:r>
              <a:rPr lang="en-US" i="1" dirty="0" smtClean="0"/>
              <a:t>ρ = </a:t>
            </a:r>
            <a:r>
              <a:rPr lang="en-US" dirty="0" smtClean="0"/>
              <a:t>.21, </a:t>
            </a:r>
            <a:r>
              <a:rPr lang="en-US" i="1" dirty="0" smtClean="0"/>
              <a:t>p</a:t>
            </a:r>
            <a:r>
              <a:rPr lang="en-US" dirty="0" smtClean="0"/>
              <a:t> &lt; .001) and number of lifetime suicide attempts (Spearman’s</a:t>
            </a:r>
            <a:r>
              <a:rPr lang="en-US" i="1" dirty="0" smtClean="0"/>
              <a:t> ρ = </a:t>
            </a:r>
            <a:r>
              <a:rPr lang="en-US" dirty="0" smtClean="0"/>
              <a:t>.14, </a:t>
            </a:r>
            <a:r>
              <a:rPr lang="en-US" i="1" dirty="0" smtClean="0"/>
              <a:t>p</a:t>
            </a:r>
            <a:r>
              <a:rPr lang="en-US" dirty="0" smtClean="0"/>
              <a:t> &lt; .01).</a:t>
            </a:r>
          </a:p>
          <a:p>
            <a:endParaRPr lang="en-US" dirty="0" smtClean="0"/>
          </a:p>
          <a:p>
            <a:r>
              <a:rPr lang="en-US" dirty="0" smtClean="0"/>
              <a:t>Results replicated previous interaction between levels of PB and TB in their association with active suicidal ideation, </a:t>
            </a:r>
            <a:r>
              <a:rPr lang="en-US" i="1" dirty="0" smtClean="0"/>
              <a:t>b</a:t>
            </a:r>
            <a:r>
              <a:rPr lang="en-US" dirty="0" smtClean="0"/>
              <a:t> = .036, </a:t>
            </a:r>
            <a:r>
              <a:rPr lang="en-US" i="1" dirty="0" smtClean="0"/>
              <a:t>SE</a:t>
            </a:r>
            <a:r>
              <a:rPr lang="en-US" dirty="0" smtClean="0"/>
              <a:t> = 0.01, </a:t>
            </a:r>
            <a:r>
              <a:rPr lang="en-US" i="1" dirty="0" smtClean="0"/>
              <a:t>p</a:t>
            </a:r>
            <a:r>
              <a:rPr lang="en-US" dirty="0" smtClean="0"/>
              <a:t> &lt; .001.  </a:t>
            </a:r>
          </a:p>
          <a:p>
            <a:r>
              <a:rPr lang="en-US" dirty="0" smtClean="0"/>
              <a:t>Acquired capability for suicide, reflected in fearlessness of death, was the most proximal associate of lifetime number of suicide attempts, </a:t>
            </a:r>
            <a:r>
              <a:rPr lang="en-US" i="1" dirty="0" smtClean="0"/>
              <a:t>b</a:t>
            </a:r>
            <a:r>
              <a:rPr lang="en-US" dirty="0" smtClean="0"/>
              <a:t> = 0.81, </a:t>
            </a:r>
            <a:r>
              <a:rPr lang="en-US" i="1" dirty="0" smtClean="0"/>
              <a:t>SE</a:t>
            </a:r>
            <a:r>
              <a:rPr lang="en-US" dirty="0" smtClean="0"/>
              <a:t> = 0.30, </a:t>
            </a:r>
            <a:r>
              <a:rPr lang="en-US" i="1" dirty="0" smtClean="0"/>
              <a:t>p</a:t>
            </a:r>
            <a:r>
              <a:rPr lang="en-US" dirty="0" smtClean="0"/>
              <a:t> = .008.</a:t>
            </a:r>
          </a:p>
          <a:p>
            <a:r>
              <a:rPr lang="en-US" dirty="0" smtClean="0"/>
              <a:t>Active suicidal ideation was related to a higher expected count of lifetime number of suicide attempts, via acquired capability for suicide, </a:t>
            </a:r>
            <a:r>
              <a:rPr lang="en-US" i="1" dirty="0" smtClean="0"/>
              <a:t>IE</a:t>
            </a:r>
            <a:r>
              <a:rPr lang="en-US" dirty="0" smtClean="0"/>
              <a:t> = .58, </a:t>
            </a:r>
            <a:r>
              <a:rPr lang="en-US" i="1" dirty="0" smtClean="0"/>
              <a:t>SE</a:t>
            </a:r>
            <a:r>
              <a:rPr lang="en-US" dirty="0" smtClean="0"/>
              <a:t> = .36, </a:t>
            </a:r>
            <a:r>
              <a:rPr lang="en-US" i="1" dirty="0" smtClean="0"/>
              <a:t>p</a:t>
            </a:r>
            <a:r>
              <a:rPr lang="en-US" dirty="0" smtClean="0"/>
              <a:t> = .09, </a:t>
            </a:r>
            <a:r>
              <a:rPr lang="en-US" i="1" dirty="0" smtClean="0"/>
              <a:t>one-tailed</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53D471A-F60D-49AB-A2A3-5F785C89266D}" type="slidenum">
              <a:rPr lang="en-US" smtClean="0"/>
              <a:t>26</a:t>
            </a:fld>
            <a:endParaRPr lang="en-US"/>
          </a:p>
        </p:txBody>
      </p:sp>
    </p:spTree>
    <p:extLst>
      <p:ext uri="{BB962C8B-B14F-4D97-AF65-F5344CB8AC3E}">
        <p14:creationId xmlns:p14="http://schemas.microsoft.com/office/powerpoint/2010/main" val="85481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u="sng" dirty="0"/>
              <a:t>Sexual self-concept ambiguity</a:t>
            </a:r>
            <a:r>
              <a:rPr lang="en-US" sz="2900" dirty="0"/>
              <a:t> was shown to be an identity-related risk factor of active suicidal ideation.</a:t>
            </a:r>
          </a:p>
          <a:p>
            <a:pPr lvl="1"/>
            <a:r>
              <a:rPr lang="en-US" sz="2900" dirty="0"/>
              <a:t>Explained by feelings of being a burden to others and a perceived lack of supportive relationships, which, in turn, overlapped with feelings of hopelessness about the future - a robust predictor of active suicide ideation. </a:t>
            </a:r>
          </a:p>
          <a:p>
            <a:r>
              <a:rPr lang="en-US" sz="2900" dirty="0"/>
              <a:t>Indirect effects suggest that active suicidal ideation may relate to a greater number of lifetime suicide attempts based on overlap with fearlessness about death.</a:t>
            </a:r>
          </a:p>
          <a:p>
            <a:endParaRPr lang="en-US" dirty="0"/>
          </a:p>
        </p:txBody>
      </p:sp>
      <p:sp>
        <p:nvSpPr>
          <p:cNvPr id="4" name="Slide Number Placeholder 3"/>
          <p:cNvSpPr>
            <a:spLocks noGrp="1"/>
          </p:cNvSpPr>
          <p:nvPr>
            <p:ph type="sldNum" sz="quarter" idx="10"/>
          </p:nvPr>
        </p:nvSpPr>
        <p:spPr/>
        <p:txBody>
          <a:bodyPr/>
          <a:lstStyle/>
          <a:p>
            <a:fld id="{653D471A-F60D-49AB-A2A3-5F785C89266D}" type="slidenum">
              <a:rPr lang="en-US" smtClean="0"/>
              <a:t>27</a:t>
            </a:fld>
            <a:endParaRPr lang="en-US"/>
          </a:p>
        </p:txBody>
      </p:sp>
    </p:spTree>
    <p:extLst>
      <p:ext uri="{BB962C8B-B14F-4D97-AF65-F5344CB8AC3E}">
        <p14:creationId xmlns:p14="http://schemas.microsoft.com/office/powerpoint/2010/main" val="177011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sz="2900" dirty="0"/>
              <a:t>Archival studies are challenging for LGB populations</a:t>
            </a:r>
          </a:p>
          <a:p>
            <a:endParaRPr lang="en-US" dirty="0"/>
          </a:p>
        </p:txBody>
      </p:sp>
      <p:sp>
        <p:nvSpPr>
          <p:cNvPr id="4" name="Slide Number Placeholder 3"/>
          <p:cNvSpPr>
            <a:spLocks noGrp="1"/>
          </p:cNvSpPr>
          <p:nvPr>
            <p:ph type="sldNum" sz="quarter" idx="10"/>
          </p:nvPr>
        </p:nvSpPr>
        <p:spPr/>
        <p:txBody>
          <a:bodyPr/>
          <a:lstStyle/>
          <a:p>
            <a:fld id="{653D471A-F60D-49AB-A2A3-5F785C89266D}" type="slidenum">
              <a:rPr lang="en-US" smtClean="0"/>
              <a:t>28</a:t>
            </a:fld>
            <a:endParaRPr lang="en-US"/>
          </a:p>
        </p:txBody>
      </p:sp>
    </p:spTree>
    <p:extLst>
      <p:ext uri="{BB962C8B-B14F-4D97-AF65-F5344CB8AC3E}">
        <p14:creationId xmlns:p14="http://schemas.microsoft.com/office/powerpoint/2010/main" val="4071931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D471A-F60D-49AB-A2A3-5F785C89266D}" type="slidenum">
              <a:rPr lang="en-US" smtClean="0"/>
              <a:t>29</a:t>
            </a:fld>
            <a:endParaRPr lang="en-US"/>
          </a:p>
        </p:txBody>
      </p:sp>
    </p:spTree>
    <p:extLst>
      <p:ext uri="{BB962C8B-B14F-4D97-AF65-F5344CB8AC3E}">
        <p14:creationId xmlns:p14="http://schemas.microsoft.com/office/powerpoint/2010/main" val="603496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3D471A-F60D-49AB-A2A3-5F785C89266D}" type="slidenum">
              <a:rPr lang="en-US" smtClean="0"/>
              <a:t>30</a:t>
            </a:fld>
            <a:endParaRPr lang="en-US"/>
          </a:p>
        </p:txBody>
      </p:sp>
    </p:spTree>
    <p:extLst>
      <p:ext uri="{BB962C8B-B14F-4D97-AF65-F5344CB8AC3E}">
        <p14:creationId xmlns:p14="http://schemas.microsoft.com/office/powerpoint/2010/main" val="255475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female youth, there is a disparity in terms of suicidal ideation and planning based on sexual identity.  Specifically, Lesbian and Bisexual youth have greater odds of reporting ideation and plans than heterosexual youth. Indeed, even female adolescents who report being unsure of their sexual identity are at heightened risk. </a:t>
            </a:r>
            <a:endParaRPr lang="en-US" dirty="0"/>
          </a:p>
        </p:txBody>
      </p:sp>
      <p:sp>
        <p:nvSpPr>
          <p:cNvPr id="4" name="Slide Number Placeholder 3"/>
          <p:cNvSpPr>
            <a:spLocks noGrp="1"/>
          </p:cNvSpPr>
          <p:nvPr>
            <p:ph type="sldNum" sz="quarter" idx="10"/>
          </p:nvPr>
        </p:nvSpPr>
        <p:spPr/>
        <p:txBody>
          <a:bodyPr/>
          <a:lstStyle/>
          <a:p>
            <a:fld id="{653D471A-F60D-49AB-A2A3-5F785C89266D}" type="slidenum">
              <a:rPr lang="en-US" smtClean="0"/>
              <a:t>4</a:t>
            </a:fld>
            <a:endParaRPr lang="en-US"/>
          </a:p>
        </p:txBody>
      </p:sp>
    </p:spTree>
    <p:extLst>
      <p:ext uri="{BB962C8B-B14F-4D97-AF65-F5344CB8AC3E}">
        <p14:creationId xmlns:p14="http://schemas.microsoft.com/office/powerpoint/2010/main" val="140967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For</a:t>
            </a:r>
            <a:r>
              <a:rPr lang="en-US" baseline="0" dirty="0" smtClean="0"/>
              <a:t> male youth, there is a similar disparity for suicidal ideation and planning based on sexual identity.  Specifically, Gay, Bisexual, and even adolescents who are unsure of their sexual identity have greater odds of reporting ideation and plans than heterosexual adolescents. </a:t>
            </a:r>
            <a:endParaRPr lang="en-US" dirty="0"/>
          </a:p>
        </p:txBody>
      </p:sp>
      <p:sp>
        <p:nvSpPr>
          <p:cNvPr id="4" name="Slide Number Placeholder 3"/>
          <p:cNvSpPr>
            <a:spLocks noGrp="1"/>
          </p:cNvSpPr>
          <p:nvPr>
            <p:ph type="sldNum" sz="quarter" idx="10"/>
          </p:nvPr>
        </p:nvSpPr>
        <p:spPr/>
        <p:txBody>
          <a:bodyPr/>
          <a:lstStyle/>
          <a:p>
            <a:fld id="{653D471A-F60D-49AB-A2A3-5F785C89266D}" type="slidenum">
              <a:rPr lang="en-US" smtClean="0"/>
              <a:t>5</a:t>
            </a:fld>
            <a:endParaRPr lang="en-US"/>
          </a:p>
        </p:txBody>
      </p:sp>
    </p:spTree>
    <p:extLst>
      <p:ext uri="{BB962C8B-B14F-4D97-AF65-F5344CB8AC3E}">
        <p14:creationId xmlns:p14="http://schemas.microsoft.com/office/powerpoint/2010/main" val="235784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Individuals who describe their sexual identity as “unsure” are at risk of suicide. </a:t>
            </a:r>
          </a:p>
          <a:p>
            <a:endParaRPr lang="en-US" dirty="0"/>
          </a:p>
          <a:p>
            <a:r>
              <a:rPr lang="en-US" dirty="0" err="1"/>
              <a:t>Wichstrøm</a:t>
            </a:r>
            <a:r>
              <a:rPr lang="en-US" dirty="0"/>
              <a:t> and </a:t>
            </a:r>
            <a:r>
              <a:rPr lang="en-US" dirty="0" err="1"/>
              <a:t>Hegna</a:t>
            </a:r>
            <a:r>
              <a:rPr lang="en-US" dirty="0"/>
              <a:t> (2003) posited that individuals who are nonexclusive, questioning, or unsure of their sexual orientation may be at greater risk for suicidal behavior due to increased emotional distress and identity confusion that results from greater awareness of homoerotic attractions, negative disclosure experiences, and encounters with victimization (see also Hershberger, Pilkington, &amp; </a:t>
            </a:r>
            <a:r>
              <a:rPr lang="en-US" dirty="0" err="1"/>
              <a:t>D’Augelli</a:t>
            </a:r>
            <a:r>
              <a:rPr lang="en-US" dirty="0"/>
              <a:t>, 1997). </a:t>
            </a:r>
          </a:p>
          <a:p>
            <a:endParaRPr lang="en-US" dirty="0"/>
          </a:p>
          <a:p>
            <a:r>
              <a:rPr lang="en-US" sz="2900" dirty="0"/>
              <a:t>Sexual orientation dimensions, at times, may be incongruent for various reasons. </a:t>
            </a:r>
          </a:p>
          <a:p>
            <a:pPr lvl="1"/>
            <a:r>
              <a:rPr lang="en-US" dirty="0" smtClean="0"/>
              <a:t>Bisexual identity</a:t>
            </a:r>
          </a:p>
          <a:p>
            <a:pPr lvl="1"/>
            <a:r>
              <a:rPr lang="en-US" dirty="0" smtClean="0"/>
              <a:t>“Unsure” or transitioning identity</a:t>
            </a:r>
          </a:p>
          <a:p>
            <a:pPr lvl="1"/>
            <a:r>
              <a:rPr lang="en-US" dirty="0" smtClean="0"/>
              <a:t>Heightened sexual fluidity</a:t>
            </a:r>
          </a:p>
          <a:p>
            <a:endParaRPr lang="en-US" dirty="0"/>
          </a:p>
          <a:p>
            <a:endParaRPr lang="en-US" dirty="0"/>
          </a:p>
        </p:txBody>
      </p:sp>
      <p:sp>
        <p:nvSpPr>
          <p:cNvPr id="4" name="Slide Number Placeholder 3"/>
          <p:cNvSpPr>
            <a:spLocks noGrp="1"/>
          </p:cNvSpPr>
          <p:nvPr>
            <p:ph type="sldNum" sz="quarter" idx="10"/>
          </p:nvPr>
        </p:nvSpPr>
        <p:spPr/>
        <p:txBody>
          <a:bodyPr/>
          <a:lstStyle/>
          <a:p>
            <a:fld id="{653D471A-F60D-49AB-A2A3-5F785C89266D}" type="slidenum">
              <a:rPr lang="en-US" smtClean="0"/>
              <a:t>6</a:t>
            </a:fld>
            <a:endParaRPr lang="en-US"/>
          </a:p>
        </p:txBody>
      </p:sp>
    </p:spTree>
    <p:extLst>
      <p:ext uri="{BB962C8B-B14F-4D97-AF65-F5344CB8AC3E}">
        <p14:creationId xmlns:p14="http://schemas.microsoft.com/office/powerpoint/2010/main" val="4262194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Individuals who describe their sexual identity as “unsure” are at risk of suicide. </a:t>
            </a:r>
          </a:p>
          <a:p>
            <a:endParaRPr lang="en-US"/>
          </a:p>
        </p:txBody>
      </p:sp>
      <p:sp>
        <p:nvSpPr>
          <p:cNvPr id="4" name="Slide Number Placeholder 3"/>
          <p:cNvSpPr>
            <a:spLocks noGrp="1"/>
          </p:cNvSpPr>
          <p:nvPr>
            <p:ph type="sldNum" sz="quarter" idx="10"/>
          </p:nvPr>
        </p:nvSpPr>
        <p:spPr/>
        <p:txBody>
          <a:bodyPr/>
          <a:lstStyle/>
          <a:p>
            <a:fld id="{653D471A-F60D-49AB-A2A3-5F785C89266D}" type="slidenum">
              <a:rPr lang="en-US" smtClean="0"/>
              <a:t>7</a:t>
            </a:fld>
            <a:endParaRPr lang="en-US"/>
          </a:p>
        </p:txBody>
      </p:sp>
    </p:spTree>
    <p:extLst>
      <p:ext uri="{BB962C8B-B14F-4D97-AF65-F5344CB8AC3E}">
        <p14:creationId xmlns:p14="http://schemas.microsoft.com/office/powerpoint/2010/main" val="1813413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Individuals who describe their sexual identity as “unsure” are at risk of suicide. </a:t>
            </a:r>
          </a:p>
          <a:p>
            <a:endParaRPr lang="en-US"/>
          </a:p>
        </p:txBody>
      </p:sp>
      <p:sp>
        <p:nvSpPr>
          <p:cNvPr id="4" name="Slide Number Placeholder 3"/>
          <p:cNvSpPr>
            <a:spLocks noGrp="1"/>
          </p:cNvSpPr>
          <p:nvPr>
            <p:ph type="sldNum" sz="quarter" idx="10"/>
          </p:nvPr>
        </p:nvSpPr>
        <p:spPr/>
        <p:txBody>
          <a:bodyPr/>
          <a:lstStyle/>
          <a:p>
            <a:fld id="{653D471A-F60D-49AB-A2A3-5F785C89266D}" type="slidenum">
              <a:rPr lang="en-US" smtClean="0"/>
              <a:t>8</a:t>
            </a:fld>
            <a:endParaRPr lang="en-US"/>
          </a:p>
        </p:txBody>
      </p:sp>
    </p:spTree>
    <p:extLst>
      <p:ext uri="{BB962C8B-B14F-4D97-AF65-F5344CB8AC3E}">
        <p14:creationId xmlns:p14="http://schemas.microsoft.com/office/powerpoint/2010/main" val="280682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3D471A-F60D-49AB-A2A3-5F785C89266D}" type="slidenum">
              <a:rPr lang="en-US" smtClean="0"/>
              <a:t>9</a:t>
            </a:fld>
            <a:endParaRPr lang="en-US"/>
          </a:p>
        </p:txBody>
      </p:sp>
    </p:spTree>
    <p:extLst>
      <p:ext uri="{BB962C8B-B14F-4D97-AF65-F5344CB8AC3E}">
        <p14:creationId xmlns:p14="http://schemas.microsoft.com/office/powerpoint/2010/main" val="416477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3D471A-F60D-49AB-A2A3-5F785C89266D}" type="slidenum">
              <a:rPr lang="en-US" smtClean="0"/>
              <a:t>10</a:t>
            </a:fld>
            <a:endParaRPr lang="en-US"/>
          </a:p>
        </p:txBody>
      </p:sp>
    </p:spTree>
    <p:extLst>
      <p:ext uri="{BB962C8B-B14F-4D97-AF65-F5344CB8AC3E}">
        <p14:creationId xmlns:p14="http://schemas.microsoft.com/office/powerpoint/2010/main" val="456980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6/13/2017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6/13/2017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6/13/2017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6/13/2017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6/13/2017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6/13/2017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6/13/2017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6/13/2017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6/13/2017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6/13/2017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6/13/2017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6/13/2017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6/13/2017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1908" y="797333"/>
            <a:ext cx="9316121" cy="1373070"/>
          </a:xfrm>
        </p:spPr>
        <p:txBody>
          <a:bodyPr/>
          <a:lstStyle/>
          <a:p>
            <a:pPr algn="ctr"/>
            <a:r>
              <a:rPr lang="en-US" sz="3600" dirty="0" smtClean="0"/>
              <a:t>Suicidal Ideation and </a:t>
            </a:r>
            <a:r>
              <a:rPr lang="en-US" sz="3600" dirty="0" smtClean="0"/>
              <a:t>Planning </a:t>
            </a:r>
            <a:br>
              <a:rPr lang="en-US" sz="3600" dirty="0" smtClean="0"/>
            </a:br>
            <a:r>
              <a:rPr lang="en-US" sz="3600" dirty="0" smtClean="0"/>
              <a:t>Among </a:t>
            </a:r>
            <a:r>
              <a:rPr lang="en-US" sz="3600" dirty="0" smtClean="0"/>
              <a:t>Young Adults who Acknowledge Sexual Orientation Self-Concept Ambiguity</a:t>
            </a:r>
            <a:endParaRPr lang="en-US" sz="3600" dirty="0"/>
          </a:p>
        </p:txBody>
      </p:sp>
      <p:sp>
        <p:nvSpPr>
          <p:cNvPr id="3" name="Subtitle 2"/>
          <p:cNvSpPr>
            <a:spLocks noGrp="1"/>
          </p:cNvSpPr>
          <p:nvPr>
            <p:ph type="subTitle" idx="1"/>
          </p:nvPr>
        </p:nvSpPr>
        <p:spPr>
          <a:xfrm>
            <a:off x="2107902" y="4372906"/>
            <a:ext cx="8144134" cy="1117687"/>
          </a:xfrm>
        </p:spPr>
        <p:txBody>
          <a:bodyPr>
            <a:normAutofit fontScale="92500" lnSpcReduction="20000"/>
          </a:bodyPr>
          <a:lstStyle/>
          <a:p>
            <a:pPr algn="ctr"/>
            <a:r>
              <a:rPr lang="en-US" sz="2600" dirty="0" smtClean="0"/>
              <a:t>NSF – REU Program</a:t>
            </a:r>
          </a:p>
          <a:p>
            <a:pPr algn="ctr"/>
            <a:r>
              <a:rPr lang="en-US" sz="2600" dirty="0" smtClean="0"/>
              <a:t>Texas Tech University</a:t>
            </a:r>
          </a:p>
          <a:p>
            <a:pPr algn="ctr"/>
            <a:r>
              <a:rPr lang="en-US" sz="2600" dirty="0" smtClean="0"/>
              <a:t>June 13, 2017</a:t>
            </a:r>
            <a:endParaRPr lang="en-US" sz="2600" dirty="0"/>
          </a:p>
        </p:txBody>
      </p:sp>
      <p:sp>
        <p:nvSpPr>
          <p:cNvPr id="5" name="TextBox 4"/>
          <p:cNvSpPr txBox="1"/>
          <p:nvPr/>
        </p:nvSpPr>
        <p:spPr>
          <a:xfrm>
            <a:off x="3870683" y="2648189"/>
            <a:ext cx="4618572" cy="1569660"/>
          </a:xfrm>
          <a:prstGeom prst="rect">
            <a:avLst/>
          </a:prstGeom>
          <a:noFill/>
        </p:spPr>
        <p:txBody>
          <a:bodyPr wrap="none" rtlCol="0">
            <a:spAutoFit/>
          </a:bodyPr>
          <a:lstStyle/>
          <a:p>
            <a:pPr algn="ctr"/>
            <a:r>
              <a:rPr lang="en-US" sz="2400" dirty="0" smtClean="0"/>
              <a:t>Amelia E. Talley, Ph.D.</a:t>
            </a:r>
          </a:p>
          <a:p>
            <a:pPr algn="ctr"/>
            <a:r>
              <a:rPr lang="en-US" sz="2400" dirty="0" smtClean="0"/>
              <a:t>Jennifer J. Muehlenkamp, Ph.D.</a:t>
            </a:r>
          </a:p>
          <a:p>
            <a:pPr algn="ctr"/>
            <a:r>
              <a:rPr lang="en-US" sz="2400" dirty="0" smtClean="0"/>
              <a:t>David W. Hancock, M.A.</a:t>
            </a:r>
          </a:p>
          <a:p>
            <a:pPr algn="ctr"/>
            <a:r>
              <a:rPr lang="en-US" sz="2400" dirty="0" smtClean="0"/>
              <a:t>Courtney L. Bagge, Ph.D.</a:t>
            </a:r>
          </a:p>
        </p:txBody>
      </p:sp>
    </p:spTree>
    <p:extLst>
      <p:ext uri="{BB962C8B-B14F-4D97-AF65-F5344CB8AC3E}">
        <p14:creationId xmlns:p14="http://schemas.microsoft.com/office/powerpoint/2010/main" val="1560654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Interpersonal Theory of Suicide Risk</a:t>
            </a:r>
            <a:endParaRPr lang="en-US" dirty="0"/>
          </a:p>
        </p:txBody>
      </p:sp>
      <p:sp>
        <p:nvSpPr>
          <p:cNvPr id="5" name="Oval 4"/>
          <p:cNvSpPr/>
          <p:nvPr/>
        </p:nvSpPr>
        <p:spPr>
          <a:xfrm>
            <a:off x="1642264" y="2120699"/>
            <a:ext cx="3175522" cy="2876140"/>
          </a:xfrm>
          <a:prstGeom prst="ellipse">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Thwarted Belongingness</a:t>
            </a:r>
          </a:p>
          <a:p>
            <a:pPr algn="ctr"/>
            <a:r>
              <a:rPr lang="en-US" sz="2000" dirty="0">
                <a:solidFill>
                  <a:schemeClr val="tx1"/>
                </a:solidFill>
              </a:rPr>
              <a:t>“I am alone.”</a:t>
            </a:r>
          </a:p>
        </p:txBody>
      </p:sp>
      <p:sp>
        <p:nvSpPr>
          <p:cNvPr id="7" name="Oval 6"/>
          <p:cNvSpPr/>
          <p:nvPr/>
        </p:nvSpPr>
        <p:spPr>
          <a:xfrm>
            <a:off x="4286452" y="2120699"/>
            <a:ext cx="3158425" cy="2871674"/>
          </a:xfrm>
          <a:prstGeom prst="ellipse">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Perceived Burdensomeness</a:t>
            </a:r>
          </a:p>
          <a:p>
            <a:pPr algn="ctr"/>
            <a:r>
              <a:rPr lang="en-US" sz="2000" dirty="0" smtClean="0"/>
              <a:t>“I am a burden.”</a:t>
            </a:r>
            <a:endParaRPr lang="en-US" sz="2000" dirty="0"/>
          </a:p>
        </p:txBody>
      </p:sp>
      <p:sp>
        <p:nvSpPr>
          <p:cNvPr id="8" name="Oval 7"/>
          <p:cNvSpPr/>
          <p:nvPr/>
        </p:nvSpPr>
        <p:spPr>
          <a:xfrm>
            <a:off x="2955810" y="3962081"/>
            <a:ext cx="3175522" cy="2876140"/>
          </a:xfrm>
          <a:prstGeom prst="ellipse">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Capability for Suicide</a:t>
            </a:r>
          </a:p>
          <a:p>
            <a:pPr algn="ctr"/>
            <a:r>
              <a:rPr lang="en-US" sz="2000" dirty="0" smtClean="0">
                <a:solidFill>
                  <a:schemeClr val="tx1"/>
                </a:solidFill>
              </a:rPr>
              <a:t>“I am not afraid to die.”</a:t>
            </a:r>
            <a:endParaRPr lang="en-US" sz="2000" dirty="0">
              <a:solidFill>
                <a:schemeClr val="tx1"/>
              </a:solidFill>
            </a:endParaRPr>
          </a:p>
        </p:txBody>
      </p:sp>
      <p:cxnSp>
        <p:nvCxnSpPr>
          <p:cNvPr id="10" name="Straight Arrow Connector 9"/>
          <p:cNvCxnSpPr/>
          <p:nvPr/>
        </p:nvCxnSpPr>
        <p:spPr>
          <a:xfrm flipH="1" flipV="1">
            <a:off x="4543573" y="4103649"/>
            <a:ext cx="3463003" cy="33453"/>
          </a:xfrm>
          <a:prstGeom prst="straightConnector1">
            <a:avLst/>
          </a:prstGeom>
          <a:ln w="508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006576" y="3721603"/>
            <a:ext cx="3436492" cy="830997"/>
          </a:xfrm>
          <a:prstGeom prst="rect">
            <a:avLst/>
          </a:prstGeom>
          <a:noFill/>
        </p:spPr>
        <p:txBody>
          <a:bodyPr wrap="square" rtlCol="0">
            <a:spAutoFit/>
          </a:bodyPr>
          <a:lstStyle/>
          <a:p>
            <a:pPr algn="ctr"/>
            <a:r>
              <a:rPr lang="en-US" sz="2400" b="1" dirty="0" smtClean="0">
                <a:solidFill>
                  <a:schemeClr val="bg1"/>
                </a:solidFill>
              </a:rPr>
              <a:t>Suicide or near-lethal suicide attempt.</a:t>
            </a:r>
            <a:endParaRPr lang="en-US" sz="2400" b="1" dirty="0">
              <a:solidFill>
                <a:schemeClr val="bg1"/>
              </a:solidFill>
            </a:endParaRPr>
          </a:p>
        </p:txBody>
      </p:sp>
    </p:spTree>
    <p:extLst>
      <p:ext uri="{BB962C8B-B14F-4D97-AF65-F5344CB8AC3E}">
        <p14:creationId xmlns:p14="http://schemas.microsoft.com/office/powerpoint/2010/main" val="2837971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Background</a:t>
            </a:r>
            <a:endParaRPr lang="en-US" dirty="0"/>
          </a:p>
        </p:txBody>
      </p:sp>
      <p:sp>
        <p:nvSpPr>
          <p:cNvPr id="3" name="Content Placeholder 2"/>
          <p:cNvSpPr>
            <a:spLocks noGrp="1"/>
          </p:cNvSpPr>
          <p:nvPr>
            <p:ph idx="1"/>
          </p:nvPr>
        </p:nvSpPr>
        <p:spPr>
          <a:xfrm>
            <a:off x="89955" y="2194706"/>
            <a:ext cx="3604896" cy="4962555"/>
          </a:xfrm>
        </p:spPr>
        <p:txBody>
          <a:bodyPr>
            <a:normAutofit/>
          </a:bodyPr>
          <a:lstStyle/>
          <a:p>
            <a:pPr marL="0" indent="0">
              <a:buNone/>
            </a:pPr>
            <a:r>
              <a:rPr lang="en-US" i="1" dirty="0" smtClean="0"/>
              <a:t>N</a:t>
            </a:r>
            <a:r>
              <a:rPr lang="en-US" dirty="0" smtClean="0"/>
              <a:t> = 349 women</a:t>
            </a:r>
          </a:p>
          <a:p>
            <a:pPr marL="0" indent="0">
              <a:buNone/>
            </a:pPr>
            <a:r>
              <a:rPr lang="en-US" dirty="0" smtClean="0"/>
              <a:t>Age: </a:t>
            </a:r>
            <a:r>
              <a:rPr lang="en-US" i="1" dirty="0" smtClean="0"/>
              <a:t>M</a:t>
            </a:r>
            <a:r>
              <a:rPr lang="en-US" dirty="0" smtClean="0"/>
              <a:t>=20.93, </a:t>
            </a:r>
            <a:r>
              <a:rPr lang="en-US" i="1" dirty="0" smtClean="0"/>
              <a:t>SD</a:t>
            </a:r>
            <a:r>
              <a:rPr lang="en-US" dirty="0" smtClean="0"/>
              <a:t>=2.92 </a:t>
            </a:r>
          </a:p>
          <a:p>
            <a:pPr marL="0" indent="0">
              <a:buNone/>
            </a:pPr>
            <a:r>
              <a:rPr lang="en-US" dirty="0"/>
              <a:t>O</a:t>
            </a:r>
            <a:r>
              <a:rPr lang="en-US" dirty="0" smtClean="0"/>
              <a:t>nline survey</a:t>
            </a:r>
            <a:endParaRPr lang="en-US" dirty="0"/>
          </a:p>
          <a:p>
            <a:pPr marL="0" indent="0">
              <a:buNone/>
            </a:pPr>
            <a:r>
              <a:rPr lang="en-US" dirty="0" smtClean="0"/>
              <a:t>SSA items: 1-4 scale</a:t>
            </a:r>
          </a:p>
        </p:txBody>
      </p:sp>
      <p:graphicFrame>
        <p:nvGraphicFramePr>
          <p:cNvPr id="7" name="Chart 6"/>
          <p:cNvGraphicFramePr/>
          <p:nvPr>
            <p:extLst>
              <p:ext uri="{D42A27DB-BD31-4B8C-83A1-F6EECF244321}">
                <p14:modId xmlns:p14="http://schemas.microsoft.com/office/powerpoint/2010/main" val="188708111"/>
              </p:ext>
            </p:extLst>
          </p:nvPr>
        </p:nvGraphicFramePr>
        <p:xfrm>
          <a:off x="3694851" y="2013665"/>
          <a:ext cx="7999891" cy="488089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ular Callout 5"/>
          <p:cNvSpPr/>
          <p:nvPr/>
        </p:nvSpPr>
        <p:spPr>
          <a:xfrm>
            <a:off x="152153" y="4170574"/>
            <a:ext cx="3480499" cy="230553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i="1" dirty="0"/>
              <a:t>“Sometimes I feel that my sexual orientation is not really what it appears to be.”</a:t>
            </a:r>
          </a:p>
          <a:p>
            <a:pPr marL="0" lvl="1" algn="ctr"/>
            <a:endParaRPr lang="en-US" sz="2400" dirty="0"/>
          </a:p>
        </p:txBody>
      </p:sp>
    </p:spTree>
    <p:extLst>
      <p:ext uri="{BB962C8B-B14F-4D97-AF65-F5344CB8AC3E}">
        <p14:creationId xmlns:p14="http://schemas.microsoft.com/office/powerpoint/2010/main" val="3631063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45419" y="4491614"/>
            <a:ext cx="3177276" cy="2308324"/>
          </a:xfrm>
          <a:prstGeom prst="rect">
            <a:avLst/>
          </a:prstGeom>
          <a:noFill/>
        </p:spPr>
        <p:txBody>
          <a:bodyPr wrap="square" rtlCol="0">
            <a:spAutoFit/>
          </a:bodyPr>
          <a:lstStyle/>
          <a:p>
            <a:endParaRPr lang="en-US" dirty="0"/>
          </a:p>
          <a:p>
            <a:endParaRPr lang="en-US" dirty="0"/>
          </a:p>
          <a:p>
            <a:r>
              <a:rPr lang="en-US" u="sng" dirty="0" smtClean="0"/>
              <a:t>MODEL FIT STATISTICS</a:t>
            </a:r>
            <a:endParaRPr lang="en-US" u="sng" dirty="0"/>
          </a:p>
          <a:p>
            <a:r>
              <a:rPr lang="el-GR" dirty="0" smtClean="0">
                <a:latin typeface="Cambria Math" panose="02040503050406030204" pitchFamily="18" charset="0"/>
                <a:ea typeface="Cambria Math" panose="02040503050406030204" pitchFamily="18" charset="0"/>
              </a:rPr>
              <a:t>χ</a:t>
            </a:r>
            <a:r>
              <a:rPr lang="el-GR" dirty="0" smtClean="0"/>
              <a:t>2 </a:t>
            </a:r>
            <a:r>
              <a:rPr lang="el-GR" dirty="0"/>
              <a:t>(246) = 486.60, </a:t>
            </a:r>
            <a:r>
              <a:rPr lang="en-US" i="1" dirty="0"/>
              <a:t>p</a:t>
            </a:r>
            <a:r>
              <a:rPr lang="en-US" dirty="0"/>
              <a:t> &lt; .</a:t>
            </a:r>
            <a:r>
              <a:rPr lang="en-US" dirty="0" smtClean="0"/>
              <a:t>001 </a:t>
            </a:r>
            <a:r>
              <a:rPr lang="en-US" dirty="0"/>
              <a:t>RMSEA = .05, </a:t>
            </a:r>
            <a:r>
              <a:rPr lang="en-US" dirty="0" smtClean="0"/>
              <a:t>95</a:t>
            </a:r>
            <a:r>
              <a:rPr lang="en-US" dirty="0"/>
              <a:t>% </a:t>
            </a:r>
            <a:r>
              <a:rPr lang="en-US" dirty="0" smtClean="0"/>
              <a:t>CI: </a:t>
            </a:r>
            <a:r>
              <a:rPr lang="en-US" dirty="0"/>
              <a:t>.05</a:t>
            </a:r>
            <a:r>
              <a:rPr lang="en-US" dirty="0" smtClean="0"/>
              <a:t>,.00 </a:t>
            </a:r>
          </a:p>
          <a:p>
            <a:r>
              <a:rPr lang="en-US" dirty="0" smtClean="0"/>
              <a:t>CFI </a:t>
            </a:r>
            <a:r>
              <a:rPr lang="en-US" dirty="0"/>
              <a:t>= </a:t>
            </a:r>
            <a:r>
              <a:rPr lang="en-US" dirty="0" smtClean="0"/>
              <a:t>0.93 </a:t>
            </a:r>
          </a:p>
          <a:p>
            <a:r>
              <a:rPr lang="en-US" dirty="0" smtClean="0"/>
              <a:t>TLI </a:t>
            </a:r>
            <a:r>
              <a:rPr lang="en-US" dirty="0"/>
              <a:t>= </a:t>
            </a:r>
            <a:r>
              <a:rPr lang="en-US" dirty="0" smtClean="0"/>
              <a:t>0.92 </a:t>
            </a:r>
          </a:p>
          <a:p>
            <a:r>
              <a:rPr lang="en-US" dirty="0" smtClean="0"/>
              <a:t>SRMR </a:t>
            </a:r>
            <a:r>
              <a:rPr lang="en-US" dirty="0"/>
              <a:t>= .</a:t>
            </a:r>
            <a:r>
              <a:rPr lang="en-US" dirty="0" smtClean="0"/>
              <a:t>06</a:t>
            </a:r>
            <a:endParaRPr lang="en-US" dirty="0"/>
          </a:p>
        </p:txBody>
      </p:sp>
      <p:sp>
        <p:nvSpPr>
          <p:cNvPr id="7" name="Rounded Rectangle 6"/>
          <p:cNvSpPr/>
          <p:nvPr/>
        </p:nvSpPr>
        <p:spPr>
          <a:xfrm rot="2994014">
            <a:off x="5864709" y="3236181"/>
            <a:ext cx="763793" cy="301214"/>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43029" y="699440"/>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800" dirty="0"/>
          </a:p>
        </p:txBody>
      </p:sp>
      <p:sp>
        <p:nvSpPr>
          <p:cNvPr id="12" name="Oval 11"/>
          <p:cNvSpPr/>
          <p:nvPr/>
        </p:nvSpPr>
        <p:spPr>
          <a:xfrm>
            <a:off x="591692" y="3494132"/>
            <a:ext cx="1951464" cy="178997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Sexual Self-Concept Ambiguity</a:t>
            </a:r>
            <a:endParaRPr lang="en-US" b="1" dirty="0">
              <a:solidFill>
                <a:schemeClr val="bg1"/>
              </a:solidFill>
            </a:endParaRPr>
          </a:p>
        </p:txBody>
      </p:sp>
      <p:sp>
        <p:nvSpPr>
          <p:cNvPr id="15" name="Oval 14"/>
          <p:cNvSpPr/>
          <p:nvPr/>
        </p:nvSpPr>
        <p:spPr>
          <a:xfrm>
            <a:off x="4292904" y="2012230"/>
            <a:ext cx="2648463" cy="2333058"/>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Thwarted Belongingness</a:t>
            </a:r>
          </a:p>
          <a:p>
            <a:pPr algn="ctr"/>
            <a:r>
              <a:rPr lang="en-US" sz="2000" dirty="0">
                <a:solidFill>
                  <a:schemeClr val="tx1"/>
                </a:solidFill>
              </a:rPr>
              <a:t>“I am alone.”</a:t>
            </a:r>
          </a:p>
        </p:txBody>
      </p:sp>
      <p:sp>
        <p:nvSpPr>
          <p:cNvPr id="16" name="Oval 15"/>
          <p:cNvSpPr/>
          <p:nvPr/>
        </p:nvSpPr>
        <p:spPr>
          <a:xfrm>
            <a:off x="4099325" y="4491615"/>
            <a:ext cx="3069677" cy="236638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Perceived Burdensomeness</a:t>
            </a:r>
          </a:p>
          <a:p>
            <a:pPr algn="ctr"/>
            <a:r>
              <a:rPr lang="en-US" sz="2000" dirty="0" smtClean="0"/>
              <a:t>“I am a burden.”</a:t>
            </a:r>
            <a:endParaRPr lang="en-US" sz="2000" dirty="0"/>
          </a:p>
        </p:txBody>
      </p:sp>
      <p:sp>
        <p:nvSpPr>
          <p:cNvPr id="17" name="Rectangle 16"/>
          <p:cNvSpPr/>
          <p:nvPr/>
        </p:nvSpPr>
        <p:spPr>
          <a:xfrm>
            <a:off x="9078872" y="3753499"/>
            <a:ext cx="2419555" cy="1030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Recent thoughts of ending your life?</a:t>
            </a:r>
          </a:p>
          <a:p>
            <a:pPr algn="ctr"/>
            <a:r>
              <a:rPr lang="en-US" dirty="0" smtClean="0">
                <a:solidFill>
                  <a:schemeClr val="bg1"/>
                </a:solidFill>
              </a:rPr>
              <a:t>Yes/No</a:t>
            </a:r>
            <a:endParaRPr lang="en-US" dirty="0">
              <a:solidFill>
                <a:schemeClr val="bg1"/>
              </a:solidFill>
            </a:endParaRPr>
          </a:p>
        </p:txBody>
      </p:sp>
      <p:cxnSp>
        <p:nvCxnSpPr>
          <p:cNvPr id="19" name="Straight Arrow Connector 18"/>
          <p:cNvCxnSpPr>
            <a:stCxn id="12" idx="6"/>
            <a:endCxn id="15" idx="2"/>
          </p:cNvCxnSpPr>
          <p:nvPr/>
        </p:nvCxnSpPr>
        <p:spPr>
          <a:xfrm flipV="1">
            <a:off x="2543156" y="3178759"/>
            <a:ext cx="1749748" cy="121036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6"/>
            <a:endCxn id="16" idx="2"/>
          </p:cNvCxnSpPr>
          <p:nvPr/>
        </p:nvCxnSpPr>
        <p:spPr>
          <a:xfrm>
            <a:off x="2543156" y="4389120"/>
            <a:ext cx="1556169" cy="128568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5" idx="2"/>
            <a:endCxn id="16" idx="2"/>
          </p:cNvCxnSpPr>
          <p:nvPr/>
        </p:nvCxnSpPr>
        <p:spPr>
          <a:xfrm rot="10800000" flipV="1">
            <a:off x="4099326" y="3178758"/>
            <a:ext cx="193579" cy="2496049"/>
          </a:xfrm>
          <a:prstGeom prst="curvedConnector3">
            <a:avLst>
              <a:gd name="adj1" fmla="val 21809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9463212">
            <a:off x="2832410" y="3379476"/>
            <a:ext cx="848309" cy="461665"/>
          </a:xfrm>
          <a:prstGeom prst="rect">
            <a:avLst/>
          </a:prstGeom>
          <a:noFill/>
        </p:spPr>
        <p:txBody>
          <a:bodyPr wrap="none" rtlCol="0">
            <a:spAutoFit/>
          </a:bodyPr>
          <a:lstStyle/>
          <a:p>
            <a:r>
              <a:rPr lang="en-US" sz="2400" dirty="0" smtClean="0">
                <a:solidFill>
                  <a:srgbClr val="FFFF00"/>
                </a:solidFill>
              </a:rPr>
              <a:t>.43</a:t>
            </a:r>
            <a:r>
              <a:rPr lang="en-US" sz="2400" baseline="30000" dirty="0" smtClean="0">
                <a:solidFill>
                  <a:srgbClr val="FFFF00"/>
                </a:solidFill>
              </a:rPr>
              <a:t>***</a:t>
            </a:r>
            <a:endParaRPr lang="en-US" sz="2400" baseline="30000" dirty="0">
              <a:solidFill>
                <a:srgbClr val="FFFF00"/>
              </a:solidFill>
            </a:endParaRPr>
          </a:p>
        </p:txBody>
      </p:sp>
      <p:sp>
        <p:nvSpPr>
          <p:cNvPr id="25" name="TextBox 24"/>
          <p:cNvSpPr txBox="1"/>
          <p:nvPr/>
        </p:nvSpPr>
        <p:spPr>
          <a:xfrm rot="2586030">
            <a:off x="2897086" y="4580888"/>
            <a:ext cx="848309" cy="461665"/>
          </a:xfrm>
          <a:prstGeom prst="rect">
            <a:avLst/>
          </a:prstGeom>
          <a:noFill/>
        </p:spPr>
        <p:txBody>
          <a:bodyPr wrap="none" rtlCol="0">
            <a:spAutoFit/>
          </a:bodyPr>
          <a:lstStyle/>
          <a:p>
            <a:r>
              <a:rPr lang="en-US" sz="2400" dirty="0" smtClean="0">
                <a:solidFill>
                  <a:srgbClr val="FFFF00"/>
                </a:solidFill>
              </a:rPr>
              <a:t>.45</a:t>
            </a:r>
            <a:r>
              <a:rPr lang="en-US" sz="2400" baseline="30000" dirty="0" smtClean="0">
                <a:solidFill>
                  <a:srgbClr val="FFFF00"/>
                </a:solidFill>
              </a:rPr>
              <a:t>***</a:t>
            </a:r>
            <a:endParaRPr lang="en-US" sz="2400" baseline="30000" dirty="0">
              <a:solidFill>
                <a:srgbClr val="FFFF00"/>
              </a:solidFill>
            </a:endParaRPr>
          </a:p>
        </p:txBody>
      </p:sp>
      <p:sp>
        <p:nvSpPr>
          <p:cNvPr id="26" name="TextBox 25"/>
          <p:cNvSpPr txBox="1"/>
          <p:nvPr/>
        </p:nvSpPr>
        <p:spPr>
          <a:xfrm>
            <a:off x="3310770" y="3728769"/>
            <a:ext cx="681597" cy="369332"/>
          </a:xfrm>
          <a:prstGeom prst="rect">
            <a:avLst/>
          </a:prstGeom>
          <a:noFill/>
        </p:spPr>
        <p:txBody>
          <a:bodyPr wrap="none" rtlCol="0">
            <a:spAutoFit/>
          </a:bodyPr>
          <a:lstStyle/>
          <a:p>
            <a:r>
              <a:rPr lang="en-US" dirty="0" smtClean="0">
                <a:solidFill>
                  <a:schemeClr val="bg1"/>
                </a:solidFill>
              </a:rPr>
              <a:t>.57</a:t>
            </a:r>
            <a:r>
              <a:rPr lang="en-US" baseline="30000" dirty="0" smtClean="0">
                <a:solidFill>
                  <a:schemeClr val="bg1"/>
                </a:solidFill>
              </a:rPr>
              <a:t>***</a:t>
            </a:r>
            <a:endParaRPr lang="en-US" baseline="30000" dirty="0">
              <a:solidFill>
                <a:schemeClr val="bg1"/>
              </a:solidFill>
            </a:endParaRPr>
          </a:p>
        </p:txBody>
      </p:sp>
      <p:cxnSp>
        <p:nvCxnSpPr>
          <p:cNvPr id="28" name="Straight Arrow Connector 27"/>
          <p:cNvCxnSpPr>
            <a:stCxn id="15" idx="6"/>
            <a:endCxn id="17" idx="1"/>
          </p:cNvCxnSpPr>
          <p:nvPr/>
        </p:nvCxnSpPr>
        <p:spPr>
          <a:xfrm>
            <a:off x="6941367" y="3178759"/>
            <a:ext cx="2137505" cy="10899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6"/>
            <a:endCxn id="17" idx="1"/>
          </p:cNvCxnSpPr>
          <p:nvPr/>
        </p:nvCxnSpPr>
        <p:spPr>
          <a:xfrm flipV="1">
            <a:off x="7169002" y="4268686"/>
            <a:ext cx="1909870" cy="140612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6"/>
          </p:cNvCxnSpPr>
          <p:nvPr/>
        </p:nvCxnSpPr>
        <p:spPr>
          <a:xfrm>
            <a:off x="6941367" y="3178759"/>
            <a:ext cx="1422320" cy="170312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509703" y="4268686"/>
            <a:ext cx="6535716" cy="12043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32246" y="3984028"/>
            <a:ext cx="635110" cy="369332"/>
          </a:xfrm>
          <a:prstGeom prst="rect">
            <a:avLst/>
          </a:prstGeom>
          <a:noFill/>
        </p:spPr>
        <p:txBody>
          <a:bodyPr wrap="none" rtlCol="0">
            <a:spAutoFit/>
          </a:bodyPr>
          <a:lstStyle/>
          <a:p>
            <a:r>
              <a:rPr lang="en-US" dirty="0" smtClean="0">
                <a:solidFill>
                  <a:schemeClr val="bg1"/>
                </a:solidFill>
              </a:rPr>
              <a:t>.004</a:t>
            </a:r>
            <a:endParaRPr lang="en-US" baseline="30000" dirty="0">
              <a:solidFill>
                <a:schemeClr val="bg1"/>
              </a:solidFill>
            </a:endParaRPr>
          </a:p>
        </p:txBody>
      </p:sp>
      <p:sp>
        <p:nvSpPr>
          <p:cNvPr id="37" name="TextBox 36"/>
          <p:cNvSpPr txBox="1"/>
          <p:nvPr/>
        </p:nvSpPr>
        <p:spPr>
          <a:xfrm rot="19199672">
            <a:off x="7051319" y="5137701"/>
            <a:ext cx="803425" cy="369332"/>
          </a:xfrm>
          <a:prstGeom prst="rect">
            <a:avLst/>
          </a:prstGeom>
          <a:noFill/>
        </p:spPr>
        <p:txBody>
          <a:bodyPr wrap="none" rtlCol="0">
            <a:spAutoFit/>
          </a:bodyPr>
          <a:lstStyle/>
          <a:p>
            <a:r>
              <a:rPr lang="en-US" dirty="0" smtClean="0">
                <a:solidFill>
                  <a:schemeClr val="bg1"/>
                </a:solidFill>
              </a:rPr>
              <a:t>1.81</a:t>
            </a:r>
            <a:r>
              <a:rPr lang="en-US" baseline="30000" dirty="0" smtClean="0">
                <a:solidFill>
                  <a:schemeClr val="bg1"/>
                </a:solidFill>
              </a:rPr>
              <a:t>***</a:t>
            </a:r>
            <a:endParaRPr lang="en-US" baseline="30000" dirty="0">
              <a:solidFill>
                <a:schemeClr val="bg1"/>
              </a:solidFill>
            </a:endParaRPr>
          </a:p>
        </p:txBody>
      </p:sp>
      <p:sp>
        <p:nvSpPr>
          <p:cNvPr id="38" name="TextBox 37"/>
          <p:cNvSpPr txBox="1"/>
          <p:nvPr/>
        </p:nvSpPr>
        <p:spPr>
          <a:xfrm rot="1616641">
            <a:off x="7202130" y="3060349"/>
            <a:ext cx="590226" cy="369332"/>
          </a:xfrm>
          <a:prstGeom prst="rect">
            <a:avLst/>
          </a:prstGeom>
          <a:noFill/>
        </p:spPr>
        <p:txBody>
          <a:bodyPr wrap="none" rtlCol="0">
            <a:spAutoFit/>
          </a:bodyPr>
          <a:lstStyle/>
          <a:p>
            <a:r>
              <a:rPr lang="en-US" dirty="0" smtClean="0">
                <a:solidFill>
                  <a:schemeClr val="bg1"/>
                </a:solidFill>
              </a:rPr>
              <a:t>.58</a:t>
            </a:r>
            <a:r>
              <a:rPr lang="en-US" baseline="30000" dirty="0" smtClean="0">
                <a:solidFill>
                  <a:schemeClr val="bg1"/>
                </a:solidFill>
                <a:latin typeface="Calibri" panose="020F0502020204030204" pitchFamily="34" charset="0"/>
              </a:rPr>
              <a:t>†</a:t>
            </a:r>
            <a:endParaRPr lang="en-US" baseline="30000" dirty="0">
              <a:solidFill>
                <a:schemeClr val="bg1"/>
              </a:solidFill>
            </a:endParaRPr>
          </a:p>
        </p:txBody>
      </p:sp>
      <p:sp>
        <p:nvSpPr>
          <p:cNvPr id="39" name="TextBox 38"/>
          <p:cNvSpPr txBox="1"/>
          <p:nvPr/>
        </p:nvSpPr>
        <p:spPr>
          <a:xfrm rot="2993694">
            <a:off x="7439272" y="3753195"/>
            <a:ext cx="811441" cy="461665"/>
          </a:xfrm>
          <a:prstGeom prst="rect">
            <a:avLst/>
          </a:prstGeom>
          <a:noFill/>
        </p:spPr>
        <p:txBody>
          <a:bodyPr wrap="none" rtlCol="0">
            <a:spAutoFit/>
          </a:bodyPr>
          <a:lstStyle/>
          <a:p>
            <a:r>
              <a:rPr lang="en-US" sz="2400" dirty="0" smtClean="0">
                <a:solidFill>
                  <a:srgbClr val="FFFF00"/>
                </a:solidFill>
              </a:rPr>
              <a:t>-.37</a:t>
            </a:r>
            <a:r>
              <a:rPr lang="en-US" sz="2400" baseline="30000" dirty="0" smtClean="0">
                <a:solidFill>
                  <a:srgbClr val="FFFF00"/>
                </a:solidFill>
              </a:rPr>
              <a:t>*</a:t>
            </a:r>
            <a:endParaRPr lang="en-US" sz="2400" baseline="30000" dirty="0">
              <a:solidFill>
                <a:srgbClr val="FFFF00"/>
              </a:solidFill>
            </a:endParaRPr>
          </a:p>
        </p:txBody>
      </p:sp>
      <p:sp>
        <p:nvSpPr>
          <p:cNvPr id="42" name="Title 1"/>
          <p:cNvSpPr>
            <a:spLocks noGrp="1"/>
          </p:cNvSpPr>
          <p:nvPr>
            <p:ph type="title"/>
          </p:nvPr>
        </p:nvSpPr>
        <p:spPr>
          <a:xfrm>
            <a:off x="680321" y="753228"/>
            <a:ext cx="9613861" cy="1080938"/>
          </a:xfrm>
        </p:spPr>
        <p:txBody>
          <a:bodyPr/>
          <a:lstStyle/>
          <a:p>
            <a:r>
              <a:rPr lang="en-US" dirty="0" smtClean="0"/>
              <a:t>Relevant Background</a:t>
            </a:r>
            <a:endParaRPr lang="en-US" dirty="0"/>
          </a:p>
        </p:txBody>
      </p:sp>
    </p:spTree>
    <p:extLst>
      <p:ext uri="{BB962C8B-B14F-4D97-AF65-F5344CB8AC3E}">
        <p14:creationId xmlns:p14="http://schemas.microsoft.com/office/powerpoint/2010/main" val="1786756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164040216"/>
              </p:ext>
            </p:extLst>
          </p:nvPr>
        </p:nvGraphicFramePr>
        <p:xfrm>
          <a:off x="2818167" y="2074277"/>
          <a:ext cx="6583681" cy="466179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680321" y="753228"/>
            <a:ext cx="9613861" cy="1080938"/>
          </a:xfrm>
        </p:spPr>
        <p:txBody>
          <a:bodyPr/>
          <a:lstStyle/>
          <a:p>
            <a:r>
              <a:rPr lang="en-US" dirty="0" smtClean="0"/>
              <a:t>Relevant Background</a:t>
            </a:r>
            <a:endParaRPr lang="en-US" dirty="0"/>
          </a:p>
        </p:txBody>
      </p:sp>
    </p:spTree>
    <p:extLst>
      <p:ext uri="{BB962C8B-B14F-4D97-AF65-F5344CB8AC3E}">
        <p14:creationId xmlns:p14="http://schemas.microsoft.com/office/powerpoint/2010/main" val="3728722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Background </a:t>
            </a:r>
            <a:endParaRPr lang="en-US" dirty="0"/>
          </a:p>
        </p:txBody>
      </p:sp>
      <p:sp>
        <p:nvSpPr>
          <p:cNvPr id="4" name="Content Placeholder 3"/>
          <p:cNvSpPr>
            <a:spLocks noGrp="1"/>
          </p:cNvSpPr>
          <p:nvPr>
            <p:ph idx="1"/>
          </p:nvPr>
        </p:nvSpPr>
        <p:spPr>
          <a:xfrm>
            <a:off x="680321" y="2336873"/>
            <a:ext cx="11013241" cy="3340402"/>
          </a:xfrm>
          <a:prstGeom prst="rect">
            <a:avLst/>
          </a:prstGeom>
        </p:spPr>
        <p:txBody>
          <a:bodyPr wrap="square">
            <a:spAutoFit/>
          </a:bodyPr>
          <a:lstStyle/>
          <a:p>
            <a:r>
              <a:rPr lang="en-US" sz="2400" dirty="0" smtClean="0"/>
              <a:t>Young </a:t>
            </a:r>
            <a:r>
              <a:rPr lang="en-US" sz="2400" dirty="0"/>
              <a:t>adult women who acknowledge </a:t>
            </a:r>
            <a:r>
              <a:rPr lang="en-US" sz="2400" dirty="0" smtClean="0"/>
              <a:t>apparent contradictions among sexual orientation facets report heightened </a:t>
            </a:r>
            <a:r>
              <a:rPr lang="en-US" sz="2400" dirty="0"/>
              <a:t>feelings of being a burden to others </a:t>
            </a:r>
            <a:r>
              <a:rPr lang="en-US" sz="2400" dirty="0" smtClean="0"/>
              <a:t>(i.e., perceived burdensomeness) and </a:t>
            </a:r>
            <a:r>
              <a:rPr lang="en-US" sz="2400" dirty="0"/>
              <a:t>a </a:t>
            </a:r>
            <a:r>
              <a:rPr lang="en-US" sz="2400" dirty="0" smtClean="0"/>
              <a:t>lack </a:t>
            </a:r>
            <a:r>
              <a:rPr lang="en-US" sz="2400" dirty="0"/>
              <a:t>of supportive </a:t>
            </a:r>
            <a:r>
              <a:rPr lang="en-US" sz="2400" dirty="0" smtClean="0"/>
              <a:t>relationships (i.e., thwarted belongingness).</a:t>
            </a:r>
          </a:p>
          <a:p>
            <a:endParaRPr lang="en-US" sz="2400" dirty="0" smtClean="0"/>
          </a:p>
          <a:p>
            <a:r>
              <a:rPr lang="en-US" sz="2400" dirty="0" smtClean="0"/>
              <a:t>Sexual self-concept ambiguity may increase risk of active suicidal ideation via thwarted belongingness (TB) and perceived burdensomeness (PB), </a:t>
            </a:r>
            <a:r>
              <a:rPr lang="en-US" sz="2400" dirty="0"/>
              <a:t>particularly </a:t>
            </a:r>
            <a:r>
              <a:rPr lang="en-US" sz="2400" dirty="0" smtClean="0"/>
              <a:t>among </a:t>
            </a:r>
            <a:r>
              <a:rPr lang="en-US" dirty="0" smtClean="0"/>
              <a:t>sexual minority women who feel </a:t>
            </a:r>
            <a:r>
              <a:rPr lang="en-US" sz="2400" dirty="0" smtClean="0"/>
              <a:t>a sense </a:t>
            </a:r>
            <a:r>
              <a:rPr lang="en-US" sz="2400" dirty="0"/>
              <a:t>of hopelessness about the future. </a:t>
            </a:r>
          </a:p>
        </p:txBody>
      </p:sp>
    </p:spTree>
    <p:extLst>
      <p:ext uri="{BB962C8B-B14F-4D97-AF65-F5344CB8AC3E}">
        <p14:creationId xmlns:p14="http://schemas.microsoft.com/office/powerpoint/2010/main" val="805308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Current Hypotheses</a:t>
            </a:r>
            <a:endParaRPr lang="en-US" sz="3200" dirty="0"/>
          </a:p>
        </p:txBody>
      </p:sp>
      <p:sp>
        <p:nvSpPr>
          <p:cNvPr id="3" name="Content Placeholder 2"/>
          <p:cNvSpPr>
            <a:spLocks noGrp="1"/>
          </p:cNvSpPr>
          <p:nvPr>
            <p:ph idx="1"/>
          </p:nvPr>
        </p:nvSpPr>
        <p:spPr>
          <a:xfrm>
            <a:off x="505610" y="2337782"/>
            <a:ext cx="10715163" cy="4461960"/>
          </a:xfrm>
        </p:spPr>
        <p:txBody>
          <a:bodyPr>
            <a:noAutofit/>
          </a:bodyPr>
          <a:lstStyle/>
          <a:p>
            <a:r>
              <a:rPr lang="en-US" sz="2800" dirty="0" smtClean="0">
                <a:solidFill>
                  <a:schemeClr val="tx1"/>
                </a:solidFill>
              </a:rPr>
              <a:t>Thwarted belongingness (TB) and perceived burdensomeness (PB) will: (a) interact to predict heightened risk of current suicidal ideation</a:t>
            </a:r>
            <a:r>
              <a:rPr lang="en-US" sz="2800" smtClean="0">
                <a:solidFill>
                  <a:schemeClr val="tx1"/>
                </a:solidFill>
              </a:rPr>
              <a:t>; </a:t>
            </a:r>
            <a:r>
              <a:rPr lang="en-US" sz="2800" smtClean="0">
                <a:solidFill>
                  <a:schemeClr val="tx1"/>
                </a:solidFill>
              </a:rPr>
              <a:t> (</a:t>
            </a:r>
            <a:r>
              <a:rPr lang="en-US" sz="2800" dirty="0" smtClean="0">
                <a:solidFill>
                  <a:schemeClr val="tx1"/>
                </a:solidFill>
              </a:rPr>
              <a:t>b) account for the </a:t>
            </a:r>
            <a:r>
              <a:rPr lang="en-US" sz="2800" dirty="0">
                <a:solidFill>
                  <a:schemeClr val="tx1"/>
                </a:solidFill>
              </a:rPr>
              <a:t>relation between </a:t>
            </a:r>
            <a:r>
              <a:rPr lang="en-US" sz="2800" dirty="0" smtClean="0">
                <a:solidFill>
                  <a:schemeClr val="tx1"/>
                </a:solidFill>
              </a:rPr>
              <a:t>SSA and current suicidal ideation </a:t>
            </a:r>
            <a:r>
              <a:rPr lang="en-US" dirty="0" smtClean="0">
                <a:solidFill>
                  <a:schemeClr val="tx1"/>
                </a:solidFill>
              </a:rPr>
              <a:t>(</a:t>
            </a:r>
            <a:r>
              <a:rPr lang="en-US" dirty="0">
                <a:solidFill>
                  <a:schemeClr val="tx1"/>
                </a:solidFill>
              </a:rPr>
              <a:t>Talley, Brown, Cukrowicz, &amp; </a:t>
            </a:r>
            <a:r>
              <a:rPr lang="en-US" dirty="0" smtClean="0">
                <a:solidFill>
                  <a:schemeClr val="tx1"/>
                </a:solidFill>
              </a:rPr>
              <a:t>Bagge, 2015</a:t>
            </a:r>
            <a:r>
              <a:rPr lang="en-US" dirty="0">
                <a:solidFill>
                  <a:schemeClr val="tx1"/>
                </a:solidFill>
              </a:rPr>
              <a:t>)</a:t>
            </a:r>
            <a:r>
              <a:rPr lang="en-US" sz="2800" dirty="0" smtClean="0">
                <a:solidFill>
                  <a:schemeClr val="tx1"/>
                </a:solidFill>
              </a:rPr>
              <a:t>. </a:t>
            </a:r>
          </a:p>
          <a:p>
            <a:r>
              <a:rPr lang="en-US" sz="2800" dirty="0" smtClean="0">
                <a:solidFill>
                  <a:schemeClr val="tx1"/>
                </a:solidFill>
              </a:rPr>
              <a:t>Hopelessness will:                                                                              (a) directly relate to current suicidal ideation;                                       (b) function as a proximal mediator of associations among SSA, TB, PB, and current suicidal ideation </a:t>
            </a:r>
            <a:r>
              <a:rPr lang="en-US" dirty="0" smtClean="0">
                <a:solidFill>
                  <a:schemeClr val="tx1"/>
                </a:solidFill>
              </a:rPr>
              <a:t>(Van </a:t>
            </a:r>
            <a:r>
              <a:rPr lang="en-US" dirty="0" err="1" smtClean="0">
                <a:solidFill>
                  <a:schemeClr val="tx1"/>
                </a:solidFill>
              </a:rPr>
              <a:t>Orden</a:t>
            </a:r>
            <a:r>
              <a:rPr lang="en-US" dirty="0" smtClean="0">
                <a:solidFill>
                  <a:schemeClr val="tx1"/>
                </a:solidFill>
              </a:rPr>
              <a:t> et al., 2010)</a:t>
            </a:r>
            <a:r>
              <a:rPr lang="en-US" sz="2800" dirty="0" smtClean="0">
                <a:solidFill>
                  <a:schemeClr val="tx1"/>
                </a:solidFill>
              </a:rPr>
              <a:t>.  </a:t>
            </a:r>
          </a:p>
          <a:p>
            <a:pPr marL="0" indent="0">
              <a:buNone/>
            </a:pPr>
            <a:endParaRPr lang="en-US" sz="2800" dirty="0"/>
          </a:p>
        </p:txBody>
      </p:sp>
    </p:spTree>
    <p:extLst>
      <p:ext uri="{BB962C8B-B14F-4D97-AF65-F5344CB8AC3E}">
        <p14:creationId xmlns:p14="http://schemas.microsoft.com/office/powerpoint/2010/main" val="261084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Current Hypotheses</a:t>
            </a:r>
            <a:endParaRPr lang="en-US" sz="3200" dirty="0"/>
          </a:p>
        </p:txBody>
      </p:sp>
      <p:sp>
        <p:nvSpPr>
          <p:cNvPr id="3" name="Content Placeholder 2"/>
          <p:cNvSpPr>
            <a:spLocks noGrp="1"/>
          </p:cNvSpPr>
          <p:nvPr>
            <p:ph idx="1"/>
          </p:nvPr>
        </p:nvSpPr>
        <p:spPr>
          <a:xfrm>
            <a:off x="490234" y="2396040"/>
            <a:ext cx="10983557" cy="4461960"/>
          </a:xfrm>
        </p:spPr>
        <p:txBody>
          <a:bodyPr>
            <a:noAutofit/>
          </a:bodyPr>
          <a:lstStyle/>
          <a:p>
            <a:r>
              <a:rPr lang="en-US" sz="2800" dirty="0" smtClean="0">
                <a:solidFill>
                  <a:schemeClr val="tx1"/>
                </a:solidFill>
              </a:rPr>
              <a:t>Fearlessness about death, </a:t>
            </a:r>
            <a:r>
              <a:rPr lang="en-US" sz="2800" dirty="0">
                <a:solidFill>
                  <a:schemeClr val="tx1"/>
                </a:solidFill>
              </a:rPr>
              <a:t>a component of </a:t>
            </a:r>
            <a:r>
              <a:rPr lang="en-US" sz="2800" dirty="0" smtClean="0">
                <a:solidFill>
                  <a:schemeClr val="tx1"/>
                </a:solidFill>
              </a:rPr>
              <a:t>acquired </a:t>
            </a:r>
            <a:r>
              <a:rPr lang="en-US" sz="2800" dirty="0">
                <a:solidFill>
                  <a:schemeClr val="tx1"/>
                </a:solidFill>
              </a:rPr>
              <a:t>capability for suicide, </a:t>
            </a:r>
            <a:r>
              <a:rPr lang="en-US" sz="2800" dirty="0" smtClean="0">
                <a:solidFill>
                  <a:schemeClr val="tx1"/>
                </a:solidFill>
              </a:rPr>
              <a:t>will </a:t>
            </a:r>
            <a:r>
              <a:rPr lang="en-US" sz="2800" dirty="0" smtClean="0">
                <a:solidFill>
                  <a:schemeClr val="tx1"/>
                </a:solidFill>
              </a:rPr>
              <a:t>interact with active </a:t>
            </a:r>
            <a:r>
              <a:rPr lang="en-US" sz="2800" dirty="0" smtClean="0"/>
              <a:t>suicidal desire to exacerbate the </a:t>
            </a:r>
            <a:r>
              <a:rPr lang="en-US" sz="2800" dirty="0" smtClean="0">
                <a:solidFill>
                  <a:schemeClr val="tx1"/>
                </a:solidFill>
              </a:rPr>
              <a:t>association between active suicidal </a:t>
            </a:r>
            <a:r>
              <a:rPr lang="en-US" sz="2800" dirty="0" smtClean="0">
                <a:solidFill>
                  <a:schemeClr val="tx1"/>
                </a:solidFill>
              </a:rPr>
              <a:t>ideation and </a:t>
            </a:r>
            <a:r>
              <a:rPr lang="en-US" sz="2800" dirty="0" smtClean="0">
                <a:solidFill>
                  <a:schemeClr val="tx1"/>
                </a:solidFill>
              </a:rPr>
              <a:t>past-year suicidal planning. </a:t>
            </a:r>
            <a:endParaRPr lang="en-US" sz="2800" dirty="0" smtClean="0">
              <a:solidFill>
                <a:schemeClr val="tx1"/>
              </a:solidFill>
            </a:endParaRPr>
          </a:p>
          <a:p>
            <a:pPr marL="0" indent="0">
              <a:buNone/>
            </a:pPr>
            <a:endParaRPr lang="en-US" sz="2800" dirty="0"/>
          </a:p>
        </p:txBody>
      </p:sp>
    </p:spTree>
    <p:extLst>
      <p:ext uri="{BB962C8B-B14F-4D97-AF65-F5344CB8AC3E}">
        <p14:creationId xmlns:p14="http://schemas.microsoft.com/office/powerpoint/2010/main" val="65169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Method</a:t>
            </a:r>
            <a:endParaRPr lang="en-US" sz="3200" dirty="0"/>
          </a:p>
        </p:txBody>
      </p:sp>
      <p:sp>
        <p:nvSpPr>
          <p:cNvPr id="3" name="Content Placeholder 2"/>
          <p:cNvSpPr>
            <a:spLocks noGrp="1"/>
          </p:cNvSpPr>
          <p:nvPr>
            <p:ph idx="1"/>
          </p:nvPr>
        </p:nvSpPr>
        <p:spPr>
          <a:xfrm>
            <a:off x="465885" y="2033117"/>
            <a:ext cx="11144923" cy="4268322"/>
          </a:xfrm>
        </p:spPr>
        <p:txBody>
          <a:bodyPr>
            <a:noAutofit/>
          </a:bodyPr>
          <a:lstStyle/>
          <a:p>
            <a:pPr marL="0" indent="0">
              <a:buNone/>
            </a:pPr>
            <a:r>
              <a:rPr lang="en-US" sz="3200" b="1" dirty="0" smtClean="0">
                <a:solidFill>
                  <a:schemeClr val="tx1"/>
                </a:solidFill>
              </a:rPr>
              <a:t>Participants</a:t>
            </a:r>
          </a:p>
          <a:p>
            <a:r>
              <a:rPr lang="en-US" sz="3200" dirty="0" smtClean="0">
                <a:solidFill>
                  <a:schemeClr val="tx1"/>
                </a:solidFill>
              </a:rPr>
              <a:t>Young-adult college attendees from the northern U.S. (</a:t>
            </a:r>
            <a:r>
              <a:rPr lang="en-US" sz="3200" i="1" dirty="0" smtClean="0">
                <a:solidFill>
                  <a:schemeClr val="tx1"/>
                </a:solidFill>
              </a:rPr>
              <a:t>n</a:t>
            </a:r>
            <a:r>
              <a:rPr lang="en-US" sz="3200" dirty="0" smtClean="0">
                <a:solidFill>
                  <a:schemeClr val="tx1"/>
                </a:solidFill>
              </a:rPr>
              <a:t> = 364), ages 18-to-37 </a:t>
            </a:r>
            <a:r>
              <a:rPr lang="en-US" sz="3200" dirty="0">
                <a:solidFill>
                  <a:schemeClr val="tx1"/>
                </a:solidFill>
              </a:rPr>
              <a:t>(</a:t>
            </a:r>
            <a:r>
              <a:rPr lang="en-US" sz="3200" i="1" dirty="0">
                <a:solidFill>
                  <a:schemeClr val="tx1"/>
                </a:solidFill>
              </a:rPr>
              <a:t>M</a:t>
            </a:r>
            <a:r>
              <a:rPr lang="en-US" sz="3200" dirty="0">
                <a:solidFill>
                  <a:schemeClr val="tx1"/>
                </a:solidFill>
              </a:rPr>
              <a:t> </a:t>
            </a:r>
            <a:r>
              <a:rPr lang="en-US" sz="3200" dirty="0" smtClean="0">
                <a:solidFill>
                  <a:schemeClr val="tx1"/>
                </a:solidFill>
              </a:rPr>
              <a:t>= 20.0; </a:t>
            </a:r>
            <a:r>
              <a:rPr lang="en-US" sz="3200" i="1" dirty="0">
                <a:solidFill>
                  <a:schemeClr val="tx1"/>
                </a:solidFill>
              </a:rPr>
              <a:t>SD</a:t>
            </a:r>
            <a:r>
              <a:rPr lang="en-US" sz="3200" dirty="0">
                <a:solidFill>
                  <a:schemeClr val="tx1"/>
                </a:solidFill>
              </a:rPr>
              <a:t> = </a:t>
            </a:r>
            <a:r>
              <a:rPr lang="en-US" sz="3200" dirty="0" smtClean="0">
                <a:solidFill>
                  <a:schemeClr val="tx1"/>
                </a:solidFill>
              </a:rPr>
              <a:t>2.0), completed a cross-sectional, online, anonymous survey.</a:t>
            </a:r>
          </a:p>
          <a:p>
            <a:pPr lvl="1"/>
            <a:r>
              <a:rPr lang="en-US" sz="3200" dirty="0" smtClean="0">
                <a:solidFill>
                  <a:schemeClr val="tx1"/>
                </a:solidFill>
              </a:rPr>
              <a:t>80% Female</a:t>
            </a:r>
          </a:p>
          <a:p>
            <a:pPr lvl="1"/>
            <a:r>
              <a:rPr lang="en-US" sz="3200" dirty="0" smtClean="0">
                <a:solidFill>
                  <a:schemeClr val="tx1"/>
                </a:solidFill>
              </a:rPr>
              <a:t>95% White</a:t>
            </a:r>
          </a:p>
          <a:p>
            <a:pPr lvl="1"/>
            <a:r>
              <a:rPr lang="en-US" sz="3200" dirty="0" smtClean="0">
                <a:solidFill>
                  <a:schemeClr val="tx1"/>
                </a:solidFill>
              </a:rPr>
              <a:t>Median Household Income = $51,000-$100,000</a:t>
            </a:r>
          </a:p>
        </p:txBody>
      </p:sp>
    </p:spTree>
    <p:extLst>
      <p:ext uri="{BB962C8B-B14F-4D97-AF65-F5344CB8AC3E}">
        <p14:creationId xmlns:p14="http://schemas.microsoft.com/office/powerpoint/2010/main" val="1608808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Method</a:t>
            </a:r>
            <a:endParaRPr lang="en-US" sz="3200" dirty="0"/>
          </a:p>
        </p:txBody>
      </p:sp>
      <p:sp>
        <p:nvSpPr>
          <p:cNvPr id="3" name="Content Placeholder 2"/>
          <p:cNvSpPr>
            <a:spLocks noGrp="1"/>
          </p:cNvSpPr>
          <p:nvPr>
            <p:ph idx="1"/>
          </p:nvPr>
        </p:nvSpPr>
        <p:spPr>
          <a:xfrm>
            <a:off x="465885" y="2145857"/>
            <a:ext cx="11421315" cy="4268322"/>
          </a:xfrm>
        </p:spPr>
        <p:txBody>
          <a:bodyPr>
            <a:noAutofit/>
          </a:bodyPr>
          <a:lstStyle/>
          <a:p>
            <a:pPr marL="0" indent="0">
              <a:spcBef>
                <a:spcPts val="400"/>
              </a:spcBef>
              <a:spcAft>
                <a:spcPts val="400"/>
              </a:spcAft>
              <a:buNone/>
            </a:pPr>
            <a:r>
              <a:rPr lang="en-US" sz="3200" b="1" dirty="0" smtClean="0">
                <a:solidFill>
                  <a:schemeClr val="tx1"/>
                </a:solidFill>
              </a:rPr>
              <a:t>Measures</a:t>
            </a:r>
          </a:p>
          <a:p>
            <a:pPr>
              <a:spcBef>
                <a:spcPts val="400"/>
              </a:spcBef>
              <a:spcAft>
                <a:spcPts val="400"/>
              </a:spcAft>
            </a:pPr>
            <a:r>
              <a:rPr lang="en-US" sz="3200" u="sng" dirty="0" smtClean="0">
                <a:solidFill>
                  <a:schemeClr val="tx1"/>
                </a:solidFill>
              </a:rPr>
              <a:t>Sexual Self-Concept Ambiguity</a:t>
            </a:r>
            <a:r>
              <a:rPr lang="en-US" sz="3200" dirty="0" smtClean="0">
                <a:solidFill>
                  <a:schemeClr val="tx1"/>
                </a:solidFill>
              </a:rPr>
              <a:t> </a:t>
            </a:r>
            <a:r>
              <a:rPr lang="en-US" dirty="0" smtClean="0">
                <a:solidFill>
                  <a:schemeClr val="tx1"/>
                </a:solidFill>
              </a:rPr>
              <a:t>(SSA; Talley &amp; Stevens, 2015) </a:t>
            </a:r>
          </a:p>
          <a:p>
            <a:pPr>
              <a:spcBef>
                <a:spcPts val="400"/>
              </a:spcBef>
              <a:spcAft>
                <a:spcPts val="400"/>
              </a:spcAft>
            </a:pPr>
            <a:r>
              <a:rPr lang="en-US" sz="3200" u="sng" dirty="0" smtClean="0"/>
              <a:t>Interpersonal </a:t>
            </a:r>
            <a:r>
              <a:rPr lang="en-US" sz="3200" u="sng" dirty="0"/>
              <a:t>Needs Questionnaire</a:t>
            </a:r>
            <a:r>
              <a:rPr lang="en-US" sz="3200" i="1" dirty="0"/>
              <a:t> </a:t>
            </a:r>
            <a:r>
              <a:rPr lang="en-US" dirty="0"/>
              <a:t>(INQ; </a:t>
            </a:r>
            <a:r>
              <a:rPr lang="en-US" dirty="0" smtClean="0"/>
              <a:t> Van </a:t>
            </a:r>
            <a:r>
              <a:rPr lang="en-US" dirty="0" err="1"/>
              <a:t>Orden</a:t>
            </a:r>
            <a:r>
              <a:rPr lang="en-US" dirty="0"/>
              <a:t> et al., 2009</a:t>
            </a:r>
            <a:r>
              <a:rPr lang="en-US" dirty="0" smtClean="0"/>
              <a:t>)</a:t>
            </a:r>
          </a:p>
          <a:p>
            <a:pPr>
              <a:spcBef>
                <a:spcPts val="400"/>
              </a:spcBef>
              <a:spcAft>
                <a:spcPts val="400"/>
              </a:spcAft>
            </a:pPr>
            <a:r>
              <a:rPr lang="en-US" sz="3200" u="sng" dirty="0" smtClean="0"/>
              <a:t>Hopelessness</a:t>
            </a:r>
            <a:r>
              <a:rPr lang="en-US" sz="3200" dirty="0" smtClean="0"/>
              <a:t>: UTSA Future </a:t>
            </a:r>
            <a:r>
              <a:rPr lang="en-US" sz="3200" dirty="0"/>
              <a:t>Disposition Inventory </a:t>
            </a:r>
            <a:r>
              <a:rPr lang="en-US" sz="3200" dirty="0" smtClean="0"/>
              <a:t>                  </a:t>
            </a:r>
            <a:r>
              <a:rPr lang="en-US" dirty="0" smtClean="0"/>
              <a:t>(UTSA-FDI; Osman et al., 2010)</a:t>
            </a:r>
          </a:p>
          <a:p>
            <a:pPr>
              <a:spcBef>
                <a:spcPts val="400"/>
              </a:spcBef>
              <a:spcAft>
                <a:spcPts val="400"/>
              </a:spcAft>
            </a:pPr>
            <a:r>
              <a:rPr lang="en-US" sz="3200" dirty="0">
                <a:solidFill>
                  <a:schemeClr val="tx1"/>
                </a:solidFill>
              </a:rPr>
              <a:t>Modified Scale of </a:t>
            </a:r>
            <a:r>
              <a:rPr lang="en-US" sz="3200" u="sng" dirty="0">
                <a:solidFill>
                  <a:schemeClr val="tx1"/>
                </a:solidFill>
              </a:rPr>
              <a:t>Suicidal Ideation</a:t>
            </a:r>
            <a:r>
              <a:rPr lang="en-US" sz="3200" dirty="0">
                <a:solidFill>
                  <a:schemeClr val="tx1"/>
                </a:solidFill>
              </a:rPr>
              <a:t> </a:t>
            </a:r>
            <a:r>
              <a:rPr lang="en-US" dirty="0">
                <a:solidFill>
                  <a:schemeClr val="tx1"/>
                </a:solidFill>
              </a:rPr>
              <a:t>(MSSI; Joiner et al., 1997</a:t>
            </a:r>
            <a:r>
              <a:rPr lang="en-US" dirty="0" smtClean="0">
                <a:solidFill>
                  <a:schemeClr val="tx1"/>
                </a:solidFill>
              </a:rPr>
              <a:t>) </a:t>
            </a:r>
          </a:p>
          <a:p>
            <a:pPr>
              <a:spcBef>
                <a:spcPts val="400"/>
              </a:spcBef>
              <a:spcAft>
                <a:spcPts val="400"/>
              </a:spcAft>
            </a:pPr>
            <a:r>
              <a:rPr lang="en-US" sz="3200" dirty="0">
                <a:solidFill>
                  <a:schemeClr val="tx1"/>
                </a:solidFill>
              </a:rPr>
              <a:t>Acquired Capability for Suicide Scale - </a:t>
            </a:r>
            <a:r>
              <a:rPr lang="en-US" sz="3200" u="sng" dirty="0">
                <a:solidFill>
                  <a:schemeClr val="tx1"/>
                </a:solidFill>
              </a:rPr>
              <a:t>Fearlessness About Death</a:t>
            </a:r>
            <a:r>
              <a:rPr lang="en-US" sz="3200" dirty="0">
                <a:solidFill>
                  <a:schemeClr val="tx1"/>
                </a:solidFill>
              </a:rPr>
              <a:t> </a:t>
            </a:r>
            <a:r>
              <a:rPr lang="en-US" dirty="0">
                <a:solidFill>
                  <a:schemeClr val="tx1"/>
                </a:solidFill>
              </a:rPr>
              <a:t>(ACSS-FAD; </a:t>
            </a:r>
            <a:r>
              <a:rPr lang="en-US" dirty="0" err="1">
                <a:solidFill>
                  <a:schemeClr val="tx1"/>
                </a:solidFill>
              </a:rPr>
              <a:t>Robeiro</a:t>
            </a:r>
            <a:r>
              <a:rPr lang="en-US" dirty="0">
                <a:solidFill>
                  <a:schemeClr val="tx1"/>
                </a:solidFill>
              </a:rPr>
              <a:t> et al., 2014</a:t>
            </a:r>
            <a:r>
              <a:rPr lang="en-US" dirty="0" smtClean="0">
                <a:solidFill>
                  <a:schemeClr val="tx1"/>
                </a:solidFill>
              </a:rPr>
              <a:t>)</a:t>
            </a:r>
          </a:p>
          <a:p>
            <a:r>
              <a:rPr lang="en-US" sz="3200" dirty="0"/>
              <a:t>Past Year </a:t>
            </a:r>
            <a:r>
              <a:rPr lang="en-US" sz="3200" u="sng" dirty="0"/>
              <a:t>Suicide Plan</a:t>
            </a:r>
            <a:r>
              <a:rPr lang="en-US" sz="3200" dirty="0"/>
              <a:t> – Single-item; Y/N</a:t>
            </a:r>
            <a:endParaRPr lang="en-US" sz="3200" dirty="0"/>
          </a:p>
        </p:txBody>
      </p:sp>
    </p:spTree>
    <p:extLst>
      <p:ext uri="{BB962C8B-B14F-4D97-AF65-F5344CB8AC3E}">
        <p14:creationId xmlns:p14="http://schemas.microsoft.com/office/powerpoint/2010/main" val="848363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Self-Concept Ambiguity </a:t>
            </a:r>
            <a:r>
              <a:rPr lang="en-US" dirty="0" smtClean="0"/>
              <a:t/>
            </a:r>
            <a:br>
              <a:rPr lang="en-US" dirty="0" smtClean="0"/>
            </a:br>
            <a:r>
              <a:rPr lang="en-US" dirty="0" smtClean="0"/>
              <a:t>(</a:t>
            </a:r>
            <a:r>
              <a:rPr lang="en-US" i="1" dirty="0" smtClean="0"/>
              <a:t>M</a:t>
            </a:r>
            <a:r>
              <a:rPr lang="en-US" dirty="0" smtClean="0"/>
              <a:t> = 1.30; </a:t>
            </a:r>
            <a:r>
              <a:rPr lang="en-US" i="1" dirty="0" smtClean="0"/>
              <a:t>SD</a:t>
            </a:r>
            <a:r>
              <a:rPr lang="en-US" dirty="0" smtClean="0"/>
              <a:t> = .73; </a:t>
            </a:r>
            <a:r>
              <a:rPr lang="en-US" i="1" dirty="0" smtClean="0"/>
              <a:t>n</a:t>
            </a:r>
            <a:r>
              <a:rPr lang="en-US" dirty="0" smtClean="0"/>
              <a:t> = 356)</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00940388"/>
              </p:ext>
            </p:extLst>
          </p:nvPr>
        </p:nvGraphicFramePr>
        <p:xfrm>
          <a:off x="0" y="1859798"/>
          <a:ext cx="11610975" cy="48207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933010" y="4363231"/>
            <a:ext cx="662361" cy="461665"/>
          </a:xfrm>
          <a:prstGeom prst="rect">
            <a:avLst/>
          </a:prstGeom>
          <a:noFill/>
        </p:spPr>
        <p:txBody>
          <a:bodyPr wrap="none" rtlCol="0">
            <a:spAutoFit/>
          </a:bodyPr>
          <a:lstStyle/>
          <a:p>
            <a:r>
              <a:rPr lang="en-US" sz="2400" i="1" dirty="0" smtClean="0">
                <a:solidFill>
                  <a:schemeClr val="bg1"/>
                </a:solidFill>
              </a:rPr>
              <a:t>n</a:t>
            </a:r>
            <a:r>
              <a:rPr lang="en-US" sz="2400" dirty="0" smtClean="0">
                <a:solidFill>
                  <a:schemeClr val="bg1"/>
                </a:solidFill>
              </a:rPr>
              <a:t>=4</a:t>
            </a:r>
            <a:endParaRPr lang="en-US" sz="2400" dirty="0">
              <a:solidFill>
                <a:schemeClr val="bg1"/>
              </a:solidFill>
            </a:endParaRPr>
          </a:p>
        </p:txBody>
      </p:sp>
      <p:sp>
        <p:nvSpPr>
          <p:cNvPr id="9" name="TextBox 8"/>
          <p:cNvSpPr txBox="1"/>
          <p:nvPr/>
        </p:nvSpPr>
        <p:spPr>
          <a:xfrm>
            <a:off x="3683578" y="4344607"/>
            <a:ext cx="662361" cy="461665"/>
          </a:xfrm>
          <a:prstGeom prst="rect">
            <a:avLst/>
          </a:prstGeom>
          <a:noFill/>
        </p:spPr>
        <p:txBody>
          <a:bodyPr wrap="none" rtlCol="0">
            <a:spAutoFit/>
          </a:bodyPr>
          <a:lstStyle/>
          <a:p>
            <a:r>
              <a:rPr lang="en-US" sz="2400" i="1" dirty="0" smtClean="0">
                <a:solidFill>
                  <a:schemeClr val="bg1"/>
                </a:solidFill>
              </a:rPr>
              <a:t>n</a:t>
            </a:r>
            <a:r>
              <a:rPr lang="en-US" sz="2400" dirty="0" smtClean="0">
                <a:solidFill>
                  <a:schemeClr val="bg1"/>
                </a:solidFill>
              </a:rPr>
              <a:t>=2</a:t>
            </a:r>
            <a:endParaRPr lang="en-US" sz="2400" dirty="0">
              <a:solidFill>
                <a:schemeClr val="bg1"/>
              </a:solidFill>
            </a:endParaRPr>
          </a:p>
        </p:txBody>
      </p:sp>
      <p:sp>
        <p:nvSpPr>
          <p:cNvPr id="10" name="TextBox 9"/>
          <p:cNvSpPr txBox="1"/>
          <p:nvPr/>
        </p:nvSpPr>
        <p:spPr>
          <a:xfrm>
            <a:off x="5443762" y="4344607"/>
            <a:ext cx="662361" cy="461665"/>
          </a:xfrm>
          <a:prstGeom prst="rect">
            <a:avLst/>
          </a:prstGeom>
          <a:noFill/>
        </p:spPr>
        <p:txBody>
          <a:bodyPr wrap="none" rtlCol="0">
            <a:spAutoFit/>
          </a:bodyPr>
          <a:lstStyle/>
          <a:p>
            <a:r>
              <a:rPr lang="en-US" sz="2400" i="1" dirty="0" smtClean="0">
                <a:solidFill>
                  <a:schemeClr val="bg1"/>
                </a:solidFill>
              </a:rPr>
              <a:t>n</a:t>
            </a:r>
            <a:r>
              <a:rPr lang="en-US" sz="2400" dirty="0" smtClean="0">
                <a:solidFill>
                  <a:schemeClr val="bg1"/>
                </a:solidFill>
              </a:rPr>
              <a:t>=5</a:t>
            </a:r>
            <a:endParaRPr lang="en-US" sz="2400" dirty="0">
              <a:solidFill>
                <a:schemeClr val="bg1"/>
              </a:solidFill>
            </a:endParaRPr>
          </a:p>
        </p:txBody>
      </p:sp>
      <p:sp>
        <p:nvSpPr>
          <p:cNvPr id="11" name="TextBox 10"/>
          <p:cNvSpPr txBox="1"/>
          <p:nvPr/>
        </p:nvSpPr>
        <p:spPr>
          <a:xfrm>
            <a:off x="7201212" y="4361749"/>
            <a:ext cx="816249" cy="461665"/>
          </a:xfrm>
          <a:prstGeom prst="rect">
            <a:avLst/>
          </a:prstGeom>
          <a:noFill/>
        </p:spPr>
        <p:txBody>
          <a:bodyPr wrap="none" rtlCol="0">
            <a:spAutoFit/>
          </a:bodyPr>
          <a:lstStyle/>
          <a:p>
            <a:r>
              <a:rPr lang="en-US" sz="2400" i="1" dirty="0" smtClean="0">
                <a:solidFill>
                  <a:schemeClr val="bg1"/>
                </a:solidFill>
              </a:rPr>
              <a:t>n</a:t>
            </a:r>
            <a:r>
              <a:rPr lang="en-US" sz="2400" dirty="0" smtClean="0">
                <a:solidFill>
                  <a:schemeClr val="bg1"/>
                </a:solidFill>
              </a:rPr>
              <a:t>=43</a:t>
            </a:r>
            <a:endParaRPr lang="en-US" sz="2400" dirty="0">
              <a:solidFill>
                <a:schemeClr val="bg1"/>
              </a:solidFill>
            </a:endParaRPr>
          </a:p>
        </p:txBody>
      </p:sp>
      <p:sp>
        <p:nvSpPr>
          <p:cNvPr id="12" name="TextBox 11"/>
          <p:cNvSpPr txBox="1"/>
          <p:nvPr/>
        </p:nvSpPr>
        <p:spPr>
          <a:xfrm>
            <a:off x="8961396" y="4366651"/>
            <a:ext cx="970137" cy="461665"/>
          </a:xfrm>
          <a:prstGeom prst="rect">
            <a:avLst/>
          </a:prstGeom>
          <a:noFill/>
        </p:spPr>
        <p:txBody>
          <a:bodyPr wrap="none" rtlCol="0">
            <a:spAutoFit/>
          </a:bodyPr>
          <a:lstStyle/>
          <a:p>
            <a:r>
              <a:rPr lang="en-US" sz="2400" i="1" dirty="0" smtClean="0">
                <a:solidFill>
                  <a:schemeClr val="bg1"/>
                </a:solidFill>
              </a:rPr>
              <a:t>n</a:t>
            </a:r>
            <a:r>
              <a:rPr lang="en-US" sz="2400" dirty="0" smtClean="0">
                <a:solidFill>
                  <a:schemeClr val="bg1"/>
                </a:solidFill>
              </a:rPr>
              <a:t>=298</a:t>
            </a:r>
            <a:endParaRPr lang="en-US" sz="2400" dirty="0">
              <a:solidFill>
                <a:schemeClr val="bg1"/>
              </a:solidFill>
            </a:endParaRPr>
          </a:p>
        </p:txBody>
      </p:sp>
      <p:sp>
        <p:nvSpPr>
          <p:cNvPr id="3" name="Left Arrow Callout 2"/>
          <p:cNvSpPr/>
          <p:nvPr/>
        </p:nvSpPr>
        <p:spPr>
          <a:xfrm>
            <a:off x="9969791" y="2845347"/>
            <a:ext cx="2222209" cy="3461666"/>
          </a:xfrm>
          <a:prstGeom prst="leftArrowCallou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14% </a:t>
            </a:r>
          </a:p>
          <a:p>
            <a:pPr algn="ctr"/>
            <a:r>
              <a:rPr lang="en-US" sz="2400" dirty="0" smtClean="0">
                <a:solidFill>
                  <a:schemeClr val="tx1"/>
                </a:solidFill>
              </a:rPr>
              <a:t>(</a:t>
            </a:r>
            <a:r>
              <a:rPr lang="en-US" sz="2400" i="1" dirty="0" smtClean="0">
                <a:solidFill>
                  <a:schemeClr val="tx1"/>
                </a:solidFill>
              </a:rPr>
              <a:t>n</a:t>
            </a:r>
            <a:r>
              <a:rPr lang="en-US" sz="2400" dirty="0" smtClean="0">
                <a:solidFill>
                  <a:schemeClr val="tx1"/>
                </a:solidFill>
              </a:rPr>
              <a:t> = 43) reported elevated SSA scores</a:t>
            </a:r>
            <a:endParaRPr lang="en-US" sz="2400" dirty="0">
              <a:solidFill>
                <a:schemeClr val="tx1"/>
              </a:solidFill>
            </a:endParaRPr>
          </a:p>
        </p:txBody>
      </p:sp>
    </p:spTree>
    <p:extLst>
      <p:ext uri="{BB962C8B-B14F-4D97-AF65-F5344CB8AC3E}">
        <p14:creationId xmlns:p14="http://schemas.microsoft.com/office/powerpoint/2010/main" val="377682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Gets Better?</a:t>
            </a:r>
            <a:endParaRPr lang="en-US" dirty="0"/>
          </a:p>
        </p:txBody>
      </p:sp>
      <p:sp>
        <p:nvSpPr>
          <p:cNvPr id="3" name="Content Placeholder 2"/>
          <p:cNvSpPr>
            <a:spLocks noGrp="1"/>
          </p:cNvSpPr>
          <p:nvPr>
            <p:ph idx="1"/>
          </p:nvPr>
        </p:nvSpPr>
        <p:spPr>
          <a:xfrm>
            <a:off x="393899" y="2151701"/>
            <a:ext cx="6370184" cy="3599316"/>
          </a:xfrm>
        </p:spPr>
        <p:txBody>
          <a:bodyPr>
            <a:normAutofit/>
          </a:bodyPr>
          <a:lstStyle/>
          <a:p>
            <a:r>
              <a:rPr lang="en-US" dirty="0" smtClean="0"/>
              <a:t>Project began in 2010 in response to LGBT+ suicides after being bullied at school.</a:t>
            </a:r>
          </a:p>
          <a:p>
            <a:r>
              <a:rPr lang="en-US" i="1" dirty="0" smtClean="0"/>
              <a:t>N</a:t>
            </a:r>
            <a:r>
              <a:rPr lang="en-US" dirty="0" smtClean="0"/>
              <a:t> = 50,000 user-created videos</a:t>
            </a:r>
          </a:p>
          <a:p>
            <a:pPr lvl="1"/>
            <a:r>
              <a:rPr lang="en-US" sz="2400" dirty="0" smtClean="0"/>
              <a:t>Notable contributors: President Obama; Adam Lambert; Joe Jonas; Ellen DeGeneres; Facebook; Pixar</a:t>
            </a:r>
          </a:p>
          <a:p>
            <a:pPr lvl="1"/>
            <a:r>
              <a:rPr lang="en-US" sz="2400" dirty="0" smtClean="0"/>
              <a:t>50,000,000+ Views </a:t>
            </a:r>
            <a:endParaRPr lang="en-US" sz="2400" dirty="0"/>
          </a:p>
        </p:txBody>
      </p:sp>
      <p:pic>
        <p:nvPicPr>
          <p:cNvPr id="1026" name="Picture 2" descr="Image result for it gets better campa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172" y="2522043"/>
            <a:ext cx="4067175" cy="3228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illy lucas 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845" y="4904802"/>
            <a:ext cx="2526297" cy="19093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ylerClement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1960" y="4904802"/>
            <a:ext cx="1673240" cy="19531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aymond-storm-ch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4148" y="4779393"/>
            <a:ext cx="1535573" cy="20474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89843" y="6115729"/>
            <a:ext cx="4310795" cy="646331"/>
          </a:xfrm>
          <a:prstGeom prst="rect">
            <a:avLst/>
          </a:prstGeom>
          <a:noFill/>
        </p:spPr>
        <p:txBody>
          <a:bodyPr wrap="none" rtlCol="0">
            <a:spAutoFit/>
          </a:bodyPr>
          <a:lstStyle/>
          <a:p>
            <a:r>
              <a:rPr lang="en-US" dirty="0" smtClean="0"/>
              <a:t>Left-to-Right: </a:t>
            </a:r>
          </a:p>
          <a:p>
            <a:r>
              <a:rPr lang="en-US" dirty="0" smtClean="0"/>
              <a:t>Billy Lucas, Seth Walsh, Raymond Chase</a:t>
            </a:r>
            <a:endParaRPr lang="en-US" dirty="0"/>
          </a:p>
        </p:txBody>
      </p:sp>
    </p:spTree>
    <p:extLst>
      <p:ext uri="{BB962C8B-B14F-4D97-AF65-F5344CB8AC3E}">
        <p14:creationId xmlns:p14="http://schemas.microsoft.com/office/powerpoint/2010/main" val="3787956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Does SEXUAL SELF-CONCEPT AMBIGUITY </a:t>
            </a:r>
            <a:br>
              <a:rPr lang="en-US" sz="3200" dirty="0" smtClean="0"/>
            </a:br>
            <a:r>
              <a:rPr lang="en-US" sz="3200" dirty="0" smtClean="0"/>
              <a:t>RELATE TO SUICIDE </a:t>
            </a:r>
            <a:r>
              <a:rPr lang="en-US" sz="3200" dirty="0" smtClean="0"/>
              <a:t>BEHAVIORS?</a:t>
            </a:r>
            <a:endParaRPr lang="en-US" sz="3200" dirty="0"/>
          </a:p>
        </p:txBody>
      </p:sp>
      <p:sp>
        <p:nvSpPr>
          <p:cNvPr id="3" name="Content Placeholder 2"/>
          <p:cNvSpPr>
            <a:spLocks noGrp="1"/>
          </p:cNvSpPr>
          <p:nvPr>
            <p:ph idx="1"/>
          </p:nvPr>
        </p:nvSpPr>
        <p:spPr>
          <a:xfrm>
            <a:off x="426208" y="2522780"/>
            <a:ext cx="11765792" cy="3678303"/>
          </a:xfrm>
        </p:spPr>
        <p:txBody>
          <a:bodyPr>
            <a:normAutofit/>
          </a:bodyPr>
          <a:lstStyle/>
          <a:p>
            <a:pPr marL="0" indent="0">
              <a:buNone/>
            </a:pPr>
            <a:r>
              <a:rPr lang="en-US" sz="3200" u="sng" dirty="0">
                <a:solidFill>
                  <a:schemeClr val="tx1"/>
                </a:solidFill>
              </a:rPr>
              <a:t>Bivariate </a:t>
            </a:r>
            <a:r>
              <a:rPr lang="en-US" sz="3200" u="sng" dirty="0" smtClean="0">
                <a:solidFill>
                  <a:schemeClr val="tx1"/>
                </a:solidFill>
              </a:rPr>
              <a:t>Relationship</a:t>
            </a:r>
            <a:endParaRPr lang="en-US" sz="3200" u="sng" dirty="0">
              <a:solidFill>
                <a:schemeClr val="tx1"/>
              </a:solidFill>
            </a:endParaRPr>
          </a:p>
          <a:p>
            <a:r>
              <a:rPr lang="en-US" sz="3200" dirty="0">
                <a:solidFill>
                  <a:schemeClr val="tx1"/>
                </a:solidFill>
              </a:rPr>
              <a:t>Sexual self-concept ambiguity (SSA) </a:t>
            </a:r>
            <a:r>
              <a:rPr lang="en-US" sz="3200" dirty="0" smtClean="0">
                <a:solidFill>
                  <a:schemeClr val="tx1"/>
                </a:solidFill>
              </a:rPr>
              <a:t>is positively </a:t>
            </a:r>
            <a:r>
              <a:rPr lang="en-US" sz="3200" dirty="0">
                <a:solidFill>
                  <a:schemeClr val="tx1"/>
                </a:solidFill>
              </a:rPr>
              <a:t>correlated </a:t>
            </a:r>
            <a:r>
              <a:rPr lang="en-US" sz="3200" dirty="0" smtClean="0">
                <a:solidFill>
                  <a:schemeClr val="tx1"/>
                </a:solidFill>
              </a:rPr>
              <a:t>with: </a:t>
            </a:r>
          </a:p>
          <a:p>
            <a:pPr lvl="1"/>
            <a:r>
              <a:rPr lang="en-US" sz="3000" dirty="0" smtClean="0">
                <a:solidFill>
                  <a:schemeClr val="tx1"/>
                </a:solidFill>
              </a:rPr>
              <a:t>current suicidal ideation, </a:t>
            </a:r>
            <a:r>
              <a:rPr lang="en-US" sz="3000" i="1" dirty="0" smtClean="0">
                <a:solidFill>
                  <a:schemeClr val="tx1"/>
                </a:solidFill>
              </a:rPr>
              <a:t>r </a:t>
            </a:r>
            <a:r>
              <a:rPr lang="en-US" sz="3000" i="1" dirty="0">
                <a:solidFill>
                  <a:schemeClr val="tx1"/>
                </a:solidFill>
              </a:rPr>
              <a:t>= </a:t>
            </a:r>
            <a:r>
              <a:rPr lang="en-US" sz="3000" dirty="0">
                <a:solidFill>
                  <a:schemeClr val="tx1"/>
                </a:solidFill>
              </a:rPr>
              <a:t>.21, </a:t>
            </a:r>
            <a:r>
              <a:rPr lang="en-US" sz="3000" i="1" dirty="0">
                <a:solidFill>
                  <a:schemeClr val="tx1"/>
                </a:solidFill>
              </a:rPr>
              <a:t>p</a:t>
            </a:r>
            <a:r>
              <a:rPr lang="en-US" sz="3000" dirty="0">
                <a:solidFill>
                  <a:schemeClr val="tx1"/>
                </a:solidFill>
              </a:rPr>
              <a:t> &lt; .001, </a:t>
            </a:r>
            <a:endParaRPr lang="en-US" sz="3000" dirty="0" smtClean="0">
              <a:solidFill>
                <a:schemeClr val="tx1"/>
              </a:solidFill>
            </a:endParaRPr>
          </a:p>
          <a:p>
            <a:pPr lvl="1"/>
            <a:r>
              <a:rPr lang="en-US" sz="3000" dirty="0" smtClean="0">
                <a:solidFill>
                  <a:schemeClr val="tx1"/>
                </a:solidFill>
              </a:rPr>
              <a:t>past-year suicidal planning, </a:t>
            </a:r>
            <a:r>
              <a:rPr lang="en-US" sz="3000" i="1" dirty="0" smtClean="0">
                <a:solidFill>
                  <a:schemeClr val="tx1"/>
                </a:solidFill>
              </a:rPr>
              <a:t>r </a:t>
            </a:r>
            <a:r>
              <a:rPr lang="en-US" sz="3000" i="1" dirty="0">
                <a:solidFill>
                  <a:schemeClr val="tx1"/>
                </a:solidFill>
              </a:rPr>
              <a:t>= </a:t>
            </a:r>
            <a:r>
              <a:rPr lang="en-US" sz="3000" dirty="0" smtClean="0">
                <a:solidFill>
                  <a:schemeClr val="tx1"/>
                </a:solidFill>
              </a:rPr>
              <a:t>.10, </a:t>
            </a:r>
            <a:r>
              <a:rPr lang="en-US" sz="3000" i="1" dirty="0">
                <a:solidFill>
                  <a:schemeClr val="tx1"/>
                </a:solidFill>
              </a:rPr>
              <a:t>p</a:t>
            </a:r>
            <a:r>
              <a:rPr lang="en-US" sz="3000" dirty="0">
                <a:solidFill>
                  <a:schemeClr val="tx1"/>
                </a:solidFill>
              </a:rPr>
              <a:t> = .</a:t>
            </a:r>
            <a:r>
              <a:rPr lang="en-US" sz="3000" dirty="0" smtClean="0">
                <a:solidFill>
                  <a:schemeClr val="tx1"/>
                </a:solidFill>
              </a:rPr>
              <a:t>07.</a:t>
            </a:r>
            <a:endParaRPr lang="en-US" sz="3000" dirty="0">
              <a:solidFill>
                <a:schemeClr val="tx1"/>
              </a:solidFill>
            </a:endParaRPr>
          </a:p>
          <a:p>
            <a:endParaRPr lang="en-US" sz="3200" dirty="0"/>
          </a:p>
        </p:txBody>
      </p:sp>
    </p:spTree>
    <p:extLst>
      <p:ext uri="{BB962C8B-B14F-4D97-AF65-F5344CB8AC3E}">
        <p14:creationId xmlns:p14="http://schemas.microsoft.com/office/powerpoint/2010/main" val="1360664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51" y="798695"/>
            <a:ext cx="9613861" cy="1080938"/>
          </a:xfrm>
        </p:spPr>
        <p:txBody>
          <a:bodyPr/>
          <a:lstStyle/>
          <a:p>
            <a:r>
              <a:rPr lang="en-US" dirty="0" smtClean="0"/>
              <a:t>Results</a:t>
            </a:r>
            <a:endParaRPr lang="en-US" dirty="0"/>
          </a:p>
        </p:txBody>
      </p:sp>
      <p:sp>
        <p:nvSpPr>
          <p:cNvPr id="5" name="Oval 4"/>
          <p:cNvSpPr/>
          <p:nvPr/>
        </p:nvSpPr>
        <p:spPr>
          <a:xfrm>
            <a:off x="2141363" y="1120068"/>
            <a:ext cx="2462910" cy="13245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Thwarted Belongingness</a:t>
            </a:r>
            <a:endParaRPr lang="en-US" dirty="0">
              <a:solidFill>
                <a:schemeClr val="bg1"/>
              </a:solidFill>
            </a:endParaRPr>
          </a:p>
        </p:txBody>
      </p:sp>
      <p:sp>
        <p:nvSpPr>
          <p:cNvPr id="6" name="Oval 5"/>
          <p:cNvSpPr/>
          <p:nvPr/>
        </p:nvSpPr>
        <p:spPr>
          <a:xfrm>
            <a:off x="2381834" y="5515148"/>
            <a:ext cx="2728048" cy="132920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Perceived Burdensomeness</a:t>
            </a:r>
            <a:endParaRPr lang="en-US" dirty="0">
              <a:solidFill>
                <a:schemeClr val="bg1"/>
              </a:solidFill>
            </a:endParaRPr>
          </a:p>
        </p:txBody>
      </p:sp>
      <p:sp>
        <p:nvSpPr>
          <p:cNvPr id="7" name="Rectangle 6"/>
          <p:cNvSpPr/>
          <p:nvPr/>
        </p:nvSpPr>
        <p:spPr>
          <a:xfrm>
            <a:off x="6305243" y="3672058"/>
            <a:ext cx="1349829" cy="67491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Suicidal </a:t>
            </a:r>
            <a:r>
              <a:rPr lang="en-US" dirty="0" smtClean="0">
                <a:solidFill>
                  <a:schemeClr val="bg1"/>
                </a:solidFill>
              </a:rPr>
              <a:t>Ideation</a:t>
            </a:r>
            <a:endParaRPr lang="en-US" dirty="0">
              <a:solidFill>
                <a:schemeClr val="bg1"/>
              </a:solidFill>
            </a:endParaRPr>
          </a:p>
        </p:txBody>
      </p:sp>
      <p:sp>
        <p:nvSpPr>
          <p:cNvPr id="13" name="Rectangle 12"/>
          <p:cNvSpPr/>
          <p:nvPr/>
        </p:nvSpPr>
        <p:spPr>
          <a:xfrm>
            <a:off x="10792972" y="3612187"/>
            <a:ext cx="1164772" cy="79465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PY Suicide Plan</a:t>
            </a:r>
            <a:endParaRPr lang="en-US" dirty="0">
              <a:solidFill>
                <a:schemeClr val="bg1"/>
              </a:solidFill>
            </a:endParaRPr>
          </a:p>
        </p:txBody>
      </p:sp>
      <p:sp>
        <p:nvSpPr>
          <p:cNvPr id="20" name="Rectangle 19"/>
          <p:cNvSpPr/>
          <p:nvPr/>
        </p:nvSpPr>
        <p:spPr>
          <a:xfrm>
            <a:off x="3476980" y="3191113"/>
            <a:ext cx="1208314" cy="58420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Hopeless</a:t>
            </a:r>
            <a:endParaRPr lang="en-US" dirty="0">
              <a:solidFill>
                <a:schemeClr val="bg1"/>
              </a:solidFill>
            </a:endParaRPr>
          </a:p>
        </p:txBody>
      </p:sp>
      <p:sp>
        <p:nvSpPr>
          <p:cNvPr id="31" name="TextBox 30"/>
          <p:cNvSpPr txBox="1"/>
          <p:nvPr/>
        </p:nvSpPr>
        <p:spPr>
          <a:xfrm>
            <a:off x="9463939" y="2420102"/>
            <a:ext cx="486030" cy="276999"/>
          </a:xfrm>
          <a:prstGeom prst="rect">
            <a:avLst/>
          </a:prstGeom>
          <a:noFill/>
        </p:spPr>
        <p:txBody>
          <a:bodyPr wrap="none" rtlCol="0">
            <a:spAutoFit/>
          </a:bodyPr>
          <a:lstStyle/>
          <a:p>
            <a:r>
              <a:rPr lang="en-US" sz="1200" b="1" dirty="0" smtClean="0"/>
              <a:t>.81</a:t>
            </a:r>
            <a:r>
              <a:rPr lang="en-US" sz="1200" b="1" baseline="30000" dirty="0" smtClean="0"/>
              <a:t>**</a:t>
            </a:r>
            <a:endParaRPr lang="en-US" sz="1200" b="1" baseline="30000" dirty="0"/>
          </a:p>
        </p:txBody>
      </p:sp>
      <p:sp>
        <p:nvSpPr>
          <p:cNvPr id="39" name="Oval 38"/>
          <p:cNvSpPr/>
          <p:nvPr/>
        </p:nvSpPr>
        <p:spPr>
          <a:xfrm>
            <a:off x="8409608" y="1316073"/>
            <a:ext cx="1741832" cy="1530743"/>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Acquired Capability -FAD</a:t>
            </a:r>
            <a:endParaRPr lang="en-US" dirty="0">
              <a:solidFill>
                <a:schemeClr val="bg1"/>
              </a:solidFill>
            </a:endParaRPr>
          </a:p>
        </p:txBody>
      </p:sp>
      <p:sp>
        <p:nvSpPr>
          <p:cNvPr id="41" name="Rectangle 40"/>
          <p:cNvSpPr/>
          <p:nvPr/>
        </p:nvSpPr>
        <p:spPr>
          <a:xfrm>
            <a:off x="516754" y="3194291"/>
            <a:ext cx="1352351" cy="112016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Sexual Self-Concept Ambiguity</a:t>
            </a:r>
            <a:endParaRPr lang="en-US" dirty="0">
              <a:solidFill>
                <a:schemeClr val="bg1"/>
              </a:solidFill>
            </a:endParaRPr>
          </a:p>
        </p:txBody>
      </p:sp>
      <p:cxnSp>
        <p:nvCxnSpPr>
          <p:cNvPr id="74" name="Straight Arrow Connector 73"/>
          <p:cNvCxnSpPr>
            <a:stCxn id="41" idx="0"/>
          </p:cNvCxnSpPr>
          <p:nvPr/>
        </p:nvCxnSpPr>
        <p:spPr>
          <a:xfrm flipV="1">
            <a:off x="1192930" y="1782352"/>
            <a:ext cx="948433" cy="141193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1" idx="2"/>
            <a:endCxn id="6" idx="2"/>
          </p:cNvCxnSpPr>
          <p:nvPr/>
        </p:nvCxnSpPr>
        <p:spPr>
          <a:xfrm>
            <a:off x="1192930" y="4314456"/>
            <a:ext cx="1188904" cy="186529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urved Connector 78"/>
          <p:cNvCxnSpPr>
            <a:stCxn id="5" idx="2"/>
            <a:endCxn id="6" idx="2"/>
          </p:cNvCxnSpPr>
          <p:nvPr/>
        </p:nvCxnSpPr>
        <p:spPr>
          <a:xfrm rot="10800000" flipH="1" flipV="1">
            <a:off x="2141362" y="1782352"/>
            <a:ext cx="240471" cy="4397398"/>
          </a:xfrm>
          <a:prstGeom prst="curvedConnector3">
            <a:avLst>
              <a:gd name="adj1" fmla="val -59275"/>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41" idx="2"/>
            <a:endCxn id="13" idx="2"/>
          </p:cNvCxnSpPr>
          <p:nvPr/>
        </p:nvCxnSpPr>
        <p:spPr>
          <a:xfrm rot="16200000" flipH="1">
            <a:off x="6237950" y="-730564"/>
            <a:ext cx="92389" cy="10182428"/>
          </a:xfrm>
          <a:prstGeom prst="bentConnector3">
            <a:avLst>
              <a:gd name="adj1" fmla="val 34743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20" idx="1"/>
          </p:cNvCxnSpPr>
          <p:nvPr/>
        </p:nvCxnSpPr>
        <p:spPr>
          <a:xfrm>
            <a:off x="1869105" y="3483213"/>
            <a:ext cx="1607875"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7" idx="1"/>
          </p:cNvCxnSpPr>
          <p:nvPr/>
        </p:nvCxnSpPr>
        <p:spPr>
          <a:xfrm>
            <a:off x="1869105" y="3995711"/>
            <a:ext cx="4436138" cy="1380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 idx="4"/>
            <a:endCxn id="20" idx="0"/>
          </p:cNvCxnSpPr>
          <p:nvPr/>
        </p:nvCxnSpPr>
        <p:spPr>
          <a:xfrm>
            <a:off x="3372818" y="2444636"/>
            <a:ext cx="708319" cy="746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6" idx="0"/>
            <a:endCxn id="20" idx="2"/>
          </p:cNvCxnSpPr>
          <p:nvPr/>
        </p:nvCxnSpPr>
        <p:spPr>
          <a:xfrm flipV="1">
            <a:off x="3745858" y="3775314"/>
            <a:ext cx="335279" cy="173983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 idx="6"/>
          </p:cNvCxnSpPr>
          <p:nvPr/>
        </p:nvCxnSpPr>
        <p:spPr>
          <a:xfrm>
            <a:off x="4604273" y="1782352"/>
            <a:ext cx="1043492" cy="337056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20" idx="3"/>
            <a:endCxn id="13" idx="0"/>
          </p:cNvCxnSpPr>
          <p:nvPr/>
        </p:nvCxnSpPr>
        <p:spPr>
          <a:xfrm>
            <a:off x="4685294" y="3483214"/>
            <a:ext cx="6690064" cy="128973"/>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6" idx="6"/>
            <a:endCxn id="7" idx="1"/>
          </p:cNvCxnSpPr>
          <p:nvPr/>
        </p:nvCxnSpPr>
        <p:spPr>
          <a:xfrm flipV="1">
            <a:off x="5109882" y="4009516"/>
            <a:ext cx="1195361" cy="217023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5" idx="6"/>
            <a:endCxn id="7" idx="1"/>
          </p:cNvCxnSpPr>
          <p:nvPr/>
        </p:nvCxnSpPr>
        <p:spPr>
          <a:xfrm>
            <a:off x="4604273" y="1782352"/>
            <a:ext cx="1700970" cy="222716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6" idx="6"/>
            <a:endCxn id="13" idx="2"/>
          </p:cNvCxnSpPr>
          <p:nvPr/>
        </p:nvCxnSpPr>
        <p:spPr>
          <a:xfrm flipV="1">
            <a:off x="5109882" y="4406845"/>
            <a:ext cx="6265476" cy="177290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7" idx="3"/>
            <a:endCxn id="13" idx="1"/>
          </p:cNvCxnSpPr>
          <p:nvPr/>
        </p:nvCxnSpPr>
        <p:spPr>
          <a:xfrm>
            <a:off x="7655072" y="4009516"/>
            <a:ext cx="313790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5" idx="6"/>
            <a:endCxn id="13" idx="0"/>
          </p:cNvCxnSpPr>
          <p:nvPr/>
        </p:nvCxnSpPr>
        <p:spPr>
          <a:xfrm>
            <a:off x="4604273" y="1782352"/>
            <a:ext cx="6771085" cy="182983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7" idx="3"/>
            <a:endCxn id="39" idx="2"/>
          </p:cNvCxnSpPr>
          <p:nvPr/>
        </p:nvCxnSpPr>
        <p:spPr>
          <a:xfrm flipV="1">
            <a:off x="7655072" y="2081445"/>
            <a:ext cx="754536" cy="1928071"/>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39" idx="6"/>
            <a:endCxn id="13" idx="1"/>
          </p:cNvCxnSpPr>
          <p:nvPr/>
        </p:nvCxnSpPr>
        <p:spPr>
          <a:xfrm>
            <a:off x="10151440" y="2081445"/>
            <a:ext cx="641532" cy="19280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20" idx="3"/>
            <a:endCxn id="7" idx="1"/>
          </p:cNvCxnSpPr>
          <p:nvPr/>
        </p:nvCxnSpPr>
        <p:spPr>
          <a:xfrm>
            <a:off x="4685294" y="3483214"/>
            <a:ext cx="1619949" cy="52630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stCxn id="39" idx="4"/>
          </p:cNvCxnSpPr>
          <p:nvPr/>
        </p:nvCxnSpPr>
        <p:spPr>
          <a:xfrm>
            <a:off x="9280524" y="2846816"/>
            <a:ext cx="20230" cy="11627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6237175" y="702137"/>
            <a:ext cx="5919673" cy="6155863"/>
          </a:xfrm>
          <a:prstGeom prst="roundRect">
            <a:avLst/>
          </a:prstGeom>
          <a:solidFill>
            <a:srgbClr val="FFC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0" y="688489"/>
            <a:ext cx="8186569" cy="6155863"/>
          </a:xfrm>
          <a:prstGeom prst="roundRect">
            <a:avLst/>
          </a:prstGeom>
          <a:solidFill>
            <a:srgbClr val="FFFF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13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0" grpId="0" animBg="1"/>
      <p:bldP spid="1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5" name="Oval 4"/>
          <p:cNvSpPr/>
          <p:nvPr/>
        </p:nvSpPr>
        <p:spPr>
          <a:xfrm>
            <a:off x="2631590" y="1033690"/>
            <a:ext cx="2462910" cy="13245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Thwarted Belongingness</a:t>
            </a:r>
            <a:endParaRPr lang="en-US" dirty="0">
              <a:solidFill>
                <a:schemeClr val="bg1"/>
              </a:solidFill>
            </a:endParaRPr>
          </a:p>
        </p:txBody>
      </p:sp>
      <p:sp>
        <p:nvSpPr>
          <p:cNvPr id="6" name="Oval 5"/>
          <p:cNvSpPr/>
          <p:nvPr/>
        </p:nvSpPr>
        <p:spPr>
          <a:xfrm>
            <a:off x="2381834" y="5515148"/>
            <a:ext cx="2728048" cy="132920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Perceived Burdensomeness</a:t>
            </a:r>
            <a:endParaRPr lang="en-US" dirty="0">
              <a:solidFill>
                <a:schemeClr val="bg1"/>
              </a:solidFill>
            </a:endParaRPr>
          </a:p>
        </p:txBody>
      </p:sp>
      <p:sp>
        <p:nvSpPr>
          <p:cNvPr id="7" name="Rectangle 6"/>
          <p:cNvSpPr/>
          <p:nvPr/>
        </p:nvSpPr>
        <p:spPr>
          <a:xfrm>
            <a:off x="7628605" y="3671948"/>
            <a:ext cx="1349829" cy="67491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Suicidal </a:t>
            </a:r>
            <a:r>
              <a:rPr lang="en-US" dirty="0" smtClean="0">
                <a:solidFill>
                  <a:schemeClr val="bg1"/>
                </a:solidFill>
              </a:rPr>
              <a:t>Ideation</a:t>
            </a:r>
            <a:endParaRPr lang="en-US" dirty="0">
              <a:solidFill>
                <a:schemeClr val="bg1"/>
              </a:solidFill>
            </a:endParaRPr>
          </a:p>
        </p:txBody>
      </p:sp>
      <p:sp>
        <p:nvSpPr>
          <p:cNvPr id="13" name="Rectangle 12"/>
          <p:cNvSpPr/>
          <p:nvPr/>
        </p:nvSpPr>
        <p:spPr>
          <a:xfrm>
            <a:off x="10997367" y="3642121"/>
            <a:ext cx="879075" cy="73478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PY Suicide Plan</a:t>
            </a:r>
            <a:endParaRPr lang="en-US" sz="1200" dirty="0">
              <a:solidFill>
                <a:schemeClr val="bg1"/>
              </a:solidFill>
            </a:endParaRPr>
          </a:p>
        </p:txBody>
      </p:sp>
      <p:sp>
        <p:nvSpPr>
          <p:cNvPr id="20" name="Rectangle 19"/>
          <p:cNvSpPr/>
          <p:nvPr/>
        </p:nvSpPr>
        <p:spPr>
          <a:xfrm>
            <a:off x="3711018" y="3156779"/>
            <a:ext cx="1208314" cy="58420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Hopeless</a:t>
            </a:r>
            <a:endParaRPr lang="en-US" dirty="0">
              <a:solidFill>
                <a:schemeClr val="bg1"/>
              </a:solidFill>
            </a:endParaRPr>
          </a:p>
        </p:txBody>
      </p:sp>
      <p:sp>
        <p:nvSpPr>
          <p:cNvPr id="31" name="TextBox 30"/>
          <p:cNvSpPr txBox="1"/>
          <p:nvPr/>
        </p:nvSpPr>
        <p:spPr>
          <a:xfrm>
            <a:off x="9463939" y="2420102"/>
            <a:ext cx="486030" cy="276999"/>
          </a:xfrm>
          <a:prstGeom prst="rect">
            <a:avLst/>
          </a:prstGeom>
          <a:noFill/>
        </p:spPr>
        <p:txBody>
          <a:bodyPr wrap="none" rtlCol="0">
            <a:spAutoFit/>
          </a:bodyPr>
          <a:lstStyle/>
          <a:p>
            <a:r>
              <a:rPr lang="en-US" sz="1200" b="1" dirty="0" smtClean="0"/>
              <a:t>.81</a:t>
            </a:r>
            <a:r>
              <a:rPr lang="en-US" sz="1200" b="1" baseline="30000" dirty="0" smtClean="0"/>
              <a:t>**</a:t>
            </a:r>
            <a:endParaRPr lang="en-US" sz="1200" b="1" baseline="30000" dirty="0"/>
          </a:p>
        </p:txBody>
      </p:sp>
      <p:sp>
        <p:nvSpPr>
          <p:cNvPr id="39" name="Oval 38"/>
          <p:cNvSpPr/>
          <p:nvPr/>
        </p:nvSpPr>
        <p:spPr>
          <a:xfrm>
            <a:off x="9392461" y="2122406"/>
            <a:ext cx="1115016" cy="95277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Acquired Capability -FAD</a:t>
            </a:r>
            <a:endParaRPr lang="en-US" sz="1000" dirty="0">
              <a:solidFill>
                <a:schemeClr val="bg1"/>
              </a:solidFill>
            </a:endParaRPr>
          </a:p>
        </p:txBody>
      </p:sp>
      <p:sp>
        <p:nvSpPr>
          <p:cNvPr id="41" name="Rectangle 40"/>
          <p:cNvSpPr/>
          <p:nvPr/>
        </p:nvSpPr>
        <p:spPr>
          <a:xfrm>
            <a:off x="105307" y="3191113"/>
            <a:ext cx="1352351" cy="112016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Sexual Self-Concept Ambiguity</a:t>
            </a:r>
            <a:endParaRPr lang="en-US" dirty="0">
              <a:solidFill>
                <a:schemeClr val="bg1"/>
              </a:solidFill>
            </a:endParaRPr>
          </a:p>
        </p:txBody>
      </p:sp>
      <p:cxnSp>
        <p:nvCxnSpPr>
          <p:cNvPr id="74" name="Straight Arrow Connector 73"/>
          <p:cNvCxnSpPr>
            <a:stCxn id="41" idx="0"/>
          </p:cNvCxnSpPr>
          <p:nvPr/>
        </p:nvCxnSpPr>
        <p:spPr>
          <a:xfrm flipV="1">
            <a:off x="781483" y="1695974"/>
            <a:ext cx="1824982" cy="1495139"/>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1" idx="2"/>
            <a:endCxn id="6" idx="2"/>
          </p:cNvCxnSpPr>
          <p:nvPr/>
        </p:nvCxnSpPr>
        <p:spPr>
          <a:xfrm>
            <a:off x="781483" y="4311278"/>
            <a:ext cx="1600351" cy="1868472"/>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Curved Connector 78"/>
          <p:cNvCxnSpPr>
            <a:stCxn id="5" idx="2"/>
            <a:endCxn id="6" idx="2"/>
          </p:cNvCxnSpPr>
          <p:nvPr/>
        </p:nvCxnSpPr>
        <p:spPr>
          <a:xfrm rot="10800000" flipV="1">
            <a:off x="2381834" y="1695974"/>
            <a:ext cx="249756" cy="4483776"/>
          </a:xfrm>
          <a:prstGeom prst="curvedConnector3">
            <a:avLst>
              <a:gd name="adj1" fmla="val 191529"/>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41" idx="2"/>
            <a:endCxn id="13" idx="2"/>
          </p:cNvCxnSpPr>
          <p:nvPr/>
        </p:nvCxnSpPr>
        <p:spPr>
          <a:xfrm rot="16200000" flipH="1">
            <a:off x="6076379" y="-983618"/>
            <a:ext cx="65630" cy="10655422"/>
          </a:xfrm>
          <a:prstGeom prst="bentConnector3">
            <a:avLst>
              <a:gd name="adj1" fmla="val 448316"/>
            </a:avLst>
          </a:prstGeom>
          <a:ln w="38100">
            <a:solidFill>
              <a:schemeClr val="tx1">
                <a:lumMod val="75000"/>
                <a:alpha val="47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20" idx="1"/>
          </p:cNvCxnSpPr>
          <p:nvPr/>
        </p:nvCxnSpPr>
        <p:spPr>
          <a:xfrm>
            <a:off x="1454559" y="3424448"/>
            <a:ext cx="2256459" cy="24432"/>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7" idx="1"/>
          </p:cNvCxnSpPr>
          <p:nvPr/>
        </p:nvCxnSpPr>
        <p:spPr>
          <a:xfrm flipV="1">
            <a:off x="1454559" y="4009406"/>
            <a:ext cx="6174046" cy="191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 idx="4"/>
            <a:endCxn id="20" idx="0"/>
          </p:cNvCxnSpPr>
          <p:nvPr/>
        </p:nvCxnSpPr>
        <p:spPr>
          <a:xfrm>
            <a:off x="3863045" y="2358258"/>
            <a:ext cx="452130" cy="798521"/>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6" idx="0"/>
            <a:endCxn id="20" idx="2"/>
          </p:cNvCxnSpPr>
          <p:nvPr/>
        </p:nvCxnSpPr>
        <p:spPr>
          <a:xfrm flipV="1">
            <a:off x="3745858" y="3740980"/>
            <a:ext cx="569317" cy="1774168"/>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 idx="6"/>
          </p:cNvCxnSpPr>
          <p:nvPr/>
        </p:nvCxnSpPr>
        <p:spPr>
          <a:xfrm>
            <a:off x="5094500" y="1695974"/>
            <a:ext cx="1231455" cy="346769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20" idx="3"/>
            <a:endCxn id="13" idx="0"/>
          </p:cNvCxnSpPr>
          <p:nvPr/>
        </p:nvCxnSpPr>
        <p:spPr>
          <a:xfrm>
            <a:off x="4919332" y="3448880"/>
            <a:ext cx="6517573" cy="193241"/>
          </a:xfrm>
          <a:prstGeom prst="bentConnector2">
            <a:avLst/>
          </a:prstGeom>
          <a:ln w="38100">
            <a:solidFill>
              <a:schemeClr val="tx1">
                <a:lumMod val="75000"/>
                <a:alpha val="47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6" idx="6"/>
            <a:endCxn id="7" idx="1"/>
          </p:cNvCxnSpPr>
          <p:nvPr/>
        </p:nvCxnSpPr>
        <p:spPr>
          <a:xfrm flipV="1">
            <a:off x="5109882" y="4009406"/>
            <a:ext cx="2518723" cy="217034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5" idx="6"/>
            <a:endCxn id="7" idx="1"/>
          </p:cNvCxnSpPr>
          <p:nvPr/>
        </p:nvCxnSpPr>
        <p:spPr>
          <a:xfrm>
            <a:off x="5094500" y="1695974"/>
            <a:ext cx="2534105" cy="231343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6" idx="6"/>
            <a:endCxn id="13" idx="2"/>
          </p:cNvCxnSpPr>
          <p:nvPr/>
        </p:nvCxnSpPr>
        <p:spPr>
          <a:xfrm flipV="1">
            <a:off x="5109882" y="4376908"/>
            <a:ext cx="6327023" cy="1802842"/>
          </a:xfrm>
          <a:prstGeom prst="straightConnector1">
            <a:avLst/>
          </a:prstGeom>
          <a:ln w="38100">
            <a:solidFill>
              <a:schemeClr val="tx1">
                <a:lumMod val="75000"/>
                <a:alpha val="47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7" idx="3"/>
            <a:endCxn id="13" idx="1"/>
          </p:cNvCxnSpPr>
          <p:nvPr/>
        </p:nvCxnSpPr>
        <p:spPr>
          <a:xfrm>
            <a:off x="8978434" y="4009406"/>
            <a:ext cx="2018933" cy="109"/>
          </a:xfrm>
          <a:prstGeom prst="straightConnector1">
            <a:avLst/>
          </a:prstGeom>
          <a:ln w="38100">
            <a:solidFill>
              <a:schemeClr val="tx1">
                <a:lumMod val="75000"/>
                <a:alpha val="47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5" idx="6"/>
            <a:endCxn id="13" idx="0"/>
          </p:cNvCxnSpPr>
          <p:nvPr/>
        </p:nvCxnSpPr>
        <p:spPr>
          <a:xfrm>
            <a:off x="5094500" y="1695974"/>
            <a:ext cx="6342405" cy="1946147"/>
          </a:xfrm>
          <a:prstGeom prst="straightConnector1">
            <a:avLst/>
          </a:prstGeom>
          <a:ln w="38100">
            <a:solidFill>
              <a:schemeClr val="tx1">
                <a:lumMod val="75000"/>
                <a:alpha val="47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7" idx="3"/>
            <a:endCxn id="39" idx="2"/>
          </p:cNvCxnSpPr>
          <p:nvPr/>
        </p:nvCxnSpPr>
        <p:spPr>
          <a:xfrm flipV="1">
            <a:off x="8978434" y="2598795"/>
            <a:ext cx="414027" cy="1410611"/>
          </a:xfrm>
          <a:prstGeom prst="straightConnector1">
            <a:avLst/>
          </a:prstGeom>
          <a:ln w="38100">
            <a:solidFill>
              <a:schemeClr val="tx1">
                <a:lumMod val="75000"/>
                <a:alpha val="47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39" idx="6"/>
            <a:endCxn id="13" idx="1"/>
          </p:cNvCxnSpPr>
          <p:nvPr/>
        </p:nvCxnSpPr>
        <p:spPr>
          <a:xfrm>
            <a:off x="10507477" y="2598795"/>
            <a:ext cx="489890" cy="1410720"/>
          </a:xfrm>
          <a:prstGeom prst="straightConnector1">
            <a:avLst/>
          </a:prstGeom>
          <a:ln w="38100">
            <a:solidFill>
              <a:schemeClr val="tx1">
                <a:lumMod val="75000"/>
                <a:alpha val="47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0" idx="3"/>
            <a:endCxn id="7" idx="1"/>
          </p:cNvCxnSpPr>
          <p:nvPr/>
        </p:nvCxnSpPr>
        <p:spPr>
          <a:xfrm>
            <a:off x="4919332" y="3448880"/>
            <a:ext cx="2709273" cy="56052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563181" y="2621294"/>
            <a:ext cx="736099" cy="369332"/>
          </a:xfrm>
          <a:prstGeom prst="rect">
            <a:avLst/>
          </a:prstGeom>
          <a:noFill/>
        </p:spPr>
        <p:txBody>
          <a:bodyPr wrap="none" rtlCol="0">
            <a:spAutoFit/>
          </a:bodyPr>
          <a:lstStyle/>
          <a:p>
            <a:r>
              <a:rPr lang="en-US" b="1" dirty="0" smtClean="0"/>
              <a:t>.55</a:t>
            </a:r>
            <a:r>
              <a:rPr lang="en-US" b="1" baseline="30000" dirty="0" smtClean="0"/>
              <a:t>***</a:t>
            </a:r>
            <a:endParaRPr lang="en-US" b="1" baseline="30000" dirty="0"/>
          </a:p>
        </p:txBody>
      </p:sp>
      <p:sp>
        <p:nvSpPr>
          <p:cNvPr id="78" name="TextBox 77"/>
          <p:cNvSpPr txBox="1"/>
          <p:nvPr/>
        </p:nvSpPr>
        <p:spPr>
          <a:xfrm rot="2980514">
            <a:off x="1190536" y="4842185"/>
            <a:ext cx="925253" cy="461665"/>
          </a:xfrm>
          <a:prstGeom prst="rect">
            <a:avLst/>
          </a:prstGeom>
          <a:noFill/>
        </p:spPr>
        <p:txBody>
          <a:bodyPr wrap="none" rtlCol="0">
            <a:spAutoFit/>
          </a:bodyPr>
          <a:lstStyle/>
          <a:p>
            <a:r>
              <a:rPr lang="en-US" sz="2400" b="1" dirty="0" smtClean="0">
                <a:solidFill>
                  <a:srgbClr val="FFFF00"/>
                </a:solidFill>
              </a:rPr>
              <a:t>.13</a:t>
            </a:r>
            <a:r>
              <a:rPr lang="en-US" sz="2400" b="1" baseline="30000" dirty="0" smtClean="0">
                <a:solidFill>
                  <a:srgbClr val="FFFF00"/>
                </a:solidFill>
              </a:rPr>
              <a:t>***</a:t>
            </a:r>
            <a:endParaRPr lang="en-US" sz="2400" b="1" baseline="30000" dirty="0">
              <a:solidFill>
                <a:srgbClr val="FFFF00"/>
              </a:solidFill>
            </a:endParaRPr>
          </a:p>
        </p:txBody>
      </p:sp>
      <p:sp>
        <p:nvSpPr>
          <p:cNvPr id="80" name="TextBox 79"/>
          <p:cNvSpPr txBox="1"/>
          <p:nvPr/>
        </p:nvSpPr>
        <p:spPr>
          <a:xfrm rot="19257207">
            <a:off x="791979" y="2355625"/>
            <a:ext cx="925253" cy="461665"/>
          </a:xfrm>
          <a:prstGeom prst="rect">
            <a:avLst/>
          </a:prstGeom>
          <a:noFill/>
        </p:spPr>
        <p:txBody>
          <a:bodyPr wrap="none" rtlCol="0">
            <a:spAutoFit/>
          </a:bodyPr>
          <a:lstStyle/>
          <a:p>
            <a:r>
              <a:rPr lang="en-US" sz="2400" b="1" dirty="0" smtClean="0">
                <a:solidFill>
                  <a:srgbClr val="FFFF00"/>
                </a:solidFill>
              </a:rPr>
              <a:t>.</a:t>
            </a:r>
            <a:r>
              <a:rPr lang="en-US" sz="2400" b="1" dirty="0" smtClean="0">
                <a:solidFill>
                  <a:srgbClr val="FFFF00"/>
                </a:solidFill>
              </a:rPr>
              <a:t>11</a:t>
            </a:r>
            <a:r>
              <a:rPr lang="en-US" sz="2400" b="1" baseline="30000" dirty="0" smtClean="0">
                <a:solidFill>
                  <a:srgbClr val="FFFF00"/>
                </a:solidFill>
              </a:rPr>
              <a:t>***</a:t>
            </a:r>
            <a:endParaRPr lang="en-US" sz="2400" b="1" baseline="30000" dirty="0">
              <a:solidFill>
                <a:srgbClr val="FFFF00"/>
              </a:solidFill>
            </a:endParaRPr>
          </a:p>
        </p:txBody>
      </p:sp>
      <p:sp>
        <p:nvSpPr>
          <p:cNvPr id="81" name="TextBox 80"/>
          <p:cNvSpPr txBox="1"/>
          <p:nvPr/>
        </p:nvSpPr>
        <p:spPr>
          <a:xfrm>
            <a:off x="4072317" y="2453418"/>
            <a:ext cx="925253" cy="461665"/>
          </a:xfrm>
          <a:prstGeom prst="rect">
            <a:avLst/>
          </a:prstGeom>
          <a:noFill/>
        </p:spPr>
        <p:txBody>
          <a:bodyPr wrap="none" rtlCol="0">
            <a:spAutoFit/>
          </a:bodyPr>
          <a:lstStyle/>
          <a:p>
            <a:r>
              <a:rPr lang="en-US" sz="2400" b="1" dirty="0" smtClean="0">
                <a:solidFill>
                  <a:srgbClr val="FFFF00"/>
                </a:solidFill>
              </a:rPr>
              <a:t>.35</a:t>
            </a:r>
            <a:r>
              <a:rPr lang="en-US" sz="2400" b="1" baseline="30000" dirty="0" smtClean="0">
                <a:solidFill>
                  <a:srgbClr val="FFFF00"/>
                </a:solidFill>
              </a:rPr>
              <a:t>***</a:t>
            </a:r>
            <a:endParaRPr lang="en-US" sz="2400" b="1" baseline="30000" dirty="0">
              <a:solidFill>
                <a:srgbClr val="FFFF00"/>
              </a:solidFill>
            </a:endParaRPr>
          </a:p>
        </p:txBody>
      </p:sp>
      <p:sp>
        <p:nvSpPr>
          <p:cNvPr id="82" name="TextBox 81"/>
          <p:cNvSpPr txBox="1"/>
          <p:nvPr/>
        </p:nvSpPr>
        <p:spPr>
          <a:xfrm>
            <a:off x="2937516" y="4863745"/>
            <a:ext cx="925253" cy="461665"/>
          </a:xfrm>
          <a:prstGeom prst="rect">
            <a:avLst/>
          </a:prstGeom>
          <a:noFill/>
        </p:spPr>
        <p:txBody>
          <a:bodyPr wrap="none" rtlCol="0">
            <a:spAutoFit/>
          </a:bodyPr>
          <a:lstStyle/>
          <a:p>
            <a:r>
              <a:rPr lang="en-US" sz="2400" b="1" dirty="0" smtClean="0">
                <a:solidFill>
                  <a:srgbClr val="FFFF00"/>
                </a:solidFill>
              </a:rPr>
              <a:t>.</a:t>
            </a:r>
            <a:r>
              <a:rPr lang="en-US" sz="2400" b="1" dirty="0" smtClean="0">
                <a:solidFill>
                  <a:srgbClr val="FFFF00"/>
                </a:solidFill>
              </a:rPr>
              <a:t>40</a:t>
            </a:r>
            <a:r>
              <a:rPr lang="en-US" sz="2400" b="1" baseline="30000" dirty="0" smtClean="0">
                <a:solidFill>
                  <a:srgbClr val="FFFF00"/>
                </a:solidFill>
              </a:rPr>
              <a:t>***</a:t>
            </a:r>
            <a:endParaRPr lang="en-US" sz="2400" b="1" baseline="30000" dirty="0">
              <a:solidFill>
                <a:srgbClr val="FFFF00"/>
              </a:solidFill>
            </a:endParaRPr>
          </a:p>
        </p:txBody>
      </p:sp>
      <p:sp>
        <p:nvSpPr>
          <p:cNvPr id="84" name="TextBox 83"/>
          <p:cNvSpPr txBox="1"/>
          <p:nvPr/>
        </p:nvSpPr>
        <p:spPr>
          <a:xfrm>
            <a:off x="2482856" y="3049660"/>
            <a:ext cx="925253" cy="461665"/>
          </a:xfrm>
          <a:prstGeom prst="rect">
            <a:avLst/>
          </a:prstGeom>
          <a:noFill/>
        </p:spPr>
        <p:txBody>
          <a:bodyPr wrap="none" rtlCol="0">
            <a:spAutoFit/>
          </a:bodyPr>
          <a:lstStyle/>
          <a:p>
            <a:r>
              <a:rPr lang="en-US" sz="2400" b="1" dirty="0" smtClean="0">
                <a:solidFill>
                  <a:srgbClr val="FFFF00"/>
                </a:solidFill>
              </a:rPr>
              <a:t>.06</a:t>
            </a:r>
            <a:r>
              <a:rPr lang="en-US" sz="2400" b="1" baseline="30000" dirty="0" smtClean="0">
                <a:solidFill>
                  <a:srgbClr val="FFFF00"/>
                </a:solidFill>
              </a:rPr>
              <a:t>***</a:t>
            </a:r>
            <a:endParaRPr lang="en-US" sz="2400" b="1" baseline="30000" dirty="0">
              <a:solidFill>
                <a:srgbClr val="FFFF00"/>
              </a:solidFill>
            </a:endParaRPr>
          </a:p>
        </p:txBody>
      </p:sp>
      <p:sp>
        <p:nvSpPr>
          <p:cNvPr id="86" name="TextBox 85"/>
          <p:cNvSpPr txBox="1"/>
          <p:nvPr/>
        </p:nvSpPr>
        <p:spPr>
          <a:xfrm rot="614658">
            <a:off x="6263814" y="3427200"/>
            <a:ext cx="925253" cy="461665"/>
          </a:xfrm>
          <a:prstGeom prst="rect">
            <a:avLst/>
          </a:prstGeom>
          <a:noFill/>
        </p:spPr>
        <p:txBody>
          <a:bodyPr wrap="none" rtlCol="0">
            <a:spAutoFit/>
          </a:bodyPr>
          <a:lstStyle/>
          <a:p>
            <a:r>
              <a:rPr lang="en-US" sz="2400" b="1" dirty="0" smtClean="0">
                <a:solidFill>
                  <a:srgbClr val="FFFF00"/>
                </a:solidFill>
              </a:rPr>
              <a:t>.12</a:t>
            </a:r>
            <a:r>
              <a:rPr lang="en-US" sz="2400" b="1" baseline="30000" dirty="0" smtClean="0">
                <a:solidFill>
                  <a:srgbClr val="FFFF00"/>
                </a:solidFill>
              </a:rPr>
              <a:t>***</a:t>
            </a:r>
            <a:endParaRPr lang="en-US" sz="2400" b="1" baseline="30000" dirty="0">
              <a:solidFill>
                <a:srgbClr val="FFFF00"/>
              </a:solidFill>
            </a:endParaRPr>
          </a:p>
        </p:txBody>
      </p:sp>
      <p:sp>
        <p:nvSpPr>
          <p:cNvPr id="88" name="TextBox 87"/>
          <p:cNvSpPr txBox="1"/>
          <p:nvPr/>
        </p:nvSpPr>
        <p:spPr>
          <a:xfrm>
            <a:off x="6102378" y="4321814"/>
            <a:ext cx="925253" cy="461665"/>
          </a:xfrm>
          <a:prstGeom prst="rect">
            <a:avLst/>
          </a:prstGeom>
          <a:noFill/>
        </p:spPr>
        <p:txBody>
          <a:bodyPr wrap="none" rtlCol="0">
            <a:spAutoFit/>
          </a:bodyPr>
          <a:lstStyle/>
          <a:p>
            <a:r>
              <a:rPr lang="en-US" sz="2400" b="1" dirty="0" smtClean="0">
                <a:solidFill>
                  <a:srgbClr val="FFFF00"/>
                </a:solidFill>
              </a:rPr>
              <a:t>.04</a:t>
            </a:r>
            <a:r>
              <a:rPr lang="en-US" sz="2400" b="1" baseline="30000" dirty="0" smtClean="0">
                <a:solidFill>
                  <a:srgbClr val="FFFF00"/>
                </a:solidFill>
              </a:rPr>
              <a:t>***</a:t>
            </a:r>
            <a:endParaRPr lang="en-US" sz="2400" b="1" baseline="30000" dirty="0">
              <a:solidFill>
                <a:srgbClr val="FFFF00"/>
              </a:solidFill>
            </a:endParaRPr>
          </a:p>
        </p:txBody>
      </p:sp>
      <p:sp>
        <p:nvSpPr>
          <p:cNvPr id="90" name="TextBox 89"/>
          <p:cNvSpPr txBox="1"/>
          <p:nvPr/>
        </p:nvSpPr>
        <p:spPr>
          <a:xfrm>
            <a:off x="5834801" y="2105912"/>
            <a:ext cx="538930" cy="369332"/>
          </a:xfrm>
          <a:prstGeom prst="rect">
            <a:avLst/>
          </a:prstGeom>
          <a:noFill/>
        </p:spPr>
        <p:txBody>
          <a:bodyPr wrap="none" rtlCol="0">
            <a:spAutoFit/>
          </a:bodyPr>
          <a:lstStyle/>
          <a:p>
            <a:r>
              <a:rPr lang="en-US" b="1" dirty="0" smtClean="0"/>
              <a:t>.01</a:t>
            </a:r>
            <a:endParaRPr lang="en-US" b="1" baseline="30000" dirty="0"/>
          </a:p>
        </p:txBody>
      </p:sp>
      <p:sp>
        <p:nvSpPr>
          <p:cNvPr id="92" name="TextBox 91"/>
          <p:cNvSpPr txBox="1"/>
          <p:nvPr/>
        </p:nvSpPr>
        <p:spPr>
          <a:xfrm>
            <a:off x="5125264" y="5330482"/>
            <a:ext cx="538930" cy="369332"/>
          </a:xfrm>
          <a:prstGeom prst="rect">
            <a:avLst/>
          </a:prstGeom>
          <a:noFill/>
        </p:spPr>
        <p:txBody>
          <a:bodyPr wrap="none" rtlCol="0">
            <a:spAutoFit/>
          </a:bodyPr>
          <a:lstStyle/>
          <a:p>
            <a:r>
              <a:rPr lang="en-US" b="1" dirty="0" smtClean="0"/>
              <a:t>.03</a:t>
            </a:r>
            <a:endParaRPr lang="en-US" b="1" baseline="30000" dirty="0"/>
          </a:p>
        </p:txBody>
      </p:sp>
      <p:sp>
        <p:nvSpPr>
          <p:cNvPr id="93" name="TextBox 92"/>
          <p:cNvSpPr txBox="1"/>
          <p:nvPr/>
        </p:nvSpPr>
        <p:spPr>
          <a:xfrm>
            <a:off x="2889710" y="3675585"/>
            <a:ext cx="623889" cy="369332"/>
          </a:xfrm>
          <a:prstGeom prst="rect">
            <a:avLst/>
          </a:prstGeom>
          <a:noFill/>
        </p:spPr>
        <p:txBody>
          <a:bodyPr wrap="none" rtlCol="0">
            <a:spAutoFit/>
          </a:bodyPr>
          <a:lstStyle/>
          <a:p>
            <a:r>
              <a:rPr lang="en-US" b="1" dirty="0" smtClean="0"/>
              <a:t>-.01</a:t>
            </a:r>
            <a:endParaRPr lang="en-US" b="1" baseline="30000" dirty="0"/>
          </a:p>
        </p:txBody>
      </p:sp>
      <p:sp>
        <p:nvSpPr>
          <p:cNvPr id="94" name="Rectangle 93"/>
          <p:cNvSpPr/>
          <p:nvPr/>
        </p:nvSpPr>
        <p:spPr>
          <a:xfrm>
            <a:off x="6058756" y="6146701"/>
            <a:ext cx="6096000" cy="646331"/>
          </a:xfrm>
          <a:prstGeom prst="rect">
            <a:avLst/>
          </a:prstGeom>
        </p:spPr>
        <p:txBody>
          <a:bodyPr>
            <a:spAutoFit/>
          </a:bodyPr>
          <a:lstStyle/>
          <a:p>
            <a:pPr algn="r"/>
            <a:r>
              <a:rPr lang="en-US" dirty="0"/>
              <a:t>Model estimates are adjusted for respondent age, gender, and DASS Depression scores. </a:t>
            </a:r>
          </a:p>
        </p:txBody>
      </p:sp>
      <p:sp>
        <p:nvSpPr>
          <p:cNvPr id="95" name="TextBox 94"/>
          <p:cNvSpPr txBox="1"/>
          <p:nvPr/>
        </p:nvSpPr>
        <p:spPr>
          <a:xfrm>
            <a:off x="13703" y="5869702"/>
            <a:ext cx="1164100" cy="923330"/>
          </a:xfrm>
          <a:prstGeom prst="rect">
            <a:avLst/>
          </a:prstGeom>
          <a:noFill/>
        </p:spPr>
        <p:txBody>
          <a:bodyPr wrap="none" rtlCol="0">
            <a:spAutoFit/>
          </a:bodyPr>
          <a:lstStyle/>
          <a:p>
            <a:pPr algn="r"/>
            <a:r>
              <a:rPr lang="en-US" baseline="30000" dirty="0" smtClean="0">
                <a:latin typeface="Calibri" panose="020F0502020204030204" pitchFamily="34" charset="0"/>
              </a:rPr>
              <a:t>*</a:t>
            </a:r>
            <a:r>
              <a:rPr lang="en-US" i="1" dirty="0" smtClean="0">
                <a:latin typeface="Calibri" panose="020F0502020204030204" pitchFamily="34" charset="0"/>
              </a:rPr>
              <a:t>p</a:t>
            </a:r>
            <a:r>
              <a:rPr lang="en-US" dirty="0" smtClean="0">
                <a:latin typeface="Calibri" panose="020F0502020204030204" pitchFamily="34" charset="0"/>
              </a:rPr>
              <a:t> &lt; .05</a:t>
            </a:r>
          </a:p>
          <a:p>
            <a:pPr algn="r"/>
            <a:r>
              <a:rPr lang="en-US" baseline="30000" dirty="0" smtClean="0">
                <a:latin typeface="Calibri" panose="020F0502020204030204" pitchFamily="34" charset="0"/>
              </a:rPr>
              <a:t>**</a:t>
            </a:r>
            <a:r>
              <a:rPr lang="en-US" i="1" dirty="0" smtClean="0">
                <a:latin typeface="Calibri" panose="020F0502020204030204" pitchFamily="34" charset="0"/>
              </a:rPr>
              <a:t>p</a:t>
            </a:r>
            <a:r>
              <a:rPr lang="en-US" dirty="0" smtClean="0">
                <a:latin typeface="Calibri" panose="020F0502020204030204" pitchFamily="34" charset="0"/>
              </a:rPr>
              <a:t> &lt; .01</a:t>
            </a:r>
          </a:p>
          <a:p>
            <a:pPr algn="r"/>
            <a:r>
              <a:rPr lang="en-US" baseline="30000" dirty="0" smtClean="0">
                <a:latin typeface="Calibri" panose="020F0502020204030204" pitchFamily="34" charset="0"/>
              </a:rPr>
              <a:t>***</a:t>
            </a:r>
            <a:r>
              <a:rPr lang="en-US" i="1" dirty="0" smtClean="0">
                <a:latin typeface="Calibri" panose="020F0502020204030204" pitchFamily="34" charset="0"/>
              </a:rPr>
              <a:t>p</a:t>
            </a:r>
            <a:r>
              <a:rPr lang="en-US" dirty="0" smtClean="0">
                <a:latin typeface="Calibri" panose="020F0502020204030204" pitchFamily="34" charset="0"/>
              </a:rPr>
              <a:t> &lt; .001</a:t>
            </a:r>
            <a:endParaRPr lang="en-US" dirty="0"/>
          </a:p>
        </p:txBody>
      </p:sp>
      <p:cxnSp>
        <p:nvCxnSpPr>
          <p:cNvPr id="42" name="Straight Arrow Connector 41"/>
          <p:cNvCxnSpPr/>
          <p:nvPr/>
        </p:nvCxnSpPr>
        <p:spPr>
          <a:xfrm>
            <a:off x="9949969" y="3076844"/>
            <a:ext cx="33809" cy="890618"/>
          </a:xfrm>
          <a:prstGeom prst="straightConnector1">
            <a:avLst/>
          </a:prstGeom>
          <a:ln w="38100">
            <a:solidFill>
              <a:schemeClr val="tx1">
                <a:lumMod val="75000"/>
                <a:alpha val="47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523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40" y="753228"/>
            <a:ext cx="10033172" cy="1080938"/>
          </a:xfrm>
        </p:spPr>
        <p:txBody>
          <a:bodyPr>
            <a:normAutofit/>
          </a:bodyPr>
          <a:lstStyle/>
          <a:p>
            <a:r>
              <a:rPr lang="en-US" sz="3200" dirty="0" smtClean="0"/>
              <a:t>PB X TB </a:t>
            </a:r>
            <a:r>
              <a:rPr lang="en-US" sz="3200" dirty="0" smtClean="0">
                <a:sym typeface="Wingdings" panose="05000000000000000000" pitchFamily="2" charset="2"/>
              </a:rPr>
              <a:t> </a:t>
            </a:r>
            <a:r>
              <a:rPr lang="en-US" sz="3200" dirty="0" smtClean="0">
                <a:sym typeface="Wingdings" panose="05000000000000000000" pitchFamily="2" charset="2"/>
              </a:rPr>
              <a:t>Active Suicidal </a:t>
            </a:r>
            <a:r>
              <a:rPr lang="en-US" sz="3200" dirty="0" smtClean="0">
                <a:sym typeface="Wingdings" panose="05000000000000000000" pitchFamily="2" charset="2"/>
              </a:rPr>
              <a:t>Ideation (MSSI)</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091" y="1981189"/>
            <a:ext cx="8923569" cy="5019508"/>
          </a:xfrm>
          <a:prstGeom prst="rect">
            <a:avLst/>
          </a:prstGeom>
        </p:spPr>
      </p:pic>
    </p:spTree>
    <p:extLst>
      <p:ext uri="{BB962C8B-B14F-4D97-AF65-F5344CB8AC3E}">
        <p14:creationId xmlns:p14="http://schemas.microsoft.com/office/powerpoint/2010/main" val="101996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387274" y="2100205"/>
            <a:ext cx="11155681" cy="4515748"/>
          </a:xfrm>
        </p:spPr>
        <p:txBody>
          <a:bodyPr>
            <a:normAutofit/>
          </a:bodyPr>
          <a:lstStyle/>
          <a:p>
            <a:pPr marL="0" indent="0">
              <a:buNone/>
            </a:pPr>
            <a:r>
              <a:rPr lang="en-US" u="sng" dirty="0" smtClean="0"/>
              <a:t>Replication</a:t>
            </a:r>
            <a:r>
              <a:rPr lang="en-US" dirty="0" smtClean="0"/>
              <a:t>:</a:t>
            </a:r>
            <a:endParaRPr lang="en-US" dirty="0"/>
          </a:p>
          <a:p>
            <a:r>
              <a:rPr lang="en-US" dirty="0" smtClean="0"/>
              <a:t>Levels of PB and TB interacted to </a:t>
            </a:r>
            <a:r>
              <a:rPr lang="en-US" dirty="0" smtClean="0"/>
              <a:t>active predict </a:t>
            </a:r>
            <a:r>
              <a:rPr lang="en-US" dirty="0" smtClean="0"/>
              <a:t>suicidal ideation, </a:t>
            </a:r>
            <a:r>
              <a:rPr lang="en-US" i="1" dirty="0" smtClean="0"/>
              <a:t>b</a:t>
            </a:r>
            <a:r>
              <a:rPr lang="en-US" dirty="0" smtClean="0"/>
              <a:t> = .</a:t>
            </a:r>
            <a:r>
              <a:rPr lang="en-US" dirty="0" smtClean="0"/>
              <a:t>035, </a:t>
            </a:r>
            <a:r>
              <a:rPr lang="en-US" i="1" dirty="0" smtClean="0"/>
              <a:t>SE</a:t>
            </a:r>
            <a:r>
              <a:rPr lang="en-US" dirty="0" smtClean="0"/>
              <a:t> = 0.01, </a:t>
            </a:r>
            <a:r>
              <a:rPr lang="en-US" i="1" dirty="0" smtClean="0"/>
              <a:t>p</a:t>
            </a:r>
            <a:r>
              <a:rPr lang="en-US" dirty="0" smtClean="0"/>
              <a:t> &lt; .001.  </a:t>
            </a:r>
          </a:p>
          <a:p>
            <a:r>
              <a:rPr lang="en-US" dirty="0" smtClean="0"/>
              <a:t>PB, TB, and Hopelessness were serial mediators of the association between sexual self-concept ambiguity and suicide ideation.</a:t>
            </a:r>
          </a:p>
          <a:p>
            <a:pPr lvl="1"/>
            <a:r>
              <a:rPr lang="en-US" sz="2400" dirty="0" err="1" smtClean="0"/>
              <a:t>SSA</a:t>
            </a:r>
            <a:r>
              <a:rPr lang="en-US" sz="2400" dirty="0" err="1" smtClean="0">
                <a:sym typeface="Wingdings" panose="05000000000000000000" pitchFamily="2" charset="2"/>
              </a:rPr>
              <a:t>PBHopelessnessMSSI</a:t>
            </a:r>
            <a:r>
              <a:rPr lang="en-US" sz="2400" dirty="0" smtClean="0">
                <a:sym typeface="Wingdings" panose="05000000000000000000" pitchFamily="2" charset="2"/>
              </a:rPr>
              <a:t>,</a:t>
            </a:r>
            <a:r>
              <a:rPr lang="en-US" sz="2400" dirty="0" smtClean="0"/>
              <a:t> </a:t>
            </a:r>
            <a:r>
              <a:rPr lang="en-US" sz="2400" i="1" dirty="0"/>
              <a:t>IE</a:t>
            </a:r>
            <a:r>
              <a:rPr lang="en-US" sz="2400" dirty="0"/>
              <a:t> = </a:t>
            </a:r>
            <a:r>
              <a:rPr lang="en-US" sz="2400" dirty="0" smtClean="0"/>
              <a:t>.004, </a:t>
            </a:r>
            <a:r>
              <a:rPr lang="en-US" sz="2400" i="1" dirty="0"/>
              <a:t>SE</a:t>
            </a:r>
            <a:r>
              <a:rPr lang="en-US" sz="2400" dirty="0"/>
              <a:t> = </a:t>
            </a:r>
            <a:r>
              <a:rPr lang="en-US" sz="2400" dirty="0" smtClean="0"/>
              <a:t>.002, </a:t>
            </a:r>
            <a:r>
              <a:rPr lang="en-US" sz="2400" i="1" dirty="0"/>
              <a:t>p</a:t>
            </a:r>
            <a:r>
              <a:rPr lang="en-US" sz="2400" dirty="0"/>
              <a:t> = .</a:t>
            </a:r>
            <a:r>
              <a:rPr lang="en-US" sz="2400" dirty="0" smtClean="0"/>
              <a:t>009 </a:t>
            </a:r>
          </a:p>
          <a:p>
            <a:pPr lvl="1"/>
            <a:r>
              <a:rPr lang="en-US" sz="2400" dirty="0" err="1"/>
              <a:t>SSA</a:t>
            </a:r>
            <a:r>
              <a:rPr lang="en-US" sz="2400" dirty="0" err="1" smtClean="0">
                <a:sym typeface="Wingdings" panose="05000000000000000000" pitchFamily="2" charset="2"/>
              </a:rPr>
              <a:t>TB</a:t>
            </a:r>
            <a:r>
              <a:rPr lang="en-US" sz="2400" dirty="0" err="1">
                <a:sym typeface="Wingdings" panose="05000000000000000000" pitchFamily="2" charset="2"/>
              </a:rPr>
              <a:t>HopelessnessMSSI</a:t>
            </a:r>
            <a:r>
              <a:rPr lang="en-US" sz="2400" dirty="0" smtClean="0">
                <a:sym typeface="Wingdings" panose="05000000000000000000" pitchFamily="2" charset="2"/>
              </a:rPr>
              <a:t>,</a:t>
            </a:r>
            <a:r>
              <a:rPr lang="en-US" sz="2400" dirty="0" smtClean="0"/>
              <a:t> </a:t>
            </a:r>
            <a:r>
              <a:rPr lang="en-US" sz="2400" i="1" dirty="0"/>
              <a:t>IE</a:t>
            </a:r>
            <a:r>
              <a:rPr lang="en-US" sz="2400" dirty="0"/>
              <a:t> = .</a:t>
            </a:r>
            <a:r>
              <a:rPr lang="en-US" sz="2400" dirty="0" smtClean="0"/>
              <a:t>006, </a:t>
            </a:r>
            <a:r>
              <a:rPr lang="en-US" sz="2400" i="1" dirty="0"/>
              <a:t>SE</a:t>
            </a:r>
            <a:r>
              <a:rPr lang="en-US" sz="2400" dirty="0"/>
              <a:t> = .</a:t>
            </a:r>
            <a:r>
              <a:rPr lang="en-US" sz="2400" dirty="0" smtClean="0"/>
              <a:t>003, </a:t>
            </a:r>
            <a:r>
              <a:rPr lang="en-US" sz="2400" i="1" dirty="0"/>
              <a:t>p</a:t>
            </a:r>
            <a:r>
              <a:rPr lang="en-US" sz="2400" dirty="0"/>
              <a:t> = .</a:t>
            </a:r>
            <a:r>
              <a:rPr lang="en-US" sz="2400" dirty="0" smtClean="0"/>
              <a:t>013 </a:t>
            </a:r>
          </a:p>
        </p:txBody>
      </p:sp>
    </p:spTree>
    <p:extLst>
      <p:ext uri="{BB962C8B-B14F-4D97-AF65-F5344CB8AC3E}">
        <p14:creationId xmlns:p14="http://schemas.microsoft.com/office/powerpoint/2010/main" val="123743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5" name="Oval 4"/>
          <p:cNvSpPr/>
          <p:nvPr/>
        </p:nvSpPr>
        <p:spPr>
          <a:xfrm>
            <a:off x="2265395" y="1086947"/>
            <a:ext cx="2462910" cy="13245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Thwarted Belongingness</a:t>
            </a:r>
            <a:endParaRPr lang="en-US" dirty="0">
              <a:solidFill>
                <a:schemeClr val="bg1"/>
              </a:solidFill>
            </a:endParaRPr>
          </a:p>
        </p:txBody>
      </p:sp>
      <p:sp>
        <p:nvSpPr>
          <p:cNvPr id="6" name="Oval 5"/>
          <p:cNvSpPr/>
          <p:nvPr/>
        </p:nvSpPr>
        <p:spPr>
          <a:xfrm>
            <a:off x="2381834" y="5515148"/>
            <a:ext cx="2728048" cy="132920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Perceived Burdensomeness</a:t>
            </a:r>
            <a:endParaRPr lang="en-US" dirty="0">
              <a:solidFill>
                <a:schemeClr val="bg1"/>
              </a:solidFill>
            </a:endParaRPr>
          </a:p>
        </p:txBody>
      </p:sp>
      <p:sp>
        <p:nvSpPr>
          <p:cNvPr id="7" name="Rectangle 6"/>
          <p:cNvSpPr/>
          <p:nvPr/>
        </p:nvSpPr>
        <p:spPr>
          <a:xfrm>
            <a:off x="6560515" y="3661667"/>
            <a:ext cx="1349829" cy="67491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Suicidal Ideation</a:t>
            </a:r>
            <a:endParaRPr lang="en-US" dirty="0">
              <a:solidFill>
                <a:schemeClr val="bg1"/>
              </a:solidFill>
            </a:endParaRPr>
          </a:p>
        </p:txBody>
      </p:sp>
      <p:sp>
        <p:nvSpPr>
          <p:cNvPr id="13" name="Rectangle 12"/>
          <p:cNvSpPr/>
          <p:nvPr/>
        </p:nvSpPr>
        <p:spPr>
          <a:xfrm>
            <a:off x="10997367" y="3459931"/>
            <a:ext cx="1194633" cy="107979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PY Suicide Plan</a:t>
            </a:r>
            <a:endParaRPr lang="en-US" dirty="0">
              <a:solidFill>
                <a:schemeClr val="bg1"/>
              </a:solidFill>
            </a:endParaRPr>
          </a:p>
        </p:txBody>
      </p:sp>
      <p:sp>
        <p:nvSpPr>
          <p:cNvPr id="20" name="Rectangle 19"/>
          <p:cNvSpPr/>
          <p:nvPr/>
        </p:nvSpPr>
        <p:spPr>
          <a:xfrm>
            <a:off x="3309019" y="3167830"/>
            <a:ext cx="1208314" cy="58420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Hopeless</a:t>
            </a:r>
            <a:endParaRPr lang="en-US" dirty="0">
              <a:solidFill>
                <a:schemeClr val="bg1"/>
              </a:solidFill>
            </a:endParaRPr>
          </a:p>
        </p:txBody>
      </p:sp>
      <p:sp>
        <p:nvSpPr>
          <p:cNvPr id="31" name="TextBox 30"/>
          <p:cNvSpPr txBox="1"/>
          <p:nvPr/>
        </p:nvSpPr>
        <p:spPr>
          <a:xfrm>
            <a:off x="9463939" y="2420102"/>
            <a:ext cx="486030" cy="276999"/>
          </a:xfrm>
          <a:prstGeom prst="rect">
            <a:avLst/>
          </a:prstGeom>
          <a:noFill/>
        </p:spPr>
        <p:txBody>
          <a:bodyPr wrap="none" rtlCol="0">
            <a:spAutoFit/>
          </a:bodyPr>
          <a:lstStyle/>
          <a:p>
            <a:r>
              <a:rPr lang="en-US" sz="1200" b="1" dirty="0" smtClean="0"/>
              <a:t>.81</a:t>
            </a:r>
            <a:r>
              <a:rPr lang="en-US" sz="1200" b="1" baseline="30000" dirty="0" smtClean="0"/>
              <a:t>**</a:t>
            </a:r>
            <a:endParaRPr lang="en-US" sz="1200" b="1" baseline="30000" dirty="0"/>
          </a:p>
        </p:txBody>
      </p:sp>
      <p:sp>
        <p:nvSpPr>
          <p:cNvPr id="41" name="Rectangle 40"/>
          <p:cNvSpPr/>
          <p:nvPr/>
        </p:nvSpPr>
        <p:spPr>
          <a:xfrm>
            <a:off x="105307" y="3191113"/>
            <a:ext cx="1352351" cy="112016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Sexual Self-Concept Ambiguity</a:t>
            </a:r>
            <a:endParaRPr lang="en-US" dirty="0">
              <a:solidFill>
                <a:schemeClr val="bg1"/>
              </a:solidFill>
            </a:endParaRPr>
          </a:p>
        </p:txBody>
      </p:sp>
      <p:cxnSp>
        <p:nvCxnSpPr>
          <p:cNvPr id="74" name="Straight Arrow Connector 73"/>
          <p:cNvCxnSpPr>
            <a:stCxn id="41" idx="0"/>
            <a:endCxn id="5" idx="2"/>
          </p:cNvCxnSpPr>
          <p:nvPr/>
        </p:nvCxnSpPr>
        <p:spPr>
          <a:xfrm flipV="1">
            <a:off x="781483" y="1749231"/>
            <a:ext cx="1483912" cy="1441882"/>
          </a:xfrm>
          <a:prstGeom prst="straightConnector1">
            <a:avLst/>
          </a:prstGeom>
          <a:ln w="38100">
            <a:solidFill>
              <a:schemeClr val="tx1">
                <a:lumMod val="75000"/>
                <a:alpha val="47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1" idx="2"/>
            <a:endCxn id="6" idx="2"/>
          </p:cNvCxnSpPr>
          <p:nvPr/>
        </p:nvCxnSpPr>
        <p:spPr>
          <a:xfrm>
            <a:off x="781483" y="4311278"/>
            <a:ext cx="1600351" cy="1868472"/>
          </a:xfrm>
          <a:prstGeom prst="straightConnector1">
            <a:avLst/>
          </a:prstGeom>
          <a:ln w="38100">
            <a:solidFill>
              <a:schemeClr val="tx1">
                <a:lumMod val="75000"/>
                <a:alpha val="47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Curved Connector 78"/>
          <p:cNvCxnSpPr>
            <a:stCxn id="5" idx="2"/>
            <a:endCxn id="6" idx="2"/>
          </p:cNvCxnSpPr>
          <p:nvPr/>
        </p:nvCxnSpPr>
        <p:spPr>
          <a:xfrm rot="10800000" flipH="1" flipV="1">
            <a:off x="2265394" y="1749230"/>
            <a:ext cx="116439" cy="4430519"/>
          </a:xfrm>
          <a:prstGeom prst="curvedConnector3">
            <a:avLst>
              <a:gd name="adj1" fmla="val -196326"/>
            </a:avLst>
          </a:prstGeom>
          <a:ln w="38100">
            <a:solidFill>
              <a:schemeClr val="tx1">
                <a:lumMod val="75000"/>
                <a:alpha val="47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41" idx="2"/>
            <a:endCxn id="13" idx="2"/>
          </p:cNvCxnSpPr>
          <p:nvPr/>
        </p:nvCxnSpPr>
        <p:spPr>
          <a:xfrm rot="16200000" flipH="1">
            <a:off x="6073859" y="-981099"/>
            <a:ext cx="228449" cy="10813201"/>
          </a:xfrm>
          <a:prstGeom prst="bentConnector3">
            <a:avLst>
              <a:gd name="adj1" fmla="val 200066"/>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20" idx="1"/>
          </p:cNvCxnSpPr>
          <p:nvPr/>
        </p:nvCxnSpPr>
        <p:spPr>
          <a:xfrm>
            <a:off x="1454559" y="3459931"/>
            <a:ext cx="1854460" cy="0"/>
          </a:xfrm>
          <a:prstGeom prst="straightConnector1">
            <a:avLst/>
          </a:prstGeom>
          <a:ln w="38100">
            <a:solidFill>
              <a:schemeClr val="tx1">
                <a:lumMod val="75000"/>
                <a:alpha val="47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7" idx="1"/>
          </p:cNvCxnSpPr>
          <p:nvPr/>
        </p:nvCxnSpPr>
        <p:spPr>
          <a:xfrm>
            <a:off x="1454559" y="3979180"/>
            <a:ext cx="5105956" cy="19945"/>
          </a:xfrm>
          <a:prstGeom prst="straightConnector1">
            <a:avLst/>
          </a:prstGeom>
          <a:ln w="38100">
            <a:solidFill>
              <a:schemeClr val="tx1">
                <a:lumMod val="75000"/>
                <a:alpha val="47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 idx="4"/>
            <a:endCxn id="20" idx="0"/>
          </p:cNvCxnSpPr>
          <p:nvPr/>
        </p:nvCxnSpPr>
        <p:spPr>
          <a:xfrm>
            <a:off x="3496850" y="2411515"/>
            <a:ext cx="416326" cy="756315"/>
          </a:xfrm>
          <a:prstGeom prst="straightConnector1">
            <a:avLst/>
          </a:prstGeom>
          <a:ln w="38100">
            <a:solidFill>
              <a:schemeClr val="tx1">
                <a:lumMod val="75000"/>
                <a:alpha val="47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6" idx="0"/>
            <a:endCxn id="20" idx="2"/>
          </p:cNvCxnSpPr>
          <p:nvPr/>
        </p:nvCxnSpPr>
        <p:spPr>
          <a:xfrm flipV="1">
            <a:off x="3745858" y="3752031"/>
            <a:ext cx="167318" cy="1763117"/>
          </a:xfrm>
          <a:prstGeom prst="straightConnector1">
            <a:avLst/>
          </a:prstGeom>
          <a:ln w="38100">
            <a:solidFill>
              <a:schemeClr val="tx1">
                <a:lumMod val="75000"/>
                <a:alpha val="47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 idx="6"/>
          </p:cNvCxnSpPr>
          <p:nvPr/>
        </p:nvCxnSpPr>
        <p:spPr>
          <a:xfrm>
            <a:off x="4728305" y="1749231"/>
            <a:ext cx="1110997" cy="3323786"/>
          </a:xfrm>
          <a:prstGeom prst="straightConnector1">
            <a:avLst/>
          </a:prstGeom>
          <a:ln w="38100">
            <a:solidFill>
              <a:schemeClr val="tx1">
                <a:lumMod val="75000"/>
                <a:alpha val="47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20" idx="3"/>
            <a:endCxn id="13" idx="0"/>
          </p:cNvCxnSpPr>
          <p:nvPr/>
        </p:nvCxnSpPr>
        <p:spPr>
          <a:xfrm>
            <a:off x="4517333" y="3459931"/>
            <a:ext cx="7077351" cy="12700"/>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6" idx="6"/>
            <a:endCxn id="7" idx="1"/>
          </p:cNvCxnSpPr>
          <p:nvPr/>
        </p:nvCxnSpPr>
        <p:spPr>
          <a:xfrm flipV="1">
            <a:off x="5109882" y="3999125"/>
            <a:ext cx="1450633" cy="2180625"/>
          </a:xfrm>
          <a:prstGeom prst="straightConnector1">
            <a:avLst/>
          </a:prstGeom>
          <a:ln w="38100">
            <a:solidFill>
              <a:schemeClr val="tx1">
                <a:lumMod val="75000"/>
                <a:alpha val="47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5" idx="6"/>
            <a:endCxn id="7" idx="1"/>
          </p:cNvCxnSpPr>
          <p:nvPr/>
        </p:nvCxnSpPr>
        <p:spPr>
          <a:xfrm>
            <a:off x="4728305" y="1749231"/>
            <a:ext cx="1832210" cy="2249894"/>
          </a:xfrm>
          <a:prstGeom prst="straightConnector1">
            <a:avLst/>
          </a:prstGeom>
          <a:ln w="38100">
            <a:solidFill>
              <a:schemeClr val="tx1">
                <a:lumMod val="75000"/>
                <a:alpha val="47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6" idx="6"/>
            <a:endCxn id="13" idx="2"/>
          </p:cNvCxnSpPr>
          <p:nvPr/>
        </p:nvCxnSpPr>
        <p:spPr>
          <a:xfrm flipV="1">
            <a:off x="5109882" y="4539727"/>
            <a:ext cx="6484802" cy="164002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7" idx="3"/>
            <a:endCxn id="13" idx="1"/>
          </p:cNvCxnSpPr>
          <p:nvPr/>
        </p:nvCxnSpPr>
        <p:spPr>
          <a:xfrm>
            <a:off x="7910344" y="3999125"/>
            <a:ext cx="3087023" cy="70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5" idx="6"/>
            <a:endCxn id="13" idx="0"/>
          </p:cNvCxnSpPr>
          <p:nvPr/>
        </p:nvCxnSpPr>
        <p:spPr>
          <a:xfrm>
            <a:off x="4728305" y="1749231"/>
            <a:ext cx="6866379" cy="17107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7" idx="3"/>
            <a:endCxn id="39" idx="2"/>
          </p:cNvCxnSpPr>
          <p:nvPr/>
        </p:nvCxnSpPr>
        <p:spPr>
          <a:xfrm flipV="1">
            <a:off x="7910344" y="2299110"/>
            <a:ext cx="822350" cy="1700015"/>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39" idx="6"/>
            <a:endCxn id="13" idx="1"/>
          </p:cNvCxnSpPr>
          <p:nvPr/>
        </p:nvCxnSpPr>
        <p:spPr>
          <a:xfrm>
            <a:off x="10527453" y="2299110"/>
            <a:ext cx="469914" cy="170071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0" idx="3"/>
            <a:endCxn id="7" idx="1"/>
          </p:cNvCxnSpPr>
          <p:nvPr/>
        </p:nvCxnSpPr>
        <p:spPr>
          <a:xfrm>
            <a:off x="4517333" y="3459931"/>
            <a:ext cx="2043182" cy="539194"/>
          </a:xfrm>
          <a:prstGeom prst="straightConnector1">
            <a:avLst/>
          </a:prstGeom>
          <a:ln w="38100">
            <a:solidFill>
              <a:schemeClr val="tx1">
                <a:lumMod val="75000"/>
                <a:alpha val="47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386318" y="2564850"/>
            <a:ext cx="736099" cy="369332"/>
          </a:xfrm>
          <a:prstGeom prst="rect">
            <a:avLst/>
          </a:prstGeom>
          <a:noFill/>
        </p:spPr>
        <p:txBody>
          <a:bodyPr wrap="none" rtlCol="0">
            <a:spAutoFit/>
          </a:bodyPr>
          <a:lstStyle/>
          <a:p>
            <a:r>
              <a:rPr lang="en-US" b="1" dirty="0" smtClean="0"/>
              <a:t>.55</a:t>
            </a:r>
            <a:r>
              <a:rPr lang="en-US" b="1" baseline="30000" dirty="0" smtClean="0"/>
              <a:t>***</a:t>
            </a:r>
            <a:endParaRPr lang="en-US" b="1" baseline="30000" dirty="0"/>
          </a:p>
        </p:txBody>
      </p:sp>
      <p:sp>
        <p:nvSpPr>
          <p:cNvPr id="78" name="TextBox 77"/>
          <p:cNvSpPr txBox="1"/>
          <p:nvPr/>
        </p:nvSpPr>
        <p:spPr>
          <a:xfrm rot="2980514">
            <a:off x="1285113" y="4888351"/>
            <a:ext cx="736099" cy="369332"/>
          </a:xfrm>
          <a:prstGeom prst="rect">
            <a:avLst/>
          </a:prstGeom>
          <a:noFill/>
        </p:spPr>
        <p:txBody>
          <a:bodyPr wrap="none" rtlCol="0">
            <a:spAutoFit/>
          </a:bodyPr>
          <a:lstStyle/>
          <a:p>
            <a:r>
              <a:rPr lang="en-US" b="1" dirty="0" smtClean="0"/>
              <a:t>.13</a:t>
            </a:r>
            <a:r>
              <a:rPr lang="en-US" b="1" baseline="30000" dirty="0" smtClean="0"/>
              <a:t>***</a:t>
            </a:r>
            <a:endParaRPr lang="en-US" b="1" baseline="30000" dirty="0"/>
          </a:p>
        </p:txBody>
      </p:sp>
      <p:sp>
        <p:nvSpPr>
          <p:cNvPr id="80" name="TextBox 79"/>
          <p:cNvSpPr txBox="1"/>
          <p:nvPr/>
        </p:nvSpPr>
        <p:spPr>
          <a:xfrm rot="19257207">
            <a:off x="882942" y="2314969"/>
            <a:ext cx="736099" cy="369332"/>
          </a:xfrm>
          <a:prstGeom prst="rect">
            <a:avLst/>
          </a:prstGeom>
          <a:noFill/>
        </p:spPr>
        <p:txBody>
          <a:bodyPr wrap="none" rtlCol="0">
            <a:spAutoFit/>
          </a:bodyPr>
          <a:lstStyle/>
          <a:p>
            <a:r>
              <a:rPr lang="en-US" b="1" dirty="0" smtClean="0"/>
              <a:t>.</a:t>
            </a:r>
            <a:r>
              <a:rPr lang="en-US" b="1" dirty="0" smtClean="0"/>
              <a:t>11</a:t>
            </a:r>
            <a:r>
              <a:rPr lang="en-US" b="1" baseline="30000" dirty="0" smtClean="0"/>
              <a:t>***</a:t>
            </a:r>
            <a:endParaRPr lang="en-US" b="1" baseline="30000" dirty="0"/>
          </a:p>
        </p:txBody>
      </p:sp>
      <p:sp>
        <p:nvSpPr>
          <p:cNvPr id="81" name="TextBox 80"/>
          <p:cNvSpPr txBox="1"/>
          <p:nvPr/>
        </p:nvSpPr>
        <p:spPr>
          <a:xfrm>
            <a:off x="4072317" y="2453418"/>
            <a:ext cx="736099" cy="369332"/>
          </a:xfrm>
          <a:prstGeom prst="rect">
            <a:avLst/>
          </a:prstGeom>
          <a:noFill/>
        </p:spPr>
        <p:txBody>
          <a:bodyPr wrap="none" rtlCol="0">
            <a:spAutoFit/>
          </a:bodyPr>
          <a:lstStyle/>
          <a:p>
            <a:r>
              <a:rPr lang="en-US" b="1" dirty="0" smtClean="0"/>
              <a:t>.35</a:t>
            </a:r>
            <a:r>
              <a:rPr lang="en-US" b="1" baseline="30000" dirty="0" smtClean="0"/>
              <a:t>***</a:t>
            </a:r>
            <a:endParaRPr lang="en-US" b="1" baseline="30000" dirty="0"/>
          </a:p>
        </p:txBody>
      </p:sp>
      <p:sp>
        <p:nvSpPr>
          <p:cNvPr id="82" name="TextBox 81"/>
          <p:cNvSpPr txBox="1"/>
          <p:nvPr/>
        </p:nvSpPr>
        <p:spPr>
          <a:xfrm>
            <a:off x="3093418" y="4888351"/>
            <a:ext cx="736099" cy="369332"/>
          </a:xfrm>
          <a:prstGeom prst="rect">
            <a:avLst/>
          </a:prstGeom>
          <a:noFill/>
        </p:spPr>
        <p:txBody>
          <a:bodyPr wrap="none" rtlCol="0">
            <a:spAutoFit/>
          </a:bodyPr>
          <a:lstStyle/>
          <a:p>
            <a:r>
              <a:rPr lang="en-US" b="1" dirty="0" smtClean="0"/>
              <a:t>.</a:t>
            </a:r>
            <a:r>
              <a:rPr lang="en-US" b="1" dirty="0" smtClean="0"/>
              <a:t>40</a:t>
            </a:r>
            <a:r>
              <a:rPr lang="en-US" b="1" baseline="30000" dirty="0" smtClean="0"/>
              <a:t>***</a:t>
            </a:r>
            <a:endParaRPr lang="en-US" b="1" baseline="30000" dirty="0"/>
          </a:p>
        </p:txBody>
      </p:sp>
      <p:sp>
        <p:nvSpPr>
          <p:cNvPr id="84" name="TextBox 83"/>
          <p:cNvSpPr txBox="1"/>
          <p:nvPr/>
        </p:nvSpPr>
        <p:spPr>
          <a:xfrm>
            <a:off x="2185846" y="3071053"/>
            <a:ext cx="736099" cy="369332"/>
          </a:xfrm>
          <a:prstGeom prst="rect">
            <a:avLst/>
          </a:prstGeom>
          <a:noFill/>
        </p:spPr>
        <p:txBody>
          <a:bodyPr wrap="none" rtlCol="0">
            <a:spAutoFit/>
          </a:bodyPr>
          <a:lstStyle/>
          <a:p>
            <a:r>
              <a:rPr lang="en-US" b="1" dirty="0" smtClean="0"/>
              <a:t>.06</a:t>
            </a:r>
            <a:r>
              <a:rPr lang="en-US" b="1" baseline="30000" dirty="0" smtClean="0"/>
              <a:t>***</a:t>
            </a:r>
            <a:endParaRPr lang="en-US" b="1" baseline="30000" dirty="0"/>
          </a:p>
        </p:txBody>
      </p:sp>
      <p:sp>
        <p:nvSpPr>
          <p:cNvPr id="86" name="TextBox 85"/>
          <p:cNvSpPr txBox="1"/>
          <p:nvPr/>
        </p:nvSpPr>
        <p:spPr>
          <a:xfrm rot="614658">
            <a:off x="5447251" y="3465997"/>
            <a:ext cx="736099" cy="369332"/>
          </a:xfrm>
          <a:prstGeom prst="rect">
            <a:avLst/>
          </a:prstGeom>
          <a:noFill/>
        </p:spPr>
        <p:txBody>
          <a:bodyPr wrap="none" rtlCol="0">
            <a:spAutoFit/>
          </a:bodyPr>
          <a:lstStyle/>
          <a:p>
            <a:r>
              <a:rPr lang="en-US" b="1" dirty="0" smtClean="0"/>
              <a:t>.12</a:t>
            </a:r>
            <a:r>
              <a:rPr lang="en-US" b="1" baseline="30000" dirty="0" smtClean="0"/>
              <a:t>***</a:t>
            </a:r>
            <a:endParaRPr lang="en-US" b="1" baseline="30000" dirty="0"/>
          </a:p>
        </p:txBody>
      </p:sp>
      <p:sp>
        <p:nvSpPr>
          <p:cNvPr id="88" name="TextBox 87"/>
          <p:cNvSpPr txBox="1"/>
          <p:nvPr/>
        </p:nvSpPr>
        <p:spPr>
          <a:xfrm rot="4142266">
            <a:off x="4990120" y="2803705"/>
            <a:ext cx="736099" cy="369332"/>
          </a:xfrm>
          <a:prstGeom prst="rect">
            <a:avLst/>
          </a:prstGeom>
          <a:noFill/>
        </p:spPr>
        <p:txBody>
          <a:bodyPr wrap="none" rtlCol="0">
            <a:spAutoFit/>
          </a:bodyPr>
          <a:lstStyle/>
          <a:p>
            <a:r>
              <a:rPr lang="en-US" b="1" dirty="0" smtClean="0"/>
              <a:t>.04</a:t>
            </a:r>
            <a:r>
              <a:rPr lang="en-US" b="1" baseline="30000" dirty="0" smtClean="0"/>
              <a:t>***</a:t>
            </a:r>
            <a:endParaRPr lang="en-US" b="1" baseline="30000" dirty="0"/>
          </a:p>
        </p:txBody>
      </p:sp>
      <p:sp>
        <p:nvSpPr>
          <p:cNvPr id="90" name="TextBox 89"/>
          <p:cNvSpPr txBox="1"/>
          <p:nvPr/>
        </p:nvSpPr>
        <p:spPr>
          <a:xfrm>
            <a:off x="5329651" y="2299110"/>
            <a:ext cx="538930" cy="369332"/>
          </a:xfrm>
          <a:prstGeom prst="rect">
            <a:avLst/>
          </a:prstGeom>
          <a:noFill/>
        </p:spPr>
        <p:txBody>
          <a:bodyPr wrap="none" rtlCol="0">
            <a:spAutoFit/>
          </a:bodyPr>
          <a:lstStyle/>
          <a:p>
            <a:r>
              <a:rPr lang="en-US" b="1" dirty="0" smtClean="0"/>
              <a:t>.01</a:t>
            </a:r>
            <a:endParaRPr lang="en-US" b="1" baseline="30000" dirty="0"/>
          </a:p>
        </p:txBody>
      </p:sp>
      <p:sp>
        <p:nvSpPr>
          <p:cNvPr id="92" name="TextBox 91"/>
          <p:cNvSpPr txBox="1"/>
          <p:nvPr/>
        </p:nvSpPr>
        <p:spPr>
          <a:xfrm>
            <a:off x="5060186" y="5230185"/>
            <a:ext cx="538930" cy="369332"/>
          </a:xfrm>
          <a:prstGeom prst="rect">
            <a:avLst/>
          </a:prstGeom>
          <a:noFill/>
        </p:spPr>
        <p:txBody>
          <a:bodyPr wrap="none" rtlCol="0">
            <a:spAutoFit/>
          </a:bodyPr>
          <a:lstStyle/>
          <a:p>
            <a:r>
              <a:rPr lang="en-US" b="1" dirty="0" smtClean="0"/>
              <a:t>.03</a:t>
            </a:r>
            <a:endParaRPr lang="en-US" b="1" baseline="30000" dirty="0"/>
          </a:p>
        </p:txBody>
      </p:sp>
      <p:sp>
        <p:nvSpPr>
          <p:cNvPr id="39" name="Oval 38"/>
          <p:cNvSpPr/>
          <p:nvPr/>
        </p:nvSpPr>
        <p:spPr>
          <a:xfrm>
            <a:off x="8732694" y="1578008"/>
            <a:ext cx="1794759" cy="1442203"/>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Acquired Capability -FAD</a:t>
            </a:r>
            <a:endParaRPr lang="en-US" dirty="0">
              <a:solidFill>
                <a:schemeClr val="bg1"/>
              </a:solidFill>
            </a:endParaRPr>
          </a:p>
        </p:txBody>
      </p:sp>
      <p:sp>
        <p:nvSpPr>
          <p:cNvPr id="93" name="TextBox 92"/>
          <p:cNvSpPr txBox="1"/>
          <p:nvPr/>
        </p:nvSpPr>
        <p:spPr>
          <a:xfrm>
            <a:off x="7754869" y="2724087"/>
            <a:ext cx="660758" cy="461665"/>
          </a:xfrm>
          <a:prstGeom prst="rect">
            <a:avLst/>
          </a:prstGeom>
          <a:noFill/>
        </p:spPr>
        <p:txBody>
          <a:bodyPr wrap="none" rtlCol="0">
            <a:spAutoFit/>
          </a:bodyPr>
          <a:lstStyle/>
          <a:p>
            <a:r>
              <a:rPr lang="en-US" sz="2400" b="1" dirty="0" smtClean="0">
                <a:solidFill>
                  <a:srgbClr val="FFFF00"/>
                </a:solidFill>
              </a:rPr>
              <a:t>.01</a:t>
            </a:r>
            <a:endParaRPr lang="en-US" sz="2400" b="1" baseline="30000" dirty="0">
              <a:solidFill>
                <a:srgbClr val="FFFF00"/>
              </a:solidFill>
            </a:endParaRPr>
          </a:p>
        </p:txBody>
      </p:sp>
      <p:sp>
        <p:nvSpPr>
          <p:cNvPr id="94" name="TextBox 93"/>
          <p:cNvSpPr txBox="1"/>
          <p:nvPr/>
        </p:nvSpPr>
        <p:spPr>
          <a:xfrm>
            <a:off x="10646197" y="2518683"/>
            <a:ext cx="774571" cy="461665"/>
          </a:xfrm>
          <a:prstGeom prst="rect">
            <a:avLst/>
          </a:prstGeom>
          <a:noFill/>
        </p:spPr>
        <p:txBody>
          <a:bodyPr wrap="none" rtlCol="0">
            <a:spAutoFit/>
          </a:bodyPr>
          <a:lstStyle/>
          <a:p>
            <a:r>
              <a:rPr lang="en-US" sz="2400" b="1" dirty="0" smtClean="0">
                <a:solidFill>
                  <a:srgbClr val="FFFF00"/>
                </a:solidFill>
              </a:rPr>
              <a:t>-.20</a:t>
            </a:r>
            <a:endParaRPr lang="en-US" sz="2400" b="1" baseline="30000" dirty="0">
              <a:solidFill>
                <a:srgbClr val="FFFF00"/>
              </a:solidFill>
            </a:endParaRPr>
          </a:p>
        </p:txBody>
      </p:sp>
      <p:sp>
        <p:nvSpPr>
          <p:cNvPr id="95" name="TextBox 94"/>
          <p:cNvSpPr txBox="1"/>
          <p:nvPr/>
        </p:nvSpPr>
        <p:spPr>
          <a:xfrm>
            <a:off x="2889710" y="3675585"/>
            <a:ext cx="623889" cy="369332"/>
          </a:xfrm>
          <a:prstGeom prst="rect">
            <a:avLst/>
          </a:prstGeom>
          <a:noFill/>
        </p:spPr>
        <p:txBody>
          <a:bodyPr wrap="none" rtlCol="0">
            <a:spAutoFit/>
          </a:bodyPr>
          <a:lstStyle/>
          <a:p>
            <a:r>
              <a:rPr lang="en-US" b="1" dirty="0" smtClean="0"/>
              <a:t>-.01</a:t>
            </a:r>
            <a:endParaRPr lang="en-US" b="1" baseline="30000" dirty="0"/>
          </a:p>
        </p:txBody>
      </p:sp>
      <p:sp>
        <p:nvSpPr>
          <p:cNvPr id="96" name="TextBox 95"/>
          <p:cNvSpPr txBox="1"/>
          <p:nvPr/>
        </p:nvSpPr>
        <p:spPr>
          <a:xfrm>
            <a:off x="6842594" y="5120862"/>
            <a:ext cx="930063" cy="461665"/>
          </a:xfrm>
          <a:prstGeom prst="rect">
            <a:avLst/>
          </a:prstGeom>
          <a:noFill/>
        </p:spPr>
        <p:txBody>
          <a:bodyPr wrap="none" rtlCol="0">
            <a:spAutoFit/>
          </a:bodyPr>
          <a:lstStyle/>
          <a:p>
            <a:r>
              <a:rPr lang="en-US" sz="2400" b="1" dirty="0" smtClean="0">
                <a:solidFill>
                  <a:srgbClr val="FFFF00"/>
                </a:solidFill>
              </a:rPr>
              <a:t>1.01</a:t>
            </a:r>
            <a:r>
              <a:rPr lang="en-US" sz="2400" b="1" baseline="30000" dirty="0" smtClean="0">
                <a:solidFill>
                  <a:srgbClr val="FFFF00"/>
                </a:solidFill>
              </a:rPr>
              <a:t>*</a:t>
            </a:r>
            <a:endParaRPr lang="en-US" sz="2400" b="1" baseline="30000" dirty="0">
              <a:solidFill>
                <a:srgbClr val="FFFF00"/>
              </a:solidFill>
            </a:endParaRPr>
          </a:p>
        </p:txBody>
      </p:sp>
      <p:sp>
        <p:nvSpPr>
          <p:cNvPr id="97" name="TextBox 96"/>
          <p:cNvSpPr txBox="1"/>
          <p:nvPr/>
        </p:nvSpPr>
        <p:spPr>
          <a:xfrm>
            <a:off x="7063699" y="2016042"/>
            <a:ext cx="538930" cy="369332"/>
          </a:xfrm>
          <a:prstGeom prst="rect">
            <a:avLst/>
          </a:prstGeom>
          <a:noFill/>
        </p:spPr>
        <p:txBody>
          <a:bodyPr wrap="none" rtlCol="0">
            <a:spAutoFit/>
          </a:bodyPr>
          <a:lstStyle/>
          <a:p>
            <a:r>
              <a:rPr lang="en-US" b="1" dirty="0" smtClean="0"/>
              <a:t>.48</a:t>
            </a:r>
            <a:endParaRPr lang="en-US" b="1" baseline="30000" dirty="0"/>
          </a:p>
        </p:txBody>
      </p:sp>
      <p:sp>
        <p:nvSpPr>
          <p:cNvPr id="99" name="TextBox 98"/>
          <p:cNvSpPr txBox="1"/>
          <p:nvPr/>
        </p:nvSpPr>
        <p:spPr>
          <a:xfrm>
            <a:off x="6781443" y="4425501"/>
            <a:ext cx="623889" cy="369332"/>
          </a:xfrm>
          <a:prstGeom prst="rect">
            <a:avLst/>
          </a:prstGeom>
          <a:noFill/>
        </p:spPr>
        <p:txBody>
          <a:bodyPr wrap="none" rtlCol="0">
            <a:spAutoFit/>
          </a:bodyPr>
          <a:lstStyle/>
          <a:p>
            <a:r>
              <a:rPr lang="en-US" b="1" dirty="0" smtClean="0"/>
              <a:t>-.16</a:t>
            </a:r>
            <a:endParaRPr lang="en-US" b="1" baseline="30000" dirty="0"/>
          </a:p>
        </p:txBody>
      </p:sp>
      <p:sp>
        <p:nvSpPr>
          <p:cNvPr id="101" name="TextBox 100"/>
          <p:cNvSpPr txBox="1"/>
          <p:nvPr/>
        </p:nvSpPr>
        <p:spPr>
          <a:xfrm>
            <a:off x="8112288" y="3616533"/>
            <a:ext cx="841897" cy="461665"/>
          </a:xfrm>
          <a:prstGeom prst="rect">
            <a:avLst/>
          </a:prstGeom>
          <a:noFill/>
        </p:spPr>
        <p:txBody>
          <a:bodyPr wrap="none" rtlCol="0">
            <a:spAutoFit/>
          </a:bodyPr>
          <a:lstStyle/>
          <a:p>
            <a:r>
              <a:rPr lang="en-US" sz="2400" b="1" dirty="0" smtClean="0">
                <a:solidFill>
                  <a:srgbClr val="FFFF00"/>
                </a:solidFill>
              </a:rPr>
              <a:t>2.74</a:t>
            </a:r>
            <a:endParaRPr lang="en-US" sz="2400" b="1" baseline="30000" dirty="0">
              <a:solidFill>
                <a:srgbClr val="FFFF00"/>
              </a:solidFill>
            </a:endParaRPr>
          </a:p>
        </p:txBody>
      </p:sp>
      <p:sp>
        <p:nvSpPr>
          <p:cNvPr id="103" name="Rectangle 102"/>
          <p:cNvSpPr/>
          <p:nvPr/>
        </p:nvSpPr>
        <p:spPr>
          <a:xfrm>
            <a:off x="6058756" y="6146701"/>
            <a:ext cx="6096000" cy="646331"/>
          </a:xfrm>
          <a:prstGeom prst="rect">
            <a:avLst/>
          </a:prstGeom>
        </p:spPr>
        <p:txBody>
          <a:bodyPr>
            <a:spAutoFit/>
          </a:bodyPr>
          <a:lstStyle/>
          <a:p>
            <a:pPr algn="r"/>
            <a:r>
              <a:rPr lang="en-US" dirty="0"/>
              <a:t>Model estimates are adjusted for respondent age, gender, and DASS Depression scores. </a:t>
            </a:r>
          </a:p>
        </p:txBody>
      </p:sp>
      <p:sp>
        <p:nvSpPr>
          <p:cNvPr id="105" name="TextBox 104"/>
          <p:cNvSpPr txBox="1"/>
          <p:nvPr/>
        </p:nvSpPr>
        <p:spPr>
          <a:xfrm>
            <a:off x="44806" y="5668225"/>
            <a:ext cx="1164100" cy="1200329"/>
          </a:xfrm>
          <a:prstGeom prst="rect">
            <a:avLst/>
          </a:prstGeom>
          <a:noFill/>
        </p:spPr>
        <p:txBody>
          <a:bodyPr wrap="none" rtlCol="0">
            <a:spAutoFit/>
          </a:bodyPr>
          <a:lstStyle/>
          <a:p>
            <a:pPr algn="r"/>
            <a:r>
              <a:rPr lang="en-US" baseline="30000" dirty="0" smtClean="0">
                <a:latin typeface="Calibri" panose="020F0502020204030204" pitchFamily="34" charset="0"/>
              </a:rPr>
              <a:t>†</a:t>
            </a:r>
            <a:r>
              <a:rPr lang="en-US" i="1" dirty="0" smtClean="0">
                <a:latin typeface="Calibri" panose="020F0502020204030204" pitchFamily="34" charset="0"/>
              </a:rPr>
              <a:t>p</a:t>
            </a:r>
            <a:r>
              <a:rPr lang="en-US" dirty="0" smtClean="0">
                <a:latin typeface="Calibri" panose="020F0502020204030204" pitchFamily="34" charset="0"/>
              </a:rPr>
              <a:t> &lt; .10</a:t>
            </a:r>
            <a:endParaRPr lang="en-US" baseline="30000" dirty="0" smtClean="0">
              <a:latin typeface="Calibri" panose="020F0502020204030204" pitchFamily="34" charset="0"/>
            </a:endParaRPr>
          </a:p>
          <a:p>
            <a:pPr algn="r"/>
            <a:r>
              <a:rPr lang="en-US" baseline="30000" dirty="0" smtClean="0">
                <a:latin typeface="Calibri" panose="020F0502020204030204" pitchFamily="34" charset="0"/>
              </a:rPr>
              <a:t>*</a:t>
            </a:r>
            <a:r>
              <a:rPr lang="en-US" i="1" dirty="0" smtClean="0">
                <a:latin typeface="Calibri" panose="020F0502020204030204" pitchFamily="34" charset="0"/>
              </a:rPr>
              <a:t>p</a:t>
            </a:r>
            <a:r>
              <a:rPr lang="en-US" dirty="0" smtClean="0">
                <a:latin typeface="Calibri" panose="020F0502020204030204" pitchFamily="34" charset="0"/>
              </a:rPr>
              <a:t> &lt; .05</a:t>
            </a:r>
          </a:p>
          <a:p>
            <a:pPr algn="r"/>
            <a:r>
              <a:rPr lang="en-US" baseline="30000" dirty="0" smtClean="0">
                <a:latin typeface="Calibri" panose="020F0502020204030204" pitchFamily="34" charset="0"/>
              </a:rPr>
              <a:t>**</a:t>
            </a:r>
            <a:r>
              <a:rPr lang="en-US" i="1" dirty="0" smtClean="0">
                <a:latin typeface="Calibri" panose="020F0502020204030204" pitchFamily="34" charset="0"/>
              </a:rPr>
              <a:t>p</a:t>
            </a:r>
            <a:r>
              <a:rPr lang="en-US" dirty="0" smtClean="0">
                <a:latin typeface="Calibri" panose="020F0502020204030204" pitchFamily="34" charset="0"/>
              </a:rPr>
              <a:t> &lt; .01</a:t>
            </a:r>
          </a:p>
          <a:p>
            <a:pPr algn="r"/>
            <a:r>
              <a:rPr lang="en-US" baseline="30000" dirty="0" smtClean="0">
                <a:latin typeface="Calibri" panose="020F0502020204030204" pitchFamily="34" charset="0"/>
              </a:rPr>
              <a:t>***</a:t>
            </a:r>
            <a:r>
              <a:rPr lang="en-US" i="1" dirty="0" smtClean="0">
                <a:latin typeface="Calibri" panose="020F0502020204030204" pitchFamily="34" charset="0"/>
              </a:rPr>
              <a:t>p</a:t>
            </a:r>
            <a:r>
              <a:rPr lang="en-US" dirty="0" smtClean="0">
                <a:latin typeface="Calibri" panose="020F0502020204030204" pitchFamily="34" charset="0"/>
              </a:rPr>
              <a:t> &lt; .001</a:t>
            </a:r>
            <a:endParaRPr lang="en-US" dirty="0"/>
          </a:p>
        </p:txBody>
      </p:sp>
      <p:sp>
        <p:nvSpPr>
          <p:cNvPr id="107" name="TextBox 106"/>
          <p:cNvSpPr txBox="1"/>
          <p:nvPr/>
        </p:nvSpPr>
        <p:spPr>
          <a:xfrm>
            <a:off x="6624730" y="3057070"/>
            <a:ext cx="1043876" cy="461665"/>
          </a:xfrm>
          <a:prstGeom prst="rect">
            <a:avLst/>
          </a:prstGeom>
          <a:noFill/>
        </p:spPr>
        <p:txBody>
          <a:bodyPr wrap="none" rtlCol="0">
            <a:spAutoFit/>
          </a:bodyPr>
          <a:lstStyle/>
          <a:p>
            <a:r>
              <a:rPr lang="en-US" sz="2400" b="1" dirty="0" smtClean="0">
                <a:solidFill>
                  <a:srgbClr val="FFFF00"/>
                </a:solidFill>
              </a:rPr>
              <a:t>-1.31</a:t>
            </a:r>
            <a:r>
              <a:rPr lang="en-US" sz="2400" b="1" baseline="30000" dirty="0" smtClean="0">
                <a:solidFill>
                  <a:srgbClr val="FFFF00"/>
                </a:solidFill>
              </a:rPr>
              <a:t>*</a:t>
            </a:r>
            <a:endParaRPr lang="en-US" sz="2400" b="1" baseline="30000" dirty="0">
              <a:solidFill>
                <a:srgbClr val="FFFF00"/>
              </a:solidFill>
            </a:endParaRPr>
          </a:p>
        </p:txBody>
      </p:sp>
      <p:cxnSp>
        <p:nvCxnSpPr>
          <p:cNvPr id="49" name="Straight Arrow Connector 48"/>
          <p:cNvCxnSpPr/>
          <p:nvPr/>
        </p:nvCxnSpPr>
        <p:spPr>
          <a:xfrm>
            <a:off x="9651379" y="3005186"/>
            <a:ext cx="126421" cy="9839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782726" y="2977378"/>
            <a:ext cx="944489" cy="461665"/>
          </a:xfrm>
          <a:prstGeom prst="rect">
            <a:avLst/>
          </a:prstGeom>
          <a:noFill/>
        </p:spPr>
        <p:txBody>
          <a:bodyPr wrap="none" rtlCol="0">
            <a:spAutoFit/>
          </a:bodyPr>
          <a:lstStyle/>
          <a:p>
            <a:r>
              <a:rPr lang="en-US" sz="2400" b="1" dirty="0" smtClean="0">
                <a:solidFill>
                  <a:srgbClr val="FFFF00"/>
                </a:solidFill>
              </a:rPr>
              <a:t>1.52</a:t>
            </a:r>
            <a:r>
              <a:rPr lang="en-US" sz="2400" b="1" baseline="30000" dirty="0" smtClean="0">
                <a:solidFill>
                  <a:srgbClr val="FFFF00"/>
                </a:solidFill>
                <a:latin typeface="Calibri" panose="020F0502020204030204" pitchFamily="34" charset="0"/>
              </a:rPr>
              <a:t>†</a:t>
            </a:r>
            <a:endParaRPr lang="en-US" sz="2400" b="1" baseline="30000" dirty="0">
              <a:solidFill>
                <a:srgbClr val="FFFF00"/>
              </a:solidFill>
            </a:endParaRPr>
          </a:p>
        </p:txBody>
      </p:sp>
    </p:spTree>
    <p:extLst>
      <p:ext uri="{BB962C8B-B14F-4D97-AF65-F5344CB8AC3E}">
        <p14:creationId xmlns:p14="http://schemas.microsoft.com/office/powerpoint/2010/main" val="1039208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9107905" y="2100205"/>
            <a:ext cx="2736264" cy="4515748"/>
          </a:xfrm>
        </p:spPr>
        <p:txBody>
          <a:bodyPr>
            <a:normAutofit/>
          </a:bodyPr>
          <a:lstStyle/>
          <a:p>
            <a:r>
              <a:rPr lang="en-US" dirty="0" smtClean="0"/>
              <a:t>Fearlessness about death marginally interacted with active suicidal ideation to predict suicidal planning in the prior year, </a:t>
            </a:r>
            <a:r>
              <a:rPr lang="en-US" i="1" dirty="0" smtClean="0"/>
              <a:t>b</a:t>
            </a:r>
            <a:r>
              <a:rPr lang="en-US" dirty="0" smtClean="0"/>
              <a:t> = </a:t>
            </a:r>
            <a:r>
              <a:rPr lang="en-US" dirty="0" smtClean="0"/>
              <a:t>1.53, </a:t>
            </a:r>
            <a:r>
              <a:rPr lang="en-US" i="1" dirty="0" smtClean="0"/>
              <a:t>SE</a:t>
            </a:r>
            <a:r>
              <a:rPr lang="en-US" dirty="0" smtClean="0"/>
              <a:t> = </a:t>
            </a:r>
            <a:r>
              <a:rPr lang="en-US" dirty="0" smtClean="0"/>
              <a:t>0.89, </a:t>
            </a:r>
            <a:r>
              <a:rPr lang="en-US" i="1" dirty="0" smtClean="0"/>
              <a:t>p</a:t>
            </a:r>
            <a:r>
              <a:rPr lang="en-US" dirty="0" smtClean="0"/>
              <a:t> = .</a:t>
            </a:r>
            <a:r>
              <a:rPr lang="en-US" dirty="0" smtClean="0"/>
              <a:t>087.</a:t>
            </a:r>
            <a:endParaRPr lang="en-US" dirty="0" smtClean="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15106139"/>
              </p:ext>
            </p:extLst>
          </p:nvPr>
        </p:nvGraphicFramePr>
        <p:xfrm>
          <a:off x="0" y="1966578"/>
          <a:ext cx="8975558" cy="47830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20447439">
            <a:off x="5723770" y="2277063"/>
            <a:ext cx="2832827" cy="830997"/>
          </a:xfrm>
          <a:prstGeom prst="rect">
            <a:avLst/>
          </a:prstGeom>
          <a:noFill/>
        </p:spPr>
        <p:txBody>
          <a:bodyPr wrap="none" rtlCol="0">
            <a:spAutoFit/>
          </a:bodyPr>
          <a:lstStyle/>
          <a:p>
            <a:pPr algn="r"/>
            <a:r>
              <a:rPr lang="en-US" sz="2400" dirty="0" smtClean="0">
                <a:solidFill>
                  <a:schemeClr val="accent1"/>
                </a:solidFill>
              </a:rPr>
              <a:t>+1 SD Fearlessness </a:t>
            </a:r>
          </a:p>
          <a:p>
            <a:pPr algn="r"/>
            <a:r>
              <a:rPr lang="en-US" sz="2400" dirty="0" smtClean="0">
                <a:solidFill>
                  <a:schemeClr val="accent1"/>
                </a:solidFill>
              </a:rPr>
              <a:t>about Death</a:t>
            </a:r>
            <a:endParaRPr lang="en-US" sz="2400" dirty="0">
              <a:solidFill>
                <a:schemeClr val="accent1"/>
              </a:solidFill>
            </a:endParaRPr>
          </a:p>
        </p:txBody>
      </p:sp>
      <p:sp>
        <p:nvSpPr>
          <p:cNvPr id="6" name="TextBox 5"/>
          <p:cNvSpPr txBox="1"/>
          <p:nvPr/>
        </p:nvSpPr>
        <p:spPr>
          <a:xfrm rot="20956815">
            <a:off x="1564185" y="3421298"/>
            <a:ext cx="2784737" cy="830997"/>
          </a:xfrm>
          <a:prstGeom prst="rect">
            <a:avLst/>
          </a:prstGeom>
          <a:noFill/>
        </p:spPr>
        <p:txBody>
          <a:bodyPr wrap="none" rtlCol="0">
            <a:spAutoFit/>
          </a:bodyPr>
          <a:lstStyle/>
          <a:p>
            <a:pPr algn="r"/>
            <a:r>
              <a:rPr lang="en-US" sz="2400" dirty="0" smtClean="0">
                <a:solidFill>
                  <a:schemeClr val="bg1"/>
                </a:solidFill>
              </a:rPr>
              <a:t>-1 SD Fearlessness </a:t>
            </a:r>
          </a:p>
          <a:p>
            <a:pPr algn="r"/>
            <a:r>
              <a:rPr lang="en-US" sz="2400" dirty="0" smtClean="0">
                <a:solidFill>
                  <a:schemeClr val="bg1"/>
                </a:solidFill>
              </a:rPr>
              <a:t>about Death</a:t>
            </a:r>
            <a:endParaRPr lang="en-US" sz="2400" dirty="0">
              <a:solidFill>
                <a:schemeClr val="bg1"/>
              </a:solidFill>
            </a:endParaRPr>
          </a:p>
        </p:txBody>
      </p:sp>
    </p:spTree>
    <p:extLst>
      <p:ext uri="{BB962C8B-B14F-4D97-AF65-F5344CB8AC3E}">
        <p14:creationId xmlns:p14="http://schemas.microsoft.com/office/powerpoint/2010/main" val="774072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Take Home Points</a:t>
            </a:r>
            <a:endParaRPr lang="en-US" sz="3200" dirty="0"/>
          </a:p>
        </p:txBody>
      </p:sp>
      <p:sp>
        <p:nvSpPr>
          <p:cNvPr id="3" name="Content Placeholder 2"/>
          <p:cNvSpPr>
            <a:spLocks noGrp="1"/>
          </p:cNvSpPr>
          <p:nvPr>
            <p:ph idx="1"/>
          </p:nvPr>
        </p:nvSpPr>
        <p:spPr>
          <a:xfrm>
            <a:off x="353198" y="2126829"/>
            <a:ext cx="11298264" cy="4311353"/>
          </a:xfrm>
        </p:spPr>
        <p:txBody>
          <a:bodyPr>
            <a:noAutofit/>
          </a:bodyPr>
          <a:lstStyle/>
          <a:p>
            <a:pPr>
              <a:spcBef>
                <a:spcPts val="300"/>
              </a:spcBef>
              <a:spcAft>
                <a:spcPts val="300"/>
              </a:spcAft>
            </a:pPr>
            <a:r>
              <a:rPr lang="en-US" sz="2800" u="sng" dirty="0" smtClean="0">
                <a:solidFill>
                  <a:schemeClr val="tx1"/>
                </a:solidFill>
              </a:rPr>
              <a:t>Sexual self-concept ambiguity</a:t>
            </a:r>
            <a:r>
              <a:rPr lang="en-US" sz="2800" dirty="0" smtClean="0">
                <a:solidFill>
                  <a:schemeClr val="tx1"/>
                </a:solidFill>
              </a:rPr>
              <a:t> is a risk factor for current suicidal </a:t>
            </a:r>
            <a:r>
              <a:rPr lang="en-US" sz="2800" dirty="0">
                <a:solidFill>
                  <a:schemeClr val="tx1"/>
                </a:solidFill>
              </a:rPr>
              <a:t>ideation </a:t>
            </a:r>
            <a:r>
              <a:rPr lang="en-US" sz="2800" dirty="0" smtClean="0">
                <a:solidFill>
                  <a:schemeClr val="tx1"/>
                </a:solidFill>
              </a:rPr>
              <a:t>(Talley</a:t>
            </a:r>
            <a:r>
              <a:rPr lang="en-US" sz="2800" dirty="0">
                <a:solidFill>
                  <a:schemeClr val="tx1"/>
                </a:solidFill>
              </a:rPr>
              <a:t>, Brown, Cukrowicz, &amp; Bagge, 2015). </a:t>
            </a:r>
            <a:endParaRPr lang="en-US" sz="2800" dirty="0" smtClean="0">
              <a:solidFill>
                <a:schemeClr val="tx1"/>
              </a:solidFill>
            </a:endParaRPr>
          </a:p>
          <a:p>
            <a:pPr lvl="1">
              <a:spcBef>
                <a:spcPts val="300"/>
              </a:spcBef>
              <a:spcAft>
                <a:spcPts val="300"/>
              </a:spcAft>
            </a:pPr>
            <a:r>
              <a:rPr lang="en-US" sz="2800" dirty="0" smtClean="0">
                <a:solidFill>
                  <a:schemeClr val="tx1"/>
                </a:solidFill>
              </a:rPr>
              <a:t>Explained by </a:t>
            </a:r>
            <a:r>
              <a:rPr lang="en-US" sz="2800" dirty="0">
                <a:solidFill>
                  <a:schemeClr val="tx1"/>
                </a:solidFill>
              </a:rPr>
              <a:t>feelings of </a:t>
            </a:r>
            <a:r>
              <a:rPr lang="en-US" sz="2800" dirty="0" smtClean="0">
                <a:solidFill>
                  <a:schemeClr val="tx1"/>
                </a:solidFill>
              </a:rPr>
              <a:t>burdensomeness, </a:t>
            </a:r>
            <a:r>
              <a:rPr lang="en-US" sz="2800" dirty="0" smtClean="0">
                <a:solidFill>
                  <a:schemeClr val="tx1"/>
                </a:solidFill>
              </a:rPr>
              <a:t>social isolation</a:t>
            </a:r>
            <a:r>
              <a:rPr lang="en-US" sz="2800" dirty="0" smtClean="0">
                <a:solidFill>
                  <a:schemeClr val="tx1"/>
                </a:solidFill>
              </a:rPr>
              <a:t>, and </a:t>
            </a:r>
            <a:r>
              <a:rPr lang="en-US" sz="2800" dirty="0" smtClean="0">
                <a:solidFill>
                  <a:schemeClr val="tx1"/>
                </a:solidFill>
              </a:rPr>
              <a:t>hopelessness</a:t>
            </a:r>
          </a:p>
          <a:p>
            <a:pPr>
              <a:spcBef>
                <a:spcPts val="300"/>
              </a:spcBef>
              <a:spcAft>
                <a:spcPts val="300"/>
              </a:spcAft>
            </a:pPr>
            <a:r>
              <a:rPr lang="en-US" sz="3200" dirty="0" smtClean="0">
                <a:solidFill>
                  <a:schemeClr val="tx1"/>
                </a:solidFill>
              </a:rPr>
              <a:t>Preliminary </a:t>
            </a:r>
            <a:r>
              <a:rPr lang="en-US" sz="3200" dirty="0" smtClean="0">
                <a:solidFill>
                  <a:schemeClr val="tx1"/>
                </a:solidFill>
              </a:rPr>
              <a:t>results suggest fearlessness about death may </a:t>
            </a:r>
            <a:r>
              <a:rPr lang="en-US" sz="3200" dirty="0" smtClean="0">
                <a:solidFill>
                  <a:schemeClr val="tx1"/>
                </a:solidFill>
              </a:rPr>
              <a:t>exacerbate the positive association between active </a:t>
            </a:r>
            <a:r>
              <a:rPr lang="en-US" sz="3200" dirty="0" smtClean="0">
                <a:solidFill>
                  <a:schemeClr val="tx1"/>
                </a:solidFill>
              </a:rPr>
              <a:t>suicidal ideation and likelihood of </a:t>
            </a:r>
            <a:r>
              <a:rPr lang="en-US" sz="3200" dirty="0" smtClean="0">
                <a:solidFill>
                  <a:schemeClr val="tx1"/>
                </a:solidFill>
              </a:rPr>
              <a:t>suicide planning.</a:t>
            </a:r>
            <a:endParaRPr lang="en-US" sz="3200" dirty="0" smtClean="0">
              <a:solidFill>
                <a:schemeClr val="tx1"/>
              </a:solidFill>
            </a:endParaRPr>
          </a:p>
        </p:txBody>
      </p:sp>
    </p:spTree>
    <p:extLst>
      <p:ext uri="{BB962C8B-B14F-4D97-AF65-F5344CB8AC3E}">
        <p14:creationId xmlns:p14="http://schemas.microsoft.com/office/powerpoint/2010/main" val="263021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Limitations</a:t>
            </a:r>
            <a:endParaRPr lang="en-US" sz="3200" dirty="0"/>
          </a:p>
        </p:txBody>
      </p:sp>
      <p:sp>
        <p:nvSpPr>
          <p:cNvPr id="3" name="Content Placeholder 2"/>
          <p:cNvSpPr>
            <a:spLocks noGrp="1"/>
          </p:cNvSpPr>
          <p:nvPr>
            <p:ph idx="1"/>
          </p:nvPr>
        </p:nvSpPr>
        <p:spPr>
          <a:xfrm>
            <a:off x="428992" y="2362829"/>
            <a:ext cx="10812288" cy="3678303"/>
          </a:xfrm>
        </p:spPr>
        <p:txBody>
          <a:bodyPr>
            <a:noAutofit/>
          </a:bodyPr>
          <a:lstStyle/>
          <a:p>
            <a:r>
              <a:rPr lang="en-US" sz="3200" dirty="0" smtClean="0">
                <a:solidFill>
                  <a:schemeClr val="tx1"/>
                </a:solidFill>
              </a:rPr>
              <a:t>Limited Generalizability </a:t>
            </a:r>
          </a:p>
          <a:p>
            <a:pPr lvl="1"/>
            <a:r>
              <a:rPr lang="en-US" sz="3200" dirty="0" smtClean="0">
                <a:solidFill>
                  <a:schemeClr val="tx1"/>
                </a:solidFill>
              </a:rPr>
              <a:t>Participants were primarily White, college-attending females</a:t>
            </a:r>
          </a:p>
          <a:p>
            <a:pPr lvl="2"/>
            <a:r>
              <a:rPr lang="en-US" sz="3200" dirty="0" smtClean="0">
                <a:solidFill>
                  <a:schemeClr val="tx1"/>
                </a:solidFill>
              </a:rPr>
              <a:t>Non-clinical sample</a:t>
            </a:r>
          </a:p>
          <a:p>
            <a:pPr lvl="2"/>
            <a:r>
              <a:rPr lang="en-US" sz="3200" dirty="0" smtClean="0">
                <a:solidFill>
                  <a:schemeClr val="tx1"/>
                </a:solidFill>
              </a:rPr>
              <a:t>Concerted focus on young adulthood</a:t>
            </a:r>
          </a:p>
          <a:p>
            <a:r>
              <a:rPr lang="en-US" sz="3200" dirty="0" smtClean="0">
                <a:solidFill>
                  <a:schemeClr val="tx1"/>
                </a:solidFill>
              </a:rPr>
              <a:t>Self-report, retrospective, cross-sectional data</a:t>
            </a:r>
          </a:p>
          <a:p>
            <a:pPr lvl="1"/>
            <a:r>
              <a:rPr lang="en-US" sz="3200" dirty="0" smtClean="0">
                <a:solidFill>
                  <a:schemeClr val="tx1"/>
                </a:solidFill>
              </a:rPr>
              <a:t>Retrospective bias and forgetting </a:t>
            </a:r>
          </a:p>
          <a:p>
            <a:pPr lvl="1"/>
            <a:r>
              <a:rPr lang="en-US" sz="3200" dirty="0" smtClean="0">
                <a:solidFill>
                  <a:schemeClr val="tx1"/>
                </a:solidFill>
              </a:rPr>
              <a:t>No causal relations can be determined </a:t>
            </a:r>
          </a:p>
        </p:txBody>
      </p:sp>
    </p:spTree>
    <p:extLst>
      <p:ext uri="{BB962C8B-B14F-4D97-AF65-F5344CB8AC3E}">
        <p14:creationId xmlns:p14="http://schemas.microsoft.com/office/powerpoint/2010/main" val="2044182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Thanks!!</a:t>
            </a:r>
            <a:endParaRPr lang="en-US" sz="3200" dirty="0"/>
          </a:p>
        </p:txBody>
      </p:sp>
      <p:sp>
        <p:nvSpPr>
          <p:cNvPr id="3" name="Content Placeholder 2"/>
          <p:cNvSpPr>
            <a:spLocks noGrp="1"/>
          </p:cNvSpPr>
          <p:nvPr>
            <p:ph idx="1"/>
          </p:nvPr>
        </p:nvSpPr>
        <p:spPr>
          <a:xfrm>
            <a:off x="273049" y="2842668"/>
            <a:ext cx="11806655" cy="3599316"/>
          </a:xfrm>
        </p:spPr>
        <p:txBody>
          <a:bodyPr>
            <a:noAutofit/>
          </a:bodyPr>
          <a:lstStyle/>
          <a:p>
            <a:r>
              <a:rPr lang="en-US" sz="2800" dirty="0" smtClean="0">
                <a:solidFill>
                  <a:schemeClr val="tx1"/>
                </a:solidFill>
              </a:rPr>
              <a:t>Collaborators</a:t>
            </a:r>
          </a:p>
          <a:p>
            <a:pPr lvl="1"/>
            <a:r>
              <a:rPr lang="en-US" sz="2800" dirty="0">
                <a:solidFill>
                  <a:schemeClr val="tx1"/>
                </a:solidFill>
              </a:rPr>
              <a:t>Jennifer J. </a:t>
            </a:r>
            <a:r>
              <a:rPr lang="en-US" sz="2800" dirty="0" smtClean="0">
                <a:solidFill>
                  <a:schemeClr val="tx1"/>
                </a:solidFill>
              </a:rPr>
              <a:t>Muehlenkamp, PhD </a:t>
            </a:r>
            <a:r>
              <a:rPr lang="en-US" sz="2800" dirty="0">
                <a:solidFill>
                  <a:schemeClr val="tx1"/>
                </a:solidFill>
              </a:rPr>
              <a:t>(University of Wisconsin- Eau Claire)</a:t>
            </a:r>
          </a:p>
          <a:p>
            <a:pPr lvl="1"/>
            <a:r>
              <a:rPr lang="en-US" sz="2800" dirty="0" smtClean="0">
                <a:solidFill>
                  <a:schemeClr val="tx1"/>
                </a:solidFill>
              </a:rPr>
              <a:t>Courtney L. Bagge, PhD </a:t>
            </a:r>
            <a:r>
              <a:rPr lang="en-US" sz="2800" dirty="0">
                <a:solidFill>
                  <a:schemeClr val="tx1"/>
                </a:solidFill>
              </a:rPr>
              <a:t>(University of Mississippi Medical Center)</a:t>
            </a:r>
          </a:p>
          <a:p>
            <a:pPr lvl="1"/>
            <a:r>
              <a:rPr lang="en-US" sz="2800" dirty="0">
                <a:solidFill>
                  <a:schemeClr val="tx1"/>
                </a:solidFill>
              </a:rPr>
              <a:t>David </a:t>
            </a:r>
            <a:r>
              <a:rPr lang="en-US" sz="2800" dirty="0" smtClean="0">
                <a:solidFill>
                  <a:schemeClr val="tx1"/>
                </a:solidFill>
              </a:rPr>
              <a:t>W. Hancock, MA </a:t>
            </a:r>
            <a:r>
              <a:rPr lang="en-US" sz="2800" dirty="0">
                <a:solidFill>
                  <a:schemeClr val="tx1"/>
                </a:solidFill>
              </a:rPr>
              <a:t>(Texas Tech University)</a:t>
            </a:r>
          </a:p>
          <a:p>
            <a:pPr lvl="1"/>
            <a:r>
              <a:rPr lang="en-US" sz="2800" dirty="0" smtClean="0">
                <a:solidFill>
                  <a:schemeClr val="tx1"/>
                </a:solidFill>
              </a:rPr>
              <a:t>Sarah Brown, MA (Texas Tech University)</a:t>
            </a:r>
          </a:p>
          <a:p>
            <a:pPr lvl="1"/>
            <a:r>
              <a:rPr lang="en-US" sz="2800" dirty="0" smtClean="0">
                <a:solidFill>
                  <a:schemeClr val="tx1"/>
                </a:solidFill>
              </a:rPr>
              <a:t>Kelly Cukrowicz, PhD </a:t>
            </a:r>
            <a:r>
              <a:rPr lang="en-US" sz="2800" dirty="0">
                <a:solidFill>
                  <a:schemeClr val="tx1"/>
                </a:solidFill>
              </a:rPr>
              <a:t>(Texas Tech University)</a:t>
            </a:r>
            <a:endParaRPr lang="en-US" sz="2800" dirty="0" smtClean="0">
              <a:solidFill>
                <a:schemeClr val="tx1"/>
              </a:solidFill>
            </a:endParaRPr>
          </a:p>
          <a:p>
            <a:endParaRPr lang="en-US" sz="3000" dirty="0" smtClean="0">
              <a:solidFill>
                <a:schemeClr val="tx1"/>
              </a:solidFill>
            </a:endParaRPr>
          </a:p>
          <a:p>
            <a:r>
              <a:rPr lang="en-US" sz="3000" dirty="0" smtClean="0">
                <a:solidFill>
                  <a:schemeClr val="tx1"/>
                </a:solidFill>
              </a:rPr>
              <a:t>NIH </a:t>
            </a:r>
            <a:r>
              <a:rPr lang="en-US" sz="3000" dirty="0" smtClean="0">
                <a:solidFill>
                  <a:schemeClr val="tx1"/>
                </a:solidFill>
              </a:rPr>
              <a:t>R00 AA001974</a:t>
            </a:r>
            <a:endParaRPr lang="en-US" sz="3000" dirty="0">
              <a:solidFill>
                <a:schemeClr val="tx1"/>
              </a:solidFill>
            </a:endParaRPr>
          </a:p>
        </p:txBody>
      </p:sp>
      <p:sp>
        <p:nvSpPr>
          <p:cNvPr id="4" name="AutoShape 2" descr="Image result for courtney bagg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252" y="913861"/>
            <a:ext cx="1638924" cy="20486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245" y="922338"/>
            <a:ext cx="1543405" cy="206561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3749" y="913861"/>
            <a:ext cx="1549208" cy="206561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77713" y="906701"/>
            <a:ext cx="1510115" cy="205581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4277" y="930815"/>
            <a:ext cx="1536492" cy="2048656"/>
          </a:xfrm>
          <a:prstGeom prst="rect">
            <a:avLst/>
          </a:prstGeom>
        </p:spPr>
      </p:pic>
    </p:spTree>
    <p:extLst>
      <p:ext uri="{BB962C8B-B14F-4D97-AF65-F5344CB8AC3E}">
        <p14:creationId xmlns:p14="http://schemas.microsoft.com/office/powerpoint/2010/main" val="3250422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65" y="774762"/>
            <a:ext cx="11411935" cy="1080938"/>
          </a:xfrm>
        </p:spPr>
        <p:txBody>
          <a:bodyPr>
            <a:normAutofit/>
          </a:bodyPr>
          <a:lstStyle/>
          <a:p>
            <a:r>
              <a:rPr lang="en-US" sz="3200" dirty="0" smtClean="0"/>
              <a:t>Sexual Minority Suicide disparities</a:t>
            </a:r>
            <a:endParaRPr lang="en-US" sz="3200" dirty="0"/>
          </a:p>
        </p:txBody>
      </p:sp>
      <p:sp>
        <p:nvSpPr>
          <p:cNvPr id="3" name="Content Placeholder 2"/>
          <p:cNvSpPr>
            <a:spLocks noGrp="1"/>
          </p:cNvSpPr>
          <p:nvPr>
            <p:ph idx="1"/>
          </p:nvPr>
        </p:nvSpPr>
        <p:spPr>
          <a:xfrm>
            <a:off x="174991" y="2187077"/>
            <a:ext cx="5202921" cy="3599316"/>
          </a:xfrm>
        </p:spPr>
        <p:txBody>
          <a:bodyPr>
            <a:noAutofit/>
          </a:bodyPr>
          <a:lstStyle/>
          <a:p>
            <a:r>
              <a:rPr lang="en-US" sz="3200" dirty="0" smtClean="0">
                <a:solidFill>
                  <a:schemeClr val="tx1"/>
                </a:solidFill>
              </a:rPr>
              <a:t>Lesbian, gay, and bisexual (LGB) people are at higher risk of suicidal behavior than heterosexual people </a:t>
            </a:r>
            <a:r>
              <a:rPr lang="en-US" dirty="0" smtClean="0">
                <a:solidFill>
                  <a:schemeClr val="tx1"/>
                </a:solidFill>
              </a:rPr>
              <a:t>(</a:t>
            </a:r>
            <a:r>
              <a:rPr lang="en-US" dirty="0" err="1" smtClean="0">
                <a:solidFill>
                  <a:schemeClr val="tx1"/>
                </a:solidFill>
              </a:rPr>
              <a:t>Hottes</a:t>
            </a:r>
            <a:r>
              <a:rPr lang="en-US" dirty="0" smtClean="0">
                <a:solidFill>
                  <a:schemeClr val="tx1"/>
                </a:solidFill>
              </a:rPr>
              <a:t> et al., 2016; </a:t>
            </a:r>
            <a:r>
              <a:rPr lang="en-US" dirty="0" err="1" smtClean="0"/>
              <a:t>Plöderl</a:t>
            </a:r>
            <a:r>
              <a:rPr lang="en-US" dirty="0" smtClean="0"/>
              <a:t> et al., 2014; </a:t>
            </a:r>
            <a:r>
              <a:rPr lang="en-US" dirty="0" smtClean="0">
                <a:solidFill>
                  <a:schemeClr val="tx1"/>
                </a:solidFill>
              </a:rPr>
              <a:t>Russell, 2003).</a:t>
            </a:r>
          </a:p>
          <a:p>
            <a:pPr lvl="1"/>
            <a:r>
              <a:rPr lang="en-US" sz="3200" dirty="0" smtClean="0">
                <a:solidFill>
                  <a:schemeClr val="tx1"/>
                </a:solidFill>
              </a:rPr>
              <a:t>e.g., suicidal thoughts, plans, and attempts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896" y="1855701"/>
            <a:ext cx="6150719" cy="4620403"/>
          </a:xfrm>
          <a:prstGeom prst="rect">
            <a:avLst/>
          </a:prstGeom>
        </p:spPr>
      </p:pic>
    </p:spTree>
    <p:extLst>
      <p:ext uri="{BB962C8B-B14F-4D97-AF65-F5344CB8AC3E}">
        <p14:creationId xmlns:p14="http://schemas.microsoft.com/office/powerpoint/2010/main" val="254232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Comments or Questions???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489" y="1891525"/>
            <a:ext cx="6633021" cy="4966475"/>
          </a:xfrm>
          <a:prstGeom prst="rect">
            <a:avLst/>
          </a:prstGeom>
        </p:spPr>
      </p:pic>
    </p:spTree>
    <p:extLst>
      <p:ext uri="{BB962C8B-B14F-4D97-AF65-F5344CB8AC3E}">
        <p14:creationId xmlns:p14="http://schemas.microsoft.com/office/powerpoint/2010/main" val="2131871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459763" y="1964189"/>
          <a:ext cx="11225958" cy="4624817"/>
        </p:xfrm>
        <a:graphic>
          <a:graphicData uri="http://schemas.openxmlformats.org/drawingml/2006/table">
            <a:tbl>
              <a:tblPr firstRow="1" bandRow="1">
                <a:tableStyleId>{5C22544A-7EE6-4342-B048-85BDC9FD1C3A}</a:tableStyleId>
              </a:tblPr>
              <a:tblGrid>
                <a:gridCol w="792311"/>
                <a:gridCol w="1078682"/>
                <a:gridCol w="1870993"/>
                <a:gridCol w="1870993"/>
                <a:gridCol w="1870993"/>
                <a:gridCol w="1870993"/>
                <a:gridCol w="1870993"/>
              </a:tblGrid>
              <a:tr h="485639">
                <a:tc gridSpan="2">
                  <a:txBody>
                    <a:bodyPr/>
                    <a:lstStyle/>
                    <a:p>
                      <a:endParaRPr lang="en-US" sz="2400" dirty="0">
                        <a:latin typeface="+mn-lt"/>
                        <a:ea typeface="Cambria Math" panose="02040503050406030204" pitchFamily="18" charset="0"/>
                      </a:endParaRPr>
                    </a:p>
                  </a:txBody>
                  <a:tcPr/>
                </a:tc>
                <a:tc hMerge="1">
                  <a:txBody>
                    <a:bodyPr/>
                    <a:lstStyle/>
                    <a:p>
                      <a:endParaRPr lang="en-US"/>
                    </a:p>
                  </a:txBody>
                  <a:tcPr/>
                </a:tc>
                <a:tc>
                  <a:txBody>
                    <a:bodyPr/>
                    <a:lstStyle/>
                    <a:p>
                      <a:endParaRPr lang="en-US" sz="2400">
                        <a:latin typeface="+mn-lt"/>
                        <a:ea typeface="Cambria Math" panose="02040503050406030204" pitchFamily="18" charset="0"/>
                      </a:endParaRPr>
                    </a:p>
                  </a:txBody>
                  <a:tcPr/>
                </a:tc>
                <a:tc gridSpan="2">
                  <a:txBody>
                    <a:bodyPr/>
                    <a:lstStyle/>
                    <a:p>
                      <a:r>
                        <a:rPr lang="en-US" sz="2400" dirty="0" smtClean="0">
                          <a:latin typeface="+mn-lt"/>
                          <a:ea typeface="Cambria Math" panose="02040503050406030204" pitchFamily="18" charset="0"/>
                        </a:rPr>
                        <a:t>Suicide</a:t>
                      </a:r>
                      <a:r>
                        <a:rPr lang="en-US" sz="2400" baseline="0" dirty="0" smtClean="0">
                          <a:latin typeface="+mn-lt"/>
                          <a:ea typeface="Cambria Math" panose="02040503050406030204" pitchFamily="18" charset="0"/>
                        </a:rPr>
                        <a:t> ideation</a:t>
                      </a:r>
                      <a:endParaRPr lang="en-US" sz="2400" dirty="0">
                        <a:latin typeface="+mn-lt"/>
                        <a:ea typeface="Cambria Math" panose="02040503050406030204" pitchFamily="18" charset="0"/>
                      </a:endParaRPr>
                    </a:p>
                  </a:txBody>
                  <a:tcPr/>
                </a:tc>
                <a:tc hMerge="1">
                  <a:txBody>
                    <a:bodyPr/>
                    <a:lstStyle/>
                    <a:p>
                      <a:endParaRPr lang="en-US" dirty="0"/>
                    </a:p>
                  </a:txBody>
                  <a:tcPr/>
                </a:tc>
                <a:tc gridSpan="2">
                  <a:txBody>
                    <a:bodyPr/>
                    <a:lstStyle/>
                    <a:p>
                      <a:r>
                        <a:rPr lang="en-US" sz="2400" dirty="0" smtClean="0">
                          <a:latin typeface="+mn-lt"/>
                          <a:ea typeface="Cambria Math" panose="02040503050406030204" pitchFamily="18" charset="0"/>
                        </a:rPr>
                        <a:t>Suicide Plans</a:t>
                      </a:r>
                      <a:endParaRPr lang="en-US" sz="2400" dirty="0">
                        <a:latin typeface="+mn-lt"/>
                        <a:ea typeface="Cambria Math" panose="02040503050406030204" pitchFamily="18" charset="0"/>
                      </a:endParaRPr>
                    </a:p>
                  </a:txBody>
                  <a:tcPr/>
                </a:tc>
                <a:tc hMerge="1">
                  <a:txBody>
                    <a:bodyPr/>
                    <a:lstStyle/>
                    <a:p>
                      <a:endParaRPr lang="en-US" dirty="0"/>
                    </a:p>
                  </a:txBody>
                  <a:tcPr/>
                </a:tc>
              </a:tr>
              <a:tr h="728150">
                <a:tc gridSpan="2">
                  <a:txBody>
                    <a:bodyPr/>
                    <a:lstStyle/>
                    <a:p>
                      <a:r>
                        <a:rPr lang="en-US" sz="2400" b="1" dirty="0" smtClean="0">
                          <a:latin typeface="+mn-lt"/>
                          <a:ea typeface="Cambria Math" panose="02040503050406030204" pitchFamily="18" charset="0"/>
                        </a:rPr>
                        <a:t>Female</a:t>
                      </a:r>
                      <a:endParaRPr lang="en-US" sz="2400" b="1" dirty="0">
                        <a:latin typeface="+mn-lt"/>
                        <a:ea typeface="Cambria Math" panose="02040503050406030204" pitchFamily="18" charset="0"/>
                      </a:endParaRPr>
                    </a:p>
                  </a:txBody>
                  <a:tcPr/>
                </a:tc>
                <a:tc hMerge="1">
                  <a:txBody>
                    <a:bodyPr/>
                    <a:lstStyle/>
                    <a:p>
                      <a:endParaRPr lang="en-US"/>
                    </a:p>
                  </a:txBody>
                  <a:tcPr/>
                </a:tc>
                <a:tc>
                  <a:txBody>
                    <a:bodyPr/>
                    <a:lstStyle/>
                    <a:p>
                      <a:r>
                        <a:rPr lang="en-US" sz="2400" i="1" dirty="0" smtClean="0">
                          <a:latin typeface="+mn-lt"/>
                          <a:ea typeface="Cambria Math" panose="02040503050406030204" pitchFamily="18" charset="0"/>
                        </a:rPr>
                        <a:t>N</a:t>
                      </a:r>
                      <a:r>
                        <a:rPr lang="en-US" sz="2400" dirty="0" smtClean="0">
                          <a:latin typeface="+mn-lt"/>
                          <a:ea typeface="Cambria Math" panose="02040503050406030204" pitchFamily="18" charset="0"/>
                        </a:rPr>
                        <a:t> = 24,212</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Odds Ratio</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95% CI</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Odds Ratio</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95% CI</a:t>
                      </a:r>
                      <a:endParaRPr lang="en-US" sz="2400" dirty="0">
                        <a:latin typeface="+mn-lt"/>
                        <a:ea typeface="Cambria Math" panose="02040503050406030204" pitchFamily="18" charset="0"/>
                      </a:endParaRPr>
                    </a:p>
                  </a:txBody>
                  <a:tcPr/>
                </a:tc>
              </a:tr>
              <a:tr h="501023">
                <a:tc gridSpan="3">
                  <a:txBody>
                    <a:bodyPr/>
                    <a:lstStyle/>
                    <a:p>
                      <a:r>
                        <a:rPr lang="en-US" sz="2400" dirty="0" smtClean="0">
                          <a:latin typeface="+mn-lt"/>
                          <a:ea typeface="Cambria Math" panose="02040503050406030204" pitchFamily="18" charset="0"/>
                        </a:rPr>
                        <a:t>Sexual identity</a:t>
                      </a:r>
                      <a:endParaRPr lang="en-US" sz="2400" dirty="0">
                        <a:latin typeface="+mn-lt"/>
                        <a:ea typeface="Cambria Math" panose="02040503050406030204" pitchFamily="18" charset="0"/>
                      </a:endParaRPr>
                    </a:p>
                  </a:txBody>
                  <a:tcPr/>
                </a:tc>
                <a:tc hMerge="1">
                  <a:txBody>
                    <a:bodyPr/>
                    <a:lstStyle/>
                    <a:p>
                      <a:endParaRPr lang="en-US"/>
                    </a:p>
                  </a:txBody>
                  <a:tcPr/>
                </a:tc>
                <a:tc hMerge="1">
                  <a:txBody>
                    <a:bodyPr/>
                    <a:lstStyle/>
                    <a:p>
                      <a:endParaRPr lang="en-US" dirty="0"/>
                    </a:p>
                  </a:txBody>
                  <a:tcPr/>
                </a:tc>
                <a:tc>
                  <a:txBody>
                    <a:bodyPr/>
                    <a:lstStyle/>
                    <a:p>
                      <a:endParaRPr lang="en-US" sz="2400" dirty="0">
                        <a:latin typeface="+mn-lt"/>
                        <a:ea typeface="Cambria Math" panose="02040503050406030204" pitchFamily="18" charset="0"/>
                      </a:endParaRPr>
                    </a:p>
                  </a:txBody>
                  <a:tcPr/>
                </a:tc>
                <a:tc>
                  <a:txBody>
                    <a:bodyPr/>
                    <a:lstStyle/>
                    <a:p>
                      <a:endParaRPr lang="en-US" sz="2400" dirty="0">
                        <a:latin typeface="+mn-lt"/>
                        <a:ea typeface="Cambria Math" panose="02040503050406030204" pitchFamily="18" charset="0"/>
                      </a:endParaRPr>
                    </a:p>
                  </a:txBody>
                  <a:tcPr/>
                </a:tc>
                <a:tc>
                  <a:txBody>
                    <a:bodyPr/>
                    <a:lstStyle/>
                    <a:p>
                      <a:endParaRPr lang="en-US" sz="2400" dirty="0">
                        <a:latin typeface="+mn-lt"/>
                        <a:ea typeface="Cambria Math" panose="02040503050406030204" pitchFamily="18" charset="0"/>
                      </a:endParaRPr>
                    </a:p>
                  </a:txBody>
                  <a:tcPr/>
                </a:tc>
                <a:tc>
                  <a:txBody>
                    <a:bodyPr/>
                    <a:lstStyle/>
                    <a:p>
                      <a:endParaRPr lang="en-US" sz="2400">
                        <a:latin typeface="+mn-lt"/>
                        <a:ea typeface="Cambria Math" panose="02040503050406030204" pitchFamily="18" charset="0"/>
                      </a:endParaRPr>
                    </a:p>
                  </a:txBody>
                  <a:tcPr/>
                </a:tc>
              </a:tr>
              <a:tr h="728420">
                <a:tc>
                  <a:txBody>
                    <a:bodyPr/>
                    <a:lstStyle/>
                    <a:p>
                      <a:endParaRPr lang="en-US" sz="2400">
                        <a:latin typeface="+mn-lt"/>
                        <a:ea typeface="Cambria Math" panose="02040503050406030204" pitchFamily="18" charset="0"/>
                      </a:endParaRPr>
                    </a:p>
                  </a:txBody>
                  <a:tcPr/>
                </a:tc>
                <a:tc gridSpan="2">
                  <a:txBody>
                    <a:bodyPr/>
                    <a:lstStyle/>
                    <a:p>
                      <a:r>
                        <a:rPr lang="en-US" sz="2400" dirty="0" smtClean="0">
                          <a:latin typeface="+mn-lt"/>
                          <a:ea typeface="Cambria Math" panose="02040503050406030204" pitchFamily="18" charset="0"/>
                        </a:rPr>
                        <a:t>Heterosexual</a:t>
                      </a:r>
                      <a:endParaRPr lang="en-US" sz="2400" dirty="0">
                        <a:latin typeface="+mn-lt"/>
                        <a:ea typeface="Cambria Math" panose="02040503050406030204" pitchFamily="18" charset="0"/>
                      </a:endParaRPr>
                    </a:p>
                  </a:txBody>
                  <a:tcPr/>
                </a:tc>
                <a:tc hMerge="1">
                  <a:txBody>
                    <a:bodyPr/>
                    <a:lstStyle/>
                    <a:p>
                      <a:endParaRPr lang="en-US" dirty="0"/>
                    </a:p>
                  </a:txBody>
                  <a:tcPr/>
                </a:tc>
                <a:tc>
                  <a:txBody>
                    <a:bodyPr/>
                    <a:lstStyle/>
                    <a:p>
                      <a:r>
                        <a:rPr lang="en-US" sz="2400" dirty="0" smtClean="0">
                          <a:latin typeface="+mn-lt"/>
                          <a:ea typeface="Cambria Math" panose="02040503050406030204" pitchFamily="18" charset="0"/>
                        </a:rPr>
                        <a:t>1.00</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Ref </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1.00</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Ref</a:t>
                      </a:r>
                      <a:endParaRPr lang="en-US" sz="2400" dirty="0">
                        <a:latin typeface="+mn-lt"/>
                        <a:ea typeface="Cambria Math" panose="02040503050406030204" pitchFamily="18" charset="0"/>
                      </a:endParaRPr>
                    </a:p>
                  </a:txBody>
                  <a:tcPr/>
                </a:tc>
              </a:tr>
              <a:tr h="727195">
                <a:tc>
                  <a:txBody>
                    <a:bodyPr/>
                    <a:lstStyle/>
                    <a:p>
                      <a:endParaRPr lang="en-US" sz="2400" dirty="0">
                        <a:latin typeface="+mn-lt"/>
                        <a:ea typeface="Cambria Math" panose="02040503050406030204" pitchFamily="18" charset="0"/>
                      </a:endParaRPr>
                    </a:p>
                  </a:txBody>
                  <a:tcPr/>
                </a:tc>
                <a:tc gridSpan="2">
                  <a:txBody>
                    <a:bodyPr/>
                    <a:lstStyle/>
                    <a:p>
                      <a:r>
                        <a:rPr lang="en-US" sz="2400" dirty="0" smtClean="0">
                          <a:latin typeface="+mn-lt"/>
                          <a:ea typeface="Cambria Math" panose="02040503050406030204" pitchFamily="18" charset="0"/>
                        </a:rPr>
                        <a:t>Lesbian</a:t>
                      </a:r>
                      <a:endParaRPr lang="en-US" sz="2400" dirty="0">
                        <a:latin typeface="+mn-lt"/>
                        <a:ea typeface="Cambria Math" panose="02040503050406030204" pitchFamily="18" charset="0"/>
                      </a:endParaRPr>
                    </a:p>
                  </a:txBody>
                  <a:tcPr/>
                </a:tc>
                <a:tc hMerge="1">
                  <a:txBody>
                    <a:bodyPr/>
                    <a:lstStyle/>
                    <a:p>
                      <a:endParaRPr lang="en-US" dirty="0"/>
                    </a:p>
                  </a:txBody>
                  <a:tcPr/>
                </a:tc>
                <a:tc>
                  <a:txBody>
                    <a:bodyPr/>
                    <a:lstStyle/>
                    <a:p>
                      <a:r>
                        <a:rPr lang="en-US" sz="2400" dirty="0" smtClean="0">
                          <a:latin typeface="+mn-lt"/>
                          <a:ea typeface="Cambria Math" panose="02040503050406030204" pitchFamily="18" charset="0"/>
                        </a:rPr>
                        <a:t>3.14</a:t>
                      </a:r>
                      <a:r>
                        <a:rPr lang="en-US" sz="2400" baseline="30000" dirty="0" smtClean="0">
                          <a:latin typeface="+mn-lt"/>
                          <a:ea typeface="Cambria Math" panose="02040503050406030204" pitchFamily="18" charset="0"/>
                        </a:rPr>
                        <a:t>***</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1.97, 5.03</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2.71</a:t>
                      </a:r>
                      <a:r>
                        <a:rPr lang="en-US" sz="2400" baseline="30000" dirty="0" smtClean="0">
                          <a:latin typeface="+mn-lt"/>
                          <a:ea typeface="Cambria Math" panose="02040503050406030204" pitchFamily="18" charset="0"/>
                        </a:rPr>
                        <a:t>***</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1.46, 5.02</a:t>
                      </a:r>
                      <a:endParaRPr lang="en-US" sz="2400" dirty="0">
                        <a:latin typeface="+mn-lt"/>
                        <a:ea typeface="Cambria Math" panose="02040503050406030204" pitchFamily="18" charset="0"/>
                      </a:endParaRPr>
                    </a:p>
                  </a:txBody>
                  <a:tcPr/>
                </a:tc>
              </a:tr>
              <a:tr h="727195">
                <a:tc>
                  <a:txBody>
                    <a:bodyPr/>
                    <a:lstStyle/>
                    <a:p>
                      <a:endParaRPr lang="en-US" sz="2400">
                        <a:latin typeface="+mn-lt"/>
                        <a:ea typeface="Cambria Math" panose="02040503050406030204" pitchFamily="18" charset="0"/>
                      </a:endParaRPr>
                    </a:p>
                  </a:txBody>
                  <a:tcPr/>
                </a:tc>
                <a:tc gridSpan="2">
                  <a:txBody>
                    <a:bodyPr/>
                    <a:lstStyle/>
                    <a:p>
                      <a:r>
                        <a:rPr lang="en-US" sz="2400" dirty="0" smtClean="0">
                          <a:latin typeface="+mn-lt"/>
                          <a:ea typeface="Cambria Math" panose="02040503050406030204" pitchFamily="18" charset="0"/>
                        </a:rPr>
                        <a:t>Bisexual</a:t>
                      </a:r>
                      <a:endParaRPr lang="en-US" sz="2400" dirty="0">
                        <a:latin typeface="+mn-lt"/>
                        <a:ea typeface="Cambria Math" panose="02040503050406030204" pitchFamily="18" charset="0"/>
                      </a:endParaRPr>
                    </a:p>
                  </a:txBody>
                  <a:tcPr/>
                </a:tc>
                <a:tc hMerge="1">
                  <a:txBody>
                    <a:bodyPr/>
                    <a:lstStyle/>
                    <a:p>
                      <a:endParaRPr lang="en-US" dirty="0"/>
                    </a:p>
                  </a:txBody>
                  <a:tcPr/>
                </a:tc>
                <a:tc>
                  <a:txBody>
                    <a:bodyPr/>
                    <a:lstStyle/>
                    <a:p>
                      <a:r>
                        <a:rPr lang="en-US" sz="2400" dirty="0" smtClean="0">
                          <a:latin typeface="+mn-lt"/>
                          <a:ea typeface="Cambria Math" panose="02040503050406030204" pitchFamily="18" charset="0"/>
                        </a:rPr>
                        <a:t>4.16</a:t>
                      </a:r>
                      <a:r>
                        <a:rPr lang="en-US" sz="2400" baseline="30000" dirty="0" smtClean="0">
                          <a:latin typeface="+mn-lt"/>
                          <a:ea typeface="Cambria Math" panose="02040503050406030204" pitchFamily="18" charset="0"/>
                        </a:rPr>
                        <a:t>***</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3.37, 5.15</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4.10</a:t>
                      </a:r>
                      <a:r>
                        <a:rPr lang="en-US" sz="2400" baseline="30000" dirty="0" smtClean="0">
                          <a:latin typeface="+mn-lt"/>
                          <a:ea typeface="Cambria Math" panose="02040503050406030204" pitchFamily="18" charset="0"/>
                        </a:rPr>
                        <a:t>***</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3.14, 5.36</a:t>
                      </a:r>
                      <a:endParaRPr lang="en-US" sz="2400" dirty="0">
                        <a:latin typeface="+mn-lt"/>
                        <a:ea typeface="Cambria Math" panose="02040503050406030204" pitchFamily="18" charset="0"/>
                      </a:endParaRPr>
                    </a:p>
                  </a:txBody>
                  <a:tcPr/>
                </a:tc>
              </a:tr>
              <a:tr h="727195">
                <a:tc>
                  <a:txBody>
                    <a:bodyPr/>
                    <a:lstStyle/>
                    <a:p>
                      <a:endParaRPr lang="en-US" sz="2400">
                        <a:latin typeface="+mn-lt"/>
                        <a:ea typeface="Cambria Math" panose="02040503050406030204" pitchFamily="18" charset="0"/>
                      </a:endParaRPr>
                    </a:p>
                  </a:txBody>
                  <a:tcPr/>
                </a:tc>
                <a:tc gridSpan="2">
                  <a:txBody>
                    <a:bodyPr/>
                    <a:lstStyle/>
                    <a:p>
                      <a:r>
                        <a:rPr lang="en-US" sz="2400" dirty="0" smtClean="0">
                          <a:latin typeface="+mn-lt"/>
                          <a:ea typeface="Cambria Math" panose="02040503050406030204" pitchFamily="18" charset="0"/>
                        </a:rPr>
                        <a:t>Unsure</a:t>
                      </a:r>
                      <a:endParaRPr lang="en-US" sz="2400" dirty="0">
                        <a:latin typeface="+mn-lt"/>
                        <a:ea typeface="Cambria Math" panose="02040503050406030204" pitchFamily="18" charset="0"/>
                      </a:endParaRPr>
                    </a:p>
                  </a:txBody>
                  <a:tcPr/>
                </a:tc>
                <a:tc hMerge="1">
                  <a:txBody>
                    <a:bodyPr/>
                    <a:lstStyle/>
                    <a:p>
                      <a:endParaRPr lang="en-US" dirty="0"/>
                    </a:p>
                  </a:txBody>
                  <a:tcPr/>
                </a:tc>
                <a:tc>
                  <a:txBody>
                    <a:bodyPr/>
                    <a:lstStyle/>
                    <a:p>
                      <a:r>
                        <a:rPr lang="en-US" sz="2400" dirty="0" smtClean="0">
                          <a:latin typeface="+mn-lt"/>
                          <a:ea typeface="Cambria Math" panose="02040503050406030204" pitchFamily="18" charset="0"/>
                        </a:rPr>
                        <a:t>2.15</a:t>
                      </a:r>
                      <a:r>
                        <a:rPr lang="en-US" sz="2400" baseline="30000" dirty="0" smtClean="0">
                          <a:latin typeface="+mn-lt"/>
                          <a:ea typeface="Cambria Math" panose="02040503050406030204" pitchFamily="18" charset="0"/>
                        </a:rPr>
                        <a:t>***</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1.60, 2.89</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2.27</a:t>
                      </a:r>
                      <a:r>
                        <a:rPr lang="en-US" sz="2400" baseline="30000" dirty="0" smtClean="0">
                          <a:latin typeface="+mn-lt"/>
                          <a:ea typeface="Cambria Math" panose="02040503050406030204" pitchFamily="18" charset="0"/>
                        </a:rPr>
                        <a:t>***</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1.57, 3.27</a:t>
                      </a:r>
                      <a:endParaRPr lang="en-US" sz="2400" dirty="0">
                        <a:latin typeface="+mn-lt"/>
                        <a:ea typeface="Cambria Math" panose="02040503050406030204" pitchFamily="18" charset="0"/>
                      </a:endParaRPr>
                    </a:p>
                  </a:txBody>
                  <a:tcPr/>
                </a:tc>
              </a:tr>
            </a:tbl>
          </a:graphicData>
        </a:graphic>
      </p:graphicFrame>
      <p:sp>
        <p:nvSpPr>
          <p:cNvPr id="5" name="Title 1"/>
          <p:cNvSpPr>
            <a:spLocks noGrp="1"/>
          </p:cNvSpPr>
          <p:nvPr>
            <p:ph type="title"/>
          </p:nvPr>
        </p:nvSpPr>
        <p:spPr>
          <a:xfrm>
            <a:off x="475265" y="774762"/>
            <a:ext cx="11411935" cy="1080938"/>
          </a:xfrm>
        </p:spPr>
        <p:txBody>
          <a:bodyPr>
            <a:normAutofit/>
          </a:bodyPr>
          <a:lstStyle/>
          <a:p>
            <a:r>
              <a:rPr lang="en-US" sz="3200" dirty="0" smtClean="0"/>
              <a:t>Sexual Minority Suicide disparities</a:t>
            </a:r>
            <a:endParaRPr lang="en-US" sz="3200" dirty="0"/>
          </a:p>
        </p:txBody>
      </p:sp>
      <p:sp>
        <p:nvSpPr>
          <p:cNvPr id="2" name="TextBox 1"/>
          <p:cNvSpPr txBox="1"/>
          <p:nvPr/>
        </p:nvSpPr>
        <p:spPr>
          <a:xfrm>
            <a:off x="4369536" y="2832728"/>
            <a:ext cx="1191352" cy="369332"/>
          </a:xfrm>
          <a:prstGeom prst="rect">
            <a:avLst/>
          </a:prstGeom>
          <a:noFill/>
        </p:spPr>
        <p:txBody>
          <a:bodyPr wrap="none" rtlCol="0">
            <a:spAutoFit/>
          </a:bodyPr>
          <a:lstStyle/>
          <a:p>
            <a:r>
              <a:rPr lang="en-US" baseline="30000" dirty="0" smtClean="0">
                <a:solidFill>
                  <a:schemeClr val="bg1"/>
                </a:solidFill>
              </a:rPr>
              <a:t>***</a:t>
            </a:r>
            <a:r>
              <a:rPr lang="en-US" i="1" dirty="0" smtClean="0">
                <a:solidFill>
                  <a:schemeClr val="bg1"/>
                </a:solidFill>
              </a:rPr>
              <a:t>p</a:t>
            </a:r>
            <a:r>
              <a:rPr lang="en-US" dirty="0" smtClean="0">
                <a:solidFill>
                  <a:schemeClr val="bg1"/>
                </a:solidFill>
              </a:rPr>
              <a:t> &lt; .001</a:t>
            </a:r>
            <a:endParaRPr lang="en-US" dirty="0">
              <a:solidFill>
                <a:schemeClr val="bg1"/>
              </a:solidFill>
            </a:endParaRPr>
          </a:p>
        </p:txBody>
      </p:sp>
      <p:sp>
        <p:nvSpPr>
          <p:cNvPr id="7" name="TextBox 6"/>
          <p:cNvSpPr txBox="1"/>
          <p:nvPr/>
        </p:nvSpPr>
        <p:spPr>
          <a:xfrm>
            <a:off x="8076036" y="2834587"/>
            <a:ext cx="1191352" cy="369332"/>
          </a:xfrm>
          <a:prstGeom prst="rect">
            <a:avLst/>
          </a:prstGeom>
          <a:noFill/>
        </p:spPr>
        <p:txBody>
          <a:bodyPr wrap="none" rtlCol="0">
            <a:spAutoFit/>
          </a:bodyPr>
          <a:lstStyle/>
          <a:p>
            <a:r>
              <a:rPr lang="en-US" baseline="30000" dirty="0" smtClean="0">
                <a:solidFill>
                  <a:schemeClr val="bg1"/>
                </a:solidFill>
              </a:rPr>
              <a:t>***</a:t>
            </a:r>
            <a:r>
              <a:rPr lang="en-US" i="1" dirty="0" smtClean="0">
                <a:solidFill>
                  <a:schemeClr val="bg1"/>
                </a:solidFill>
              </a:rPr>
              <a:t>p</a:t>
            </a:r>
            <a:r>
              <a:rPr lang="en-US" dirty="0" smtClean="0">
                <a:solidFill>
                  <a:schemeClr val="bg1"/>
                </a:solidFill>
              </a:rPr>
              <a:t> &lt; .001</a:t>
            </a:r>
            <a:endParaRPr lang="en-US" dirty="0">
              <a:solidFill>
                <a:schemeClr val="bg1"/>
              </a:solidFill>
            </a:endParaRPr>
          </a:p>
        </p:txBody>
      </p:sp>
      <p:sp>
        <p:nvSpPr>
          <p:cNvPr id="3" name="TextBox 2"/>
          <p:cNvSpPr txBox="1"/>
          <p:nvPr/>
        </p:nvSpPr>
        <p:spPr>
          <a:xfrm>
            <a:off x="0" y="6512829"/>
            <a:ext cx="1940916" cy="369332"/>
          </a:xfrm>
          <a:prstGeom prst="rect">
            <a:avLst/>
          </a:prstGeom>
          <a:noFill/>
        </p:spPr>
        <p:txBody>
          <a:bodyPr wrap="none" rtlCol="0">
            <a:spAutoFit/>
          </a:bodyPr>
          <a:lstStyle/>
          <a:p>
            <a:r>
              <a:rPr lang="en-US" dirty="0" smtClean="0"/>
              <a:t>(Stone et al., 2014)</a:t>
            </a:r>
            <a:endParaRPr lang="en-US" dirty="0"/>
          </a:p>
        </p:txBody>
      </p:sp>
    </p:spTree>
    <p:extLst>
      <p:ext uri="{BB962C8B-B14F-4D97-AF65-F5344CB8AC3E}">
        <p14:creationId xmlns:p14="http://schemas.microsoft.com/office/powerpoint/2010/main" val="1971143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450571255"/>
              </p:ext>
            </p:extLst>
          </p:nvPr>
        </p:nvGraphicFramePr>
        <p:xfrm>
          <a:off x="475265" y="1999282"/>
          <a:ext cx="11128920" cy="4597316"/>
        </p:xfrm>
        <a:graphic>
          <a:graphicData uri="http://schemas.openxmlformats.org/drawingml/2006/table">
            <a:tbl>
              <a:tblPr firstRow="1" bandRow="1">
                <a:tableStyleId>{5C22544A-7EE6-4342-B048-85BDC9FD1C3A}</a:tableStyleId>
              </a:tblPr>
              <a:tblGrid>
                <a:gridCol w="785462"/>
                <a:gridCol w="1069358"/>
                <a:gridCol w="1854820"/>
                <a:gridCol w="1854820"/>
                <a:gridCol w="1854820"/>
                <a:gridCol w="1854820"/>
                <a:gridCol w="1854820"/>
              </a:tblGrid>
              <a:tr h="525937">
                <a:tc gridSpan="2">
                  <a:txBody>
                    <a:bodyPr/>
                    <a:lstStyle/>
                    <a:p>
                      <a:endParaRPr lang="en-US" sz="2400" dirty="0">
                        <a:latin typeface="+mn-lt"/>
                        <a:ea typeface="Cambria Math" panose="02040503050406030204" pitchFamily="18" charset="0"/>
                      </a:endParaRPr>
                    </a:p>
                  </a:txBody>
                  <a:tcPr/>
                </a:tc>
                <a:tc hMerge="1">
                  <a:txBody>
                    <a:bodyPr/>
                    <a:lstStyle/>
                    <a:p>
                      <a:endParaRPr lang="en-US"/>
                    </a:p>
                  </a:txBody>
                  <a:tcPr/>
                </a:tc>
                <a:tc>
                  <a:txBody>
                    <a:bodyPr/>
                    <a:lstStyle/>
                    <a:p>
                      <a:endParaRPr lang="en-US" sz="2400">
                        <a:latin typeface="+mn-lt"/>
                        <a:ea typeface="Cambria Math" panose="02040503050406030204" pitchFamily="18" charset="0"/>
                      </a:endParaRPr>
                    </a:p>
                  </a:txBody>
                  <a:tcPr/>
                </a:tc>
                <a:tc gridSpan="2">
                  <a:txBody>
                    <a:bodyPr/>
                    <a:lstStyle/>
                    <a:p>
                      <a:r>
                        <a:rPr lang="en-US" sz="2400" dirty="0" smtClean="0">
                          <a:latin typeface="+mn-lt"/>
                          <a:ea typeface="Cambria Math" panose="02040503050406030204" pitchFamily="18" charset="0"/>
                        </a:rPr>
                        <a:t>Suicide</a:t>
                      </a:r>
                      <a:r>
                        <a:rPr lang="en-US" sz="2400" baseline="0" dirty="0" smtClean="0">
                          <a:latin typeface="+mn-lt"/>
                          <a:ea typeface="Cambria Math" panose="02040503050406030204" pitchFamily="18" charset="0"/>
                        </a:rPr>
                        <a:t> ideation</a:t>
                      </a:r>
                      <a:endParaRPr lang="en-US" sz="2400" dirty="0">
                        <a:latin typeface="+mn-lt"/>
                        <a:ea typeface="Cambria Math" panose="02040503050406030204" pitchFamily="18" charset="0"/>
                      </a:endParaRPr>
                    </a:p>
                  </a:txBody>
                  <a:tcPr/>
                </a:tc>
                <a:tc hMerge="1">
                  <a:txBody>
                    <a:bodyPr/>
                    <a:lstStyle/>
                    <a:p>
                      <a:endParaRPr lang="en-US" dirty="0"/>
                    </a:p>
                  </a:txBody>
                  <a:tcPr/>
                </a:tc>
                <a:tc gridSpan="2">
                  <a:txBody>
                    <a:bodyPr/>
                    <a:lstStyle/>
                    <a:p>
                      <a:r>
                        <a:rPr lang="en-US" sz="2400" dirty="0" smtClean="0">
                          <a:latin typeface="+mn-lt"/>
                          <a:ea typeface="Cambria Math" panose="02040503050406030204" pitchFamily="18" charset="0"/>
                        </a:rPr>
                        <a:t>Suicide Plans</a:t>
                      </a:r>
                      <a:endParaRPr lang="en-US" sz="2400" dirty="0">
                        <a:latin typeface="+mn-lt"/>
                        <a:ea typeface="Cambria Math" panose="02040503050406030204" pitchFamily="18" charset="0"/>
                      </a:endParaRPr>
                    </a:p>
                  </a:txBody>
                  <a:tcPr/>
                </a:tc>
                <a:tc hMerge="1">
                  <a:txBody>
                    <a:bodyPr/>
                    <a:lstStyle/>
                    <a:p>
                      <a:endParaRPr lang="en-US" dirty="0"/>
                    </a:p>
                  </a:txBody>
                  <a:tcPr/>
                </a:tc>
              </a:tr>
              <a:tr h="709595">
                <a:tc gridSpan="2">
                  <a:txBody>
                    <a:bodyPr/>
                    <a:lstStyle/>
                    <a:p>
                      <a:r>
                        <a:rPr lang="en-US" sz="2400" b="1" dirty="0" smtClean="0">
                          <a:latin typeface="+mn-lt"/>
                          <a:ea typeface="Cambria Math" panose="02040503050406030204" pitchFamily="18" charset="0"/>
                        </a:rPr>
                        <a:t>Male</a:t>
                      </a:r>
                      <a:endParaRPr lang="en-US" sz="2400" b="1" dirty="0">
                        <a:latin typeface="+mn-lt"/>
                        <a:ea typeface="Cambria Math" panose="02040503050406030204" pitchFamily="18" charset="0"/>
                      </a:endParaRPr>
                    </a:p>
                  </a:txBody>
                  <a:tcPr/>
                </a:tc>
                <a:tc hMerge="1">
                  <a:txBody>
                    <a:bodyPr/>
                    <a:lstStyle/>
                    <a:p>
                      <a:endParaRPr lang="en-US"/>
                    </a:p>
                  </a:txBody>
                  <a:tcPr/>
                </a:tc>
                <a:tc>
                  <a:txBody>
                    <a:bodyPr/>
                    <a:lstStyle/>
                    <a:p>
                      <a:r>
                        <a:rPr lang="en-US" sz="2400" i="1" dirty="0" smtClean="0">
                          <a:solidFill>
                            <a:schemeClr val="bg1"/>
                          </a:solidFill>
                          <a:latin typeface="+mn-lt"/>
                          <a:ea typeface="Cambria Math" panose="02040503050406030204" pitchFamily="18" charset="0"/>
                        </a:rPr>
                        <a:t>N</a:t>
                      </a:r>
                      <a:r>
                        <a:rPr lang="en-US" sz="2400" dirty="0" smtClean="0">
                          <a:solidFill>
                            <a:schemeClr val="bg1"/>
                          </a:solidFill>
                          <a:latin typeface="+mn-lt"/>
                          <a:ea typeface="Cambria Math" panose="02040503050406030204" pitchFamily="18" charset="0"/>
                        </a:rPr>
                        <a:t> = 21,874</a:t>
                      </a:r>
                      <a:endParaRPr lang="en-US" sz="2400" dirty="0">
                        <a:solidFill>
                          <a:schemeClr val="bg1"/>
                        </a:solidFill>
                        <a:latin typeface="+mn-lt"/>
                        <a:ea typeface="Cambria Math" panose="02040503050406030204" pitchFamily="18" charset="0"/>
                      </a:endParaRPr>
                    </a:p>
                  </a:txBody>
                  <a:tcPr/>
                </a:tc>
                <a:tc>
                  <a:txBody>
                    <a:bodyPr/>
                    <a:lstStyle/>
                    <a:p>
                      <a:r>
                        <a:rPr lang="en-US" sz="2400" dirty="0" smtClean="0">
                          <a:solidFill>
                            <a:schemeClr val="bg1"/>
                          </a:solidFill>
                          <a:latin typeface="+mn-lt"/>
                          <a:ea typeface="Cambria Math" panose="02040503050406030204" pitchFamily="18" charset="0"/>
                        </a:rPr>
                        <a:t>Odds Ratio</a:t>
                      </a:r>
                      <a:endParaRPr lang="en-US" sz="2400" dirty="0">
                        <a:solidFill>
                          <a:schemeClr val="bg1"/>
                        </a:solidFill>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95% CI</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Odds Ratio</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95% CI</a:t>
                      </a:r>
                      <a:endParaRPr lang="en-US" sz="2400" dirty="0">
                        <a:latin typeface="+mn-lt"/>
                        <a:ea typeface="Cambria Math" panose="02040503050406030204" pitchFamily="18" charset="0"/>
                      </a:endParaRPr>
                    </a:p>
                  </a:txBody>
                  <a:tcPr/>
                </a:tc>
              </a:tr>
              <a:tr h="525937">
                <a:tc gridSpan="3">
                  <a:txBody>
                    <a:bodyPr/>
                    <a:lstStyle/>
                    <a:p>
                      <a:r>
                        <a:rPr lang="en-US" sz="2400" dirty="0" smtClean="0">
                          <a:latin typeface="+mn-lt"/>
                          <a:ea typeface="Cambria Math" panose="02040503050406030204" pitchFamily="18" charset="0"/>
                        </a:rPr>
                        <a:t>Sexual identity</a:t>
                      </a:r>
                      <a:endParaRPr lang="en-US" sz="2400" dirty="0">
                        <a:latin typeface="+mn-lt"/>
                        <a:ea typeface="Cambria Math" panose="02040503050406030204" pitchFamily="18" charset="0"/>
                      </a:endParaRPr>
                    </a:p>
                  </a:txBody>
                  <a:tcPr/>
                </a:tc>
                <a:tc hMerge="1">
                  <a:txBody>
                    <a:bodyPr/>
                    <a:lstStyle/>
                    <a:p>
                      <a:endParaRPr lang="en-US"/>
                    </a:p>
                  </a:txBody>
                  <a:tcPr/>
                </a:tc>
                <a:tc hMerge="1">
                  <a:txBody>
                    <a:bodyPr/>
                    <a:lstStyle/>
                    <a:p>
                      <a:endParaRPr lang="en-US" dirty="0"/>
                    </a:p>
                  </a:txBody>
                  <a:tcPr/>
                </a:tc>
                <a:tc>
                  <a:txBody>
                    <a:bodyPr/>
                    <a:lstStyle/>
                    <a:p>
                      <a:endParaRPr lang="en-US" sz="2400" dirty="0">
                        <a:latin typeface="+mn-lt"/>
                        <a:ea typeface="Cambria Math" panose="02040503050406030204" pitchFamily="18" charset="0"/>
                      </a:endParaRPr>
                    </a:p>
                  </a:txBody>
                  <a:tcPr/>
                </a:tc>
                <a:tc>
                  <a:txBody>
                    <a:bodyPr/>
                    <a:lstStyle/>
                    <a:p>
                      <a:endParaRPr lang="en-US" sz="2400" dirty="0">
                        <a:latin typeface="+mn-lt"/>
                        <a:ea typeface="Cambria Math" panose="02040503050406030204" pitchFamily="18" charset="0"/>
                      </a:endParaRPr>
                    </a:p>
                  </a:txBody>
                  <a:tcPr/>
                </a:tc>
                <a:tc>
                  <a:txBody>
                    <a:bodyPr/>
                    <a:lstStyle/>
                    <a:p>
                      <a:endParaRPr lang="en-US" sz="2400" dirty="0">
                        <a:latin typeface="+mn-lt"/>
                        <a:ea typeface="Cambria Math" panose="02040503050406030204" pitchFamily="18" charset="0"/>
                      </a:endParaRPr>
                    </a:p>
                  </a:txBody>
                  <a:tcPr/>
                </a:tc>
                <a:tc>
                  <a:txBody>
                    <a:bodyPr/>
                    <a:lstStyle/>
                    <a:p>
                      <a:endParaRPr lang="en-US" sz="2400">
                        <a:latin typeface="+mn-lt"/>
                        <a:ea typeface="Cambria Math" panose="02040503050406030204" pitchFamily="18" charset="0"/>
                      </a:endParaRPr>
                    </a:p>
                  </a:txBody>
                  <a:tcPr/>
                </a:tc>
              </a:tr>
              <a:tr h="709858">
                <a:tc>
                  <a:txBody>
                    <a:bodyPr/>
                    <a:lstStyle/>
                    <a:p>
                      <a:endParaRPr lang="en-US" sz="2400">
                        <a:latin typeface="+mn-lt"/>
                        <a:ea typeface="Cambria Math" panose="02040503050406030204" pitchFamily="18" charset="0"/>
                      </a:endParaRPr>
                    </a:p>
                  </a:txBody>
                  <a:tcPr/>
                </a:tc>
                <a:tc gridSpan="2">
                  <a:txBody>
                    <a:bodyPr/>
                    <a:lstStyle/>
                    <a:p>
                      <a:r>
                        <a:rPr lang="en-US" sz="2400" dirty="0" smtClean="0">
                          <a:latin typeface="+mn-lt"/>
                          <a:ea typeface="Cambria Math" panose="02040503050406030204" pitchFamily="18" charset="0"/>
                        </a:rPr>
                        <a:t>Heterosexual</a:t>
                      </a:r>
                      <a:endParaRPr lang="en-US" sz="2400" dirty="0">
                        <a:latin typeface="+mn-lt"/>
                        <a:ea typeface="Cambria Math" panose="02040503050406030204" pitchFamily="18" charset="0"/>
                      </a:endParaRPr>
                    </a:p>
                  </a:txBody>
                  <a:tcPr/>
                </a:tc>
                <a:tc hMerge="1">
                  <a:txBody>
                    <a:bodyPr/>
                    <a:lstStyle/>
                    <a:p>
                      <a:endParaRPr lang="en-US" dirty="0"/>
                    </a:p>
                  </a:txBody>
                  <a:tcPr/>
                </a:tc>
                <a:tc>
                  <a:txBody>
                    <a:bodyPr/>
                    <a:lstStyle/>
                    <a:p>
                      <a:r>
                        <a:rPr lang="en-US" sz="2400" dirty="0" smtClean="0">
                          <a:latin typeface="+mn-lt"/>
                          <a:ea typeface="Cambria Math" panose="02040503050406030204" pitchFamily="18" charset="0"/>
                        </a:rPr>
                        <a:t>1.00</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Ref</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1.00</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Ref</a:t>
                      </a:r>
                      <a:endParaRPr lang="en-US" sz="2400" dirty="0">
                        <a:latin typeface="+mn-lt"/>
                        <a:ea typeface="Cambria Math" panose="02040503050406030204" pitchFamily="18" charset="0"/>
                      </a:endParaRPr>
                    </a:p>
                  </a:txBody>
                  <a:tcPr/>
                </a:tc>
              </a:tr>
              <a:tr h="708663">
                <a:tc>
                  <a:txBody>
                    <a:bodyPr/>
                    <a:lstStyle/>
                    <a:p>
                      <a:endParaRPr lang="en-US" sz="2400" dirty="0">
                        <a:latin typeface="+mn-lt"/>
                        <a:ea typeface="Cambria Math" panose="02040503050406030204" pitchFamily="18" charset="0"/>
                      </a:endParaRPr>
                    </a:p>
                  </a:txBody>
                  <a:tcPr/>
                </a:tc>
                <a:tc gridSpan="2">
                  <a:txBody>
                    <a:bodyPr/>
                    <a:lstStyle/>
                    <a:p>
                      <a:r>
                        <a:rPr lang="en-US" sz="2400" dirty="0" smtClean="0">
                          <a:latin typeface="+mn-lt"/>
                          <a:ea typeface="Cambria Math" panose="02040503050406030204" pitchFamily="18" charset="0"/>
                        </a:rPr>
                        <a:t>Gay</a:t>
                      </a:r>
                      <a:endParaRPr lang="en-US" sz="2400" dirty="0">
                        <a:latin typeface="+mn-lt"/>
                        <a:ea typeface="Cambria Math" panose="02040503050406030204" pitchFamily="18" charset="0"/>
                      </a:endParaRPr>
                    </a:p>
                  </a:txBody>
                  <a:tcPr/>
                </a:tc>
                <a:tc hMerge="1">
                  <a:txBody>
                    <a:bodyPr/>
                    <a:lstStyle/>
                    <a:p>
                      <a:endParaRPr lang="en-US" dirty="0"/>
                    </a:p>
                  </a:txBody>
                  <a:tcPr/>
                </a:tc>
                <a:tc>
                  <a:txBody>
                    <a:bodyPr/>
                    <a:lstStyle/>
                    <a:p>
                      <a:r>
                        <a:rPr lang="en-US" sz="2400" dirty="0" smtClean="0">
                          <a:latin typeface="+mn-lt"/>
                          <a:ea typeface="Cambria Math" panose="02040503050406030204" pitchFamily="18" charset="0"/>
                        </a:rPr>
                        <a:t>3.40</a:t>
                      </a:r>
                      <a:r>
                        <a:rPr lang="en-US" sz="2400" baseline="30000" dirty="0" smtClean="0">
                          <a:latin typeface="+mn-lt"/>
                          <a:ea typeface="Cambria Math" panose="02040503050406030204" pitchFamily="18" charset="0"/>
                        </a:rPr>
                        <a:t>***</a:t>
                      </a:r>
                      <a:endParaRPr lang="en-US" sz="2400" baseline="300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2.19, 5.28</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2.06</a:t>
                      </a:r>
                      <a:r>
                        <a:rPr lang="en-US" sz="2400" baseline="30000" dirty="0" smtClean="0">
                          <a:latin typeface="+mn-lt"/>
                          <a:ea typeface="Cambria Math" panose="02040503050406030204" pitchFamily="18" charset="0"/>
                        </a:rPr>
                        <a:t>***</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1.20, 3.56</a:t>
                      </a:r>
                    </a:p>
                  </a:txBody>
                  <a:tcPr/>
                </a:tc>
              </a:tr>
              <a:tr h="708663">
                <a:tc>
                  <a:txBody>
                    <a:bodyPr/>
                    <a:lstStyle/>
                    <a:p>
                      <a:endParaRPr lang="en-US" sz="2400" dirty="0">
                        <a:latin typeface="+mn-lt"/>
                        <a:ea typeface="Cambria Math" panose="02040503050406030204" pitchFamily="18" charset="0"/>
                      </a:endParaRPr>
                    </a:p>
                  </a:txBody>
                  <a:tcPr/>
                </a:tc>
                <a:tc gridSpan="2">
                  <a:txBody>
                    <a:bodyPr/>
                    <a:lstStyle/>
                    <a:p>
                      <a:r>
                        <a:rPr lang="en-US" sz="2400" dirty="0" smtClean="0">
                          <a:latin typeface="+mn-lt"/>
                          <a:ea typeface="Cambria Math" panose="02040503050406030204" pitchFamily="18" charset="0"/>
                        </a:rPr>
                        <a:t>Bisexual</a:t>
                      </a:r>
                      <a:endParaRPr lang="en-US" sz="2400" dirty="0">
                        <a:latin typeface="+mn-lt"/>
                        <a:ea typeface="Cambria Math" panose="02040503050406030204" pitchFamily="18" charset="0"/>
                      </a:endParaRPr>
                    </a:p>
                  </a:txBody>
                  <a:tcPr/>
                </a:tc>
                <a:tc hMerge="1">
                  <a:txBody>
                    <a:bodyPr/>
                    <a:lstStyle/>
                    <a:p>
                      <a:endParaRPr lang="en-US" dirty="0"/>
                    </a:p>
                  </a:txBody>
                  <a:tcPr/>
                </a:tc>
                <a:tc>
                  <a:txBody>
                    <a:bodyPr/>
                    <a:lstStyle/>
                    <a:p>
                      <a:r>
                        <a:rPr lang="en-US" sz="2400" dirty="0" smtClean="0">
                          <a:latin typeface="+mn-lt"/>
                          <a:ea typeface="Cambria Math" panose="02040503050406030204" pitchFamily="18" charset="0"/>
                        </a:rPr>
                        <a:t>4.89</a:t>
                      </a:r>
                      <a:r>
                        <a:rPr lang="en-US" sz="2400" baseline="30000" dirty="0" smtClean="0">
                          <a:latin typeface="+mn-lt"/>
                          <a:ea typeface="Cambria Math" panose="02040503050406030204" pitchFamily="18" charset="0"/>
                        </a:rPr>
                        <a:t>***</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3.50, 6.82</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5.11</a:t>
                      </a:r>
                      <a:r>
                        <a:rPr lang="en-US" sz="2400" baseline="30000" dirty="0" smtClean="0">
                          <a:latin typeface="+mn-lt"/>
                          <a:ea typeface="Cambria Math" panose="02040503050406030204" pitchFamily="18" charset="0"/>
                        </a:rPr>
                        <a:t>***</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3.16, 8.25</a:t>
                      </a:r>
                      <a:endParaRPr lang="en-US" sz="2400" dirty="0">
                        <a:latin typeface="+mn-lt"/>
                        <a:ea typeface="Cambria Math" panose="02040503050406030204" pitchFamily="18" charset="0"/>
                      </a:endParaRPr>
                    </a:p>
                  </a:txBody>
                  <a:tcPr/>
                </a:tc>
              </a:tr>
              <a:tr h="708663">
                <a:tc>
                  <a:txBody>
                    <a:bodyPr/>
                    <a:lstStyle/>
                    <a:p>
                      <a:endParaRPr lang="en-US" sz="2400">
                        <a:latin typeface="+mn-lt"/>
                        <a:ea typeface="Cambria Math" panose="02040503050406030204" pitchFamily="18" charset="0"/>
                      </a:endParaRPr>
                    </a:p>
                  </a:txBody>
                  <a:tcPr/>
                </a:tc>
                <a:tc gridSpan="2">
                  <a:txBody>
                    <a:bodyPr/>
                    <a:lstStyle/>
                    <a:p>
                      <a:r>
                        <a:rPr lang="en-US" sz="2400" dirty="0" smtClean="0">
                          <a:latin typeface="+mn-lt"/>
                          <a:ea typeface="Cambria Math" panose="02040503050406030204" pitchFamily="18" charset="0"/>
                        </a:rPr>
                        <a:t>Unsure</a:t>
                      </a:r>
                      <a:endParaRPr lang="en-US" sz="2400" dirty="0">
                        <a:latin typeface="+mn-lt"/>
                        <a:ea typeface="Cambria Math" panose="02040503050406030204" pitchFamily="18" charset="0"/>
                      </a:endParaRPr>
                    </a:p>
                  </a:txBody>
                  <a:tcPr/>
                </a:tc>
                <a:tc hMerge="1">
                  <a:txBody>
                    <a:bodyPr/>
                    <a:lstStyle/>
                    <a:p>
                      <a:endParaRPr lang="en-US" dirty="0"/>
                    </a:p>
                  </a:txBody>
                  <a:tcPr/>
                </a:tc>
                <a:tc>
                  <a:txBody>
                    <a:bodyPr/>
                    <a:lstStyle/>
                    <a:p>
                      <a:r>
                        <a:rPr lang="en-US" sz="2400" dirty="0" smtClean="0">
                          <a:latin typeface="+mn-lt"/>
                          <a:ea typeface="Cambria Math" panose="02040503050406030204" pitchFamily="18" charset="0"/>
                        </a:rPr>
                        <a:t>2.73</a:t>
                      </a:r>
                      <a:r>
                        <a:rPr lang="en-US" sz="2400" baseline="30000" dirty="0" smtClean="0">
                          <a:latin typeface="+mn-lt"/>
                          <a:ea typeface="Cambria Math" panose="02040503050406030204" pitchFamily="18" charset="0"/>
                        </a:rPr>
                        <a:t>***</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1.94, 3.83</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2.48</a:t>
                      </a:r>
                      <a:r>
                        <a:rPr lang="en-US" sz="2400" baseline="30000" dirty="0" smtClean="0">
                          <a:latin typeface="+mn-lt"/>
                          <a:ea typeface="Cambria Math" panose="02040503050406030204" pitchFamily="18" charset="0"/>
                        </a:rPr>
                        <a:t>***</a:t>
                      </a:r>
                      <a:endParaRPr lang="en-US" sz="2400" dirty="0">
                        <a:latin typeface="+mn-lt"/>
                        <a:ea typeface="Cambria Math" panose="02040503050406030204" pitchFamily="18" charset="0"/>
                      </a:endParaRPr>
                    </a:p>
                  </a:txBody>
                  <a:tcPr/>
                </a:tc>
                <a:tc>
                  <a:txBody>
                    <a:bodyPr/>
                    <a:lstStyle/>
                    <a:p>
                      <a:r>
                        <a:rPr lang="en-US" sz="2400" dirty="0" smtClean="0">
                          <a:latin typeface="+mn-lt"/>
                          <a:ea typeface="Cambria Math" panose="02040503050406030204" pitchFamily="18" charset="0"/>
                        </a:rPr>
                        <a:t>1.65, 3.75</a:t>
                      </a:r>
                      <a:endParaRPr lang="en-US" sz="2400" dirty="0">
                        <a:latin typeface="+mn-lt"/>
                        <a:ea typeface="Cambria Math" panose="02040503050406030204" pitchFamily="18" charset="0"/>
                      </a:endParaRPr>
                    </a:p>
                  </a:txBody>
                  <a:tcPr/>
                </a:tc>
              </a:tr>
            </a:tbl>
          </a:graphicData>
        </a:graphic>
      </p:graphicFrame>
      <p:sp>
        <p:nvSpPr>
          <p:cNvPr id="5" name="Title 1"/>
          <p:cNvSpPr>
            <a:spLocks noGrp="1"/>
          </p:cNvSpPr>
          <p:nvPr>
            <p:ph type="title"/>
          </p:nvPr>
        </p:nvSpPr>
        <p:spPr>
          <a:xfrm>
            <a:off x="475265" y="774762"/>
            <a:ext cx="11411935" cy="1080938"/>
          </a:xfrm>
        </p:spPr>
        <p:txBody>
          <a:bodyPr>
            <a:normAutofit/>
          </a:bodyPr>
          <a:lstStyle/>
          <a:p>
            <a:r>
              <a:rPr lang="en-US" sz="3200" dirty="0" smtClean="0"/>
              <a:t>Sexual Minority Suicide disparities</a:t>
            </a:r>
            <a:endParaRPr lang="en-US" sz="3200" dirty="0"/>
          </a:p>
        </p:txBody>
      </p:sp>
      <p:sp>
        <p:nvSpPr>
          <p:cNvPr id="4" name="TextBox 3"/>
          <p:cNvSpPr txBox="1"/>
          <p:nvPr/>
        </p:nvSpPr>
        <p:spPr>
          <a:xfrm>
            <a:off x="4369536" y="2898043"/>
            <a:ext cx="1191352" cy="369332"/>
          </a:xfrm>
          <a:prstGeom prst="rect">
            <a:avLst/>
          </a:prstGeom>
          <a:noFill/>
        </p:spPr>
        <p:txBody>
          <a:bodyPr wrap="none" rtlCol="0">
            <a:spAutoFit/>
          </a:bodyPr>
          <a:lstStyle/>
          <a:p>
            <a:r>
              <a:rPr lang="en-US" baseline="30000" dirty="0" smtClean="0">
                <a:solidFill>
                  <a:schemeClr val="bg1"/>
                </a:solidFill>
              </a:rPr>
              <a:t>***</a:t>
            </a:r>
            <a:r>
              <a:rPr lang="en-US" i="1" dirty="0" smtClean="0">
                <a:solidFill>
                  <a:schemeClr val="bg1"/>
                </a:solidFill>
              </a:rPr>
              <a:t>p</a:t>
            </a:r>
            <a:r>
              <a:rPr lang="en-US" dirty="0" smtClean="0">
                <a:solidFill>
                  <a:schemeClr val="bg1"/>
                </a:solidFill>
              </a:rPr>
              <a:t> &lt; .001</a:t>
            </a:r>
            <a:endParaRPr lang="en-US" dirty="0">
              <a:solidFill>
                <a:schemeClr val="bg1"/>
              </a:solidFill>
            </a:endParaRPr>
          </a:p>
        </p:txBody>
      </p:sp>
      <p:sp>
        <p:nvSpPr>
          <p:cNvPr id="6" name="TextBox 5"/>
          <p:cNvSpPr txBox="1"/>
          <p:nvPr/>
        </p:nvSpPr>
        <p:spPr>
          <a:xfrm>
            <a:off x="8076036" y="2899902"/>
            <a:ext cx="1191352" cy="369332"/>
          </a:xfrm>
          <a:prstGeom prst="rect">
            <a:avLst/>
          </a:prstGeom>
          <a:noFill/>
        </p:spPr>
        <p:txBody>
          <a:bodyPr wrap="none" rtlCol="0">
            <a:spAutoFit/>
          </a:bodyPr>
          <a:lstStyle/>
          <a:p>
            <a:r>
              <a:rPr lang="en-US" baseline="30000" dirty="0" smtClean="0">
                <a:solidFill>
                  <a:schemeClr val="bg1"/>
                </a:solidFill>
              </a:rPr>
              <a:t>***</a:t>
            </a:r>
            <a:r>
              <a:rPr lang="en-US" i="1" dirty="0" smtClean="0">
                <a:solidFill>
                  <a:schemeClr val="bg1"/>
                </a:solidFill>
              </a:rPr>
              <a:t>p</a:t>
            </a:r>
            <a:r>
              <a:rPr lang="en-US" dirty="0" smtClean="0">
                <a:solidFill>
                  <a:schemeClr val="bg1"/>
                </a:solidFill>
              </a:rPr>
              <a:t> &lt; .001</a:t>
            </a:r>
            <a:endParaRPr lang="en-US" dirty="0">
              <a:solidFill>
                <a:schemeClr val="bg1"/>
              </a:solidFill>
            </a:endParaRPr>
          </a:p>
        </p:txBody>
      </p:sp>
      <p:sp>
        <p:nvSpPr>
          <p:cNvPr id="7" name="TextBox 6"/>
          <p:cNvSpPr txBox="1"/>
          <p:nvPr/>
        </p:nvSpPr>
        <p:spPr>
          <a:xfrm>
            <a:off x="0" y="6512829"/>
            <a:ext cx="1940916" cy="369332"/>
          </a:xfrm>
          <a:prstGeom prst="rect">
            <a:avLst/>
          </a:prstGeom>
          <a:noFill/>
        </p:spPr>
        <p:txBody>
          <a:bodyPr wrap="none" rtlCol="0">
            <a:spAutoFit/>
          </a:bodyPr>
          <a:lstStyle/>
          <a:p>
            <a:r>
              <a:rPr lang="en-US" dirty="0" smtClean="0"/>
              <a:t>(Stone et al., 2014)</a:t>
            </a:r>
            <a:endParaRPr lang="en-US" dirty="0"/>
          </a:p>
        </p:txBody>
      </p:sp>
    </p:spTree>
    <p:extLst>
      <p:ext uri="{BB962C8B-B14F-4D97-AF65-F5344CB8AC3E}">
        <p14:creationId xmlns:p14="http://schemas.microsoft.com/office/powerpoint/2010/main" val="1507174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Beyond </a:t>
            </a:r>
            <a:r>
              <a:rPr lang="en-US" u="sng" dirty="0" smtClean="0"/>
              <a:t>LGB Identity</a:t>
            </a:r>
            <a:r>
              <a:rPr lang="en-US" dirty="0" smtClean="0"/>
              <a:t> as a Risk Factor</a:t>
            </a:r>
            <a:endParaRPr lang="en-US" dirty="0"/>
          </a:p>
        </p:txBody>
      </p:sp>
      <p:sp>
        <p:nvSpPr>
          <p:cNvPr id="3" name="Content Placeholder 2"/>
          <p:cNvSpPr>
            <a:spLocks noGrp="1"/>
          </p:cNvSpPr>
          <p:nvPr>
            <p:ph idx="1"/>
          </p:nvPr>
        </p:nvSpPr>
        <p:spPr>
          <a:xfrm>
            <a:off x="148476" y="2114084"/>
            <a:ext cx="5748471" cy="3599316"/>
          </a:xfrm>
        </p:spPr>
        <p:txBody>
          <a:bodyPr>
            <a:noAutofit/>
          </a:bodyPr>
          <a:lstStyle/>
          <a:p>
            <a:r>
              <a:rPr lang="en-US" sz="2800" dirty="0" smtClean="0"/>
              <a:t>Sexual identity, attraction, behavior are primary facets that comprise one’s sexual </a:t>
            </a:r>
            <a:r>
              <a:rPr lang="en-US" sz="2800" dirty="0" smtClean="0"/>
              <a:t>orientation </a:t>
            </a:r>
            <a:r>
              <a:rPr lang="en-US" sz="1800" dirty="0"/>
              <a:t>(</a:t>
            </a:r>
            <a:r>
              <a:rPr lang="en-US" sz="1800" dirty="0" err="1"/>
              <a:t>Laumann</a:t>
            </a:r>
            <a:r>
              <a:rPr lang="en-US" sz="1800" dirty="0"/>
              <a:t> et al., 1996</a:t>
            </a:r>
            <a:r>
              <a:rPr lang="en-US" sz="1800" dirty="0" smtClean="0"/>
              <a:t>)</a:t>
            </a:r>
            <a:r>
              <a:rPr lang="en-US" sz="1800" dirty="0" smtClean="0"/>
              <a:t>.  </a:t>
            </a:r>
            <a:endParaRPr lang="en-US" sz="1800" dirty="0" smtClean="0"/>
          </a:p>
          <a:p>
            <a:endParaRPr lang="en-US" sz="2800" dirty="0" smtClean="0"/>
          </a:p>
          <a:p>
            <a:r>
              <a:rPr lang="en-US" sz="2800" dirty="0" smtClean="0"/>
              <a:t>Sexual orientation dimensions, at times, may be incongruent for various reasons. </a:t>
            </a:r>
          </a:p>
          <a:p>
            <a:endParaRPr lang="en-US" sz="2800" dirty="0" smtClean="0"/>
          </a:p>
        </p:txBody>
      </p:sp>
      <p:sp>
        <p:nvSpPr>
          <p:cNvPr id="8" name="Oval 7"/>
          <p:cNvSpPr/>
          <p:nvPr/>
        </p:nvSpPr>
        <p:spPr>
          <a:xfrm>
            <a:off x="6043782" y="3867325"/>
            <a:ext cx="3175522" cy="2876140"/>
          </a:xfrm>
          <a:prstGeom prst="ellipse">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smtClean="0"/>
              <a:t>Behavior</a:t>
            </a:r>
          </a:p>
          <a:p>
            <a:pPr algn="ctr"/>
            <a:r>
              <a:rPr lang="en-US" sz="2000" dirty="0" smtClean="0"/>
              <a:t>Do you have sex with </a:t>
            </a:r>
            <a:r>
              <a:rPr lang="en-US" sz="2000" dirty="0" smtClean="0"/>
              <a:t>men?</a:t>
            </a:r>
            <a:endParaRPr lang="en-US" sz="2000" dirty="0" smtClean="0"/>
          </a:p>
          <a:p>
            <a:pPr algn="ctr"/>
            <a:r>
              <a:rPr lang="en-US" sz="2000" dirty="0" smtClean="0"/>
              <a:t>women?</a:t>
            </a:r>
            <a:endParaRPr lang="en-US" sz="2000" dirty="0" smtClean="0"/>
          </a:p>
          <a:p>
            <a:pPr algn="ctr"/>
            <a:r>
              <a:rPr lang="en-US" sz="2000" dirty="0" smtClean="0"/>
              <a:t>both</a:t>
            </a:r>
            <a:r>
              <a:rPr lang="en-US" sz="2000" dirty="0" smtClean="0"/>
              <a:t>? all?</a:t>
            </a:r>
            <a:endParaRPr lang="en-US" sz="2000" dirty="0"/>
          </a:p>
        </p:txBody>
      </p:sp>
      <p:sp>
        <p:nvSpPr>
          <p:cNvPr id="9" name="Oval 8"/>
          <p:cNvSpPr/>
          <p:nvPr/>
        </p:nvSpPr>
        <p:spPr>
          <a:xfrm>
            <a:off x="8714969" y="3810631"/>
            <a:ext cx="3158425" cy="2871674"/>
          </a:xfrm>
          <a:prstGeom prst="ellipse">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smtClean="0"/>
              <a:t>Attraction</a:t>
            </a:r>
          </a:p>
          <a:p>
            <a:pPr algn="ctr"/>
            <a:r>
              <a:rPr lang="en-US" sz="2000" dirty="0" smtClean="0"/>
              <a:t>What gender(s) are you attracted to: men?</a:t>
            </a:r>
          </a:p>
          <a:p>
            <a:pPr algn="ctr"/>
            <a:r>
              <a:rPr lang="en-US" sz="2000" dirty="0" smtClean="0"/>
              <a:t>women?</a:t>
            </a:r>
          </a:p>
          <a:p>
            <a:pPr algn="ctr"/>
            <a:r>
              <a:rPr lang="en-US" sz="2000" dirty="0"/>
              <a:t>b</a:t>
            </a:r>
            <a:r>
              <a:rPr lang="en-US" sz="2000" dirty="0" smtClean="0"/>
              <a:t>oth? all?</a:t>
            </a:r>
            <a:endParaRPr lang="en-US" sz="2000" dirty="0"/>
          </a:p>
        </p:txBody>
      </p:sp>
      <p:sp>
        <p:nvSpPr>
          <p:cNvPr id="5" name="Oval 4"/>
          <p:cNvSpPr/>
          <p:nvPr/>
        </p:nvSpPr>
        <p:spPr>
          <a:xfrm>
            <a:off x="7265495" y="1741178"/>
            <a:ext cx="3175522" cy="2876140"/>
          </a:xfrm>
          <a:prstGeom prst="ellipse">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smtClean="0">
                <a:solidFill>
                  <a:srgbClr val="FFFF00"/>
                </a:solidFill>
              </a:rPr>
              <a:t>Identity</a:t>
            </a:r>
          </a:p>
          <a:p>
            <a:pPr algn="ctr"/>
            <a:r>
              <a:rPr lang="en-US" sz="2000" dirty="0" smtClean="0"/>
              <a:t>Do you consider yourself gay, lesbian, bisexual, straight, </a:t>
            </a:r>
            <a:r>
              <a:rPr lang="en-US" sz="2000" dirty="0" smtClean="0"/>
              <a:t>queer?</a:t>
            </a:r>
            <a:endParaRPr lang="en-US" sz="2000" dirty="0"/>
          </a:p>
        </p:txBody>
      </p:sp>
      <p:sp>
        <p:nvSpPr>
          <p:cNvPr id="4" name="TextBox 3"/>
          <p:cNvSpPr txBox="1"/>
          <p:nvPr/>
        </p:nvSpPr>
        <p:spPr>
          <a:xfrm>
            <a:off x="10148924" y="6528219"/>
            <a:ext cx="2150653" cy="369332"/>
          </a:xfrm>
          <a:prstGeom prst="rect">
            <a:avLst/>
          </a:prstGeom>
          <a:noFill/>
        </p:spPr>
        <p:txBody>
          <a:bodyPr wrap="none" rtlCol="0">
            <a:spAutoFit/>
          </a:bodyPr>
          <a:lstStyle/>
          <a:p>
            <a:r>
              <a:rPr lang="en-US" dirty="0" smtClean="0"/>
              <a:t>Source: Riley, 2015</a:t>
            </a:r>
            <a:endParaRPr lang="en-US" dirty="0"/>
          </a:p>
        </p:txBody>
      </p:sp>
    </p:spTree>
    <p:extLst>
      <p:ext uri="{BB962C8B-B14F-4D97-AF65-F5344CB8AC3E}">
        <p14:creationId xmlns:p14="http://schemas.microsoft.com/office/powerpoint/2010/main" val="3320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37" y="774743"/>
            <a:ext cx="9980507" cy="1080938"/>
          </a:xfrm>
        </p:spPr>
        <p:txBody>
          <a:bodyPr/>
          <a:lstStyle/>
          <a:p>
            <a:r>
              <a:rPr lang="en-US" dirty="0" smtClean="0"/>
              <a:t>Moving Toward Identity-related Characteristics as Risk Factors</a:t>
            </a:r>
            <a:endParaRPr lang="en-US" dirty="0"/>
          </a:p>
        </p:txBody>
      </p:sp>
      <p:sp>
        <p:nvSpPr>
          <p:cNvPr id="6" name="Content Placeholder 2"/>
          <p:cNvSpPr txBox="1">
            <a:spLocks/>
          </p:cNvSpPr>
          <p:nvPr/>
        </p:nvSpPr>
        <p:spPr>
          <a:xfrm>
            <a:off x="304034" y="2417077"/>
            <a:ext cx="7538292" cy="44409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r>
              <a:rPr lang="en-US" b="1" u="sng" dirty="0" smtClean="0">
                <a:latin typeface="+mj-lt"/>
              </a:rPr>
              <a:t>Sexual Self-Concept Ambiguity</a:t>
            </a:r>
            <a:r>
              <a:rPr lang="en-US" dirty="0" smtClean="0">
                <a:latin typeface="+mj-lt"/>
              </a:rPr>
              <a:t> is defined as “t</a:t>
            </a:r>
            <a:r>
              <a:rPr lang="en-US" sz="2400" dirty="0" smtClean="0">
                <a:latin typeface="+mj-lt"/>
              </a:rPr>
              <a:t>he extent to which dimensions of sexual orientation are ill-defined, unstable, or inconsistent within and over time.”</a:t>
            </a:r>
          </a:p>
          <a:p>
            <a:pPr lvl="1">
              <a:lnSpc>
                <a:spcPct val="100000"/>
              </a:lnSpc>
            </a:pPr>
            <a:r>
              <a:rPr lang="en-US" sz="2400" dirty="0" smtClean="0">
                <a:latin typeface="+mj-lt"/>
              </a:rPr>
              <a:t>Hypothesized identity-related contributor to sexual minority </a:t>
            </a:r>
            <a:r>
              <a:rPr lang="en-US" sz="2400" dirty="0" smtClean="0">
                <a:latin typeface="+mj-lt"/>
              </a:rPr>
              <a:t>health disparities </a:t>
            </a:r>
          </a:p>
          <a:p>
            <a:pPr marL="457200" lvl="1" indent="0" algn="r">
              <a:lnSpc>
                <a:spcPct val="100000"/>
              </a:lnSpc>
              <a:buNone/>
            </a:pPr>
            <a:r>
              <a:rPr lang="en-US" sz="1800" dirty="0" smtClean="0"/>
              <a:t>(</a:t>
            </a:r>
            <a:r>
              <a:rPr lang="en-US" sz="1800" dirty="0"/>
              <a:t>Talley &amp; Littlefield, 2014; Talley &amp; Stevens, 2015)</a:t>
            </a:r>
            <a:endParaRPr lang="en-US" sz="1800" dirty="0" smtClean="0">
              <a:latin typeface="+mj-lt"/>
            </a:endParaRPr>
          </a:p>
          <a:p>
            <a:pPr>
              <a:lnSpc>
                <a:spcPct val="100000"/>
              </a:lnSpc>
            </a:pPr>
            <a:r>
              <a:rPr lang="en-US" dirty="0" smtClean="0"/>
              <a:t>Awareness </a:t>
            </a:r>
            <a:r>
              <a:rPr lang="en-US" dirty="0"/>
              <a:t>of self-relevant discrepancies </a:t>
            </a:r>
            <a:r>
              <a:rPr lang="en-US" dirty="0" smtClean="0"/>
              <a:t>contributes </a:t>
            </a:r>
            <a:r>
              <a:rPr lang="en-US" dirty="0"/>
              <a:t>to heightened negative affect and aversive self-focus. </a:t>
            </a:r>
          </a:p>
          <a:p>
            <a:pPr lvl="1">
              <a:lnSpc>
                <a:spcPct val="100000"/>
              </a:lnSpc>
            </a:pPr>
            <a:endParaRPr lang="en-US" sz="2400" dirty="0">
              <a:latin typeface="+mj-lt"/>
            </a:endParaRPr>
          </a:p>
        </p:txBody>
      </p:sp>
      <p:sp>
        <p:nvSpPr>
          <p:cNvPr id="7" name="Rectangular Callout 6"/>
          <p:cNvSpPr/>
          <p:nvPr/>
        </p:nvSpPr>
        <p:spPr>
          <a:xfrm>
            <a:off x="8197327" y="2417077"/>
            <a:ext cx="3582296" cy="2829261"/>
          </a:xfrm>
          <a:prstGeom prst="wedgeRectCallout">
            <a:avLst>
              <a:gd name="adj1" fmla="val -67380"/>
              <a:gd name="adj2" fmla="val -413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t>“</a:t>
            </a:r>
            <a:r>
              <a:rPr lang="en-US" sz="2400" b="1" i="1" dirty="0"/>
              <a:t>My beliefs and actions regarding my sexual orientation often seem contradictory</a:t>
            </a:r>
            <a:r>
              <a:rPr lang="en-US" sz="2400" b="1" dirty="0"/>
              <a:t>.”</a:t>
            </a:r>
            <a:endParaRPr lang="en-US" sz="2400" dirty="0"/>
          </a:p>
          <a:p>
            <a:pPr algn="ctr"/>
            <a:endParaRPr lang="en-US" dirty="0"/>
          </a:p>
        </p:txBody>
      </p:sp>
    </p:spTree>
    <p:extLst>
      <p:ext uri="{BB962C8B-B14F-4D97-AF65-F5344CB8AC3E}">
        <p14:creationId xmlns:p14="http://schemas.microsoft.com/office/powerpoint/2010/main" val="22520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79" y="2146358"/>
            <a:ext cx="11674179" cy="3599316"/>
          </a:xfrm>
        </p:spPr>
        <p:txBody>
          <a:bodyPr>
            <a:noAutofit/>
          </a:bodyPr>
          <a:lstStyle/>
          <a:p>
            <a:r>
              <a:rPr lang="en-US" sz="2600" b="1" u="sng" dirty="0" smtClean="0"/>
              <a:t>Sexual self-concept ambiguity</a:t>
            </a:r>
            <a:r>
              <a:rPr lang="en-US" sz="2600" dirty="0" smtClean="0"/>
              <a:t> has been shown to relate to:</a:t>
            </a:r>
          </a:p>
          <a:p>
            <a:pPr lvl="1"/>
            <a:r>
              <a:rPr lang="en-US" sz="2600" dirty="0"/>
              <a:t>Identity </a:t>
            </a:r>
            <a:r>
              <a:rPr lang="en-US" sz="2600" dirty="0" smtClean="0"/>
              <a:t>uncertainty/confusion </a:t>
            </a:r>
            <a:endParaRPr lang="en-US" sz="2600" dirty="0"/>
          </a:p>
          <a:p>
            <a:pPr lvl="1"/>
            <a:r>
              <a:rPr lang="en-US" sz="2600" dirty="0" smtClean="0"/>
              <a:t>Depression &amp; anxiety symptoms </a:t>
            </a:r>
          </a:p>
          <a:p>
            <a:pPr lvl="1"/>
            <a:r>
              <a:rPr lang="en-US" sz="2600" dirty="0" smtClean="0"/>
              <a:t>Alcohol Use Disorder </a:t>
            </a:r>
            <a:r>
              <a:rPr lang="en-US" sz="2600" dirty="0"/>
              <a:t>symptoms </a:t>
            </a:r>
            <a:endParaRPr lang="en-US" sz="2600" dirty="0" smtClean="0"/>
          </a:p>
          <a:p>
            <a:pPr lvl="1"/>
            <a:r>
              <a:rPr lang="en-US" sz="2600" dirty="0" smtClean="0"/>
              <a:t>Sexual exploration </a:t>
            </a:r>
            <a:r>
              <a:rPr lang="en-US" sz="2600" dirty="0" smtClean="0"/>
              <a:t>motives</a:t>
            </a:r>
            <a:endParaRPr lang="en-US" sz="2600" dirty="0" smtClean="0"/>
          </a:p>
          <a:p>
            <a:pPr lvl="1"/>
            <a:r>
              <a:rPr lang="en-US" sz="2600" dirty="0" smtClean="0"/>
              <a:t>Active suicidal ideation</a:t>
            </a:r>
          </a:p>
          <a:p>
            <a:pPr lvl="1"/>
            <a:endParaRPr lang="en-US" sz="2600" dirty="0" smtClean="0"/>
          </a:p>
        </p:txBody>
      </p:sp>
      <p:sp>
        <p:nvSpPr>
          <p:cNvPr id="7" name="Title 1"/>
          <p:cNvSpPr>
            <a:spLocks noGrp="1"/>
          </p:cNvSpPr>
          <p:nvPr>
            <p:ph type="title"/>
          </p:nvPr>
        </p:nvSpPr>
        <p:spPr>
          <a:xfrm>
            <a:off x="422137" y="774743"/>
            <a:ext cx="9980507" cy="1080938"/>
          </a:xfrm>
        </p:spPr>
        <p:txBody>
          <a:bodyPr/>
          <a:lstStyle/>
          <a:p>
            <a:r>
              <a:rPr lang="en-US" dirty="0" smtClean="0"/>
              <a:t>Moving Toward Identity-related Characteristics as Risk Factors</a:t>
            </a:r>
            <a:endParaRPr lang="en-US" dirty="0"/>
          </a:p>
        </p:txBody>
      </p:sp>
    </p:spTree>
    <p:extLst>
      <p:ext uri="{BB962C8B-B14F-4D97-AF65-F5344CB8AC3E}">
        <p14:creationId xmlns:p14="http://schemas.microsoft.com/office/powerpoint/2010/main" val="2414778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Interpersonal Theory of Suicide Risk</a:t>
            </a:r>
            <a:endParaRPr lang="en-US" dirty="0"/>
          </a:p>
        </p:txBody>
      </p:sp>
      <p:sp>
        <p:nvSpPr>
          <p:cNvPr id="5" name="Oval 4"/>
          <p:cNvSpPr/>
          <p:nvPr/>
        </p:nvSpPr>
        <p:spPr>
          <a:xfrm>
            <a:off x="3234396" y="2260548"/>
            <a:ext cx="3175522" cy="2876140"/>
          </a:xfrm>
          <a:prstGeom prst="ellipse">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Thwarted Belongingness</a:t>
            </a:r>
          </a:p>
          <a:p>
            <a:pPr algn="ctr"/>
            <a:r>
              <a:rPr lang="en-US" sz="2000" dirty="0">
                <a:solidFill>
                  <a:schemeClr val="tx1"/>
                </a:solidFill>
              </a:rPr>
              <a:t>“I am alone.”</a:t>
            </a:r>
          </a:p>
        </p:txBody>
      </p:sp>
      <p:sp>
        <p:nvSpPr>
          <p:cNvPr id="7" name="Oval 6"/>
          <p:cNvSpPr/>
          <p:nvPr/>
        </p:nvSpPr>
        <p:spPr>
          <a:xfrm>
            <a:off x="5878584" y="2260548"/>
            <a:ext cx="3158425" cy="2871674"/>
          </a:xfrm>
          <a:prstGeom prst="ellipse">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Perceived Burdensomeness</a:t>
            </a:r>
          </a:p>
          <a:p>
            <a:pPr algn="ctr"/>
            <a:r>
              <a:rPr lang="en-US" sz="2000" dirty="0" smtClean="0"/>
              <a:t>“I am a burden.”</a:t>
            </a:r>
            <a:endParaRPr lang="en-US" sz="2000" dirty="0"/>
          </a:p>
        </p:txBody>
      </p:sp>
      <p:cxnSp>
        <p:nvCxnSpPr>
          <p:cNvPr id="10" name="Straight Arrow Connector 9"/>
          <p:cNvCxnSpPr/>
          <p:nvPr/>
        </p:nvCxnSpPr>
        <p:spPr>
          <a:xfrm flipV="1">
            <a:off x="6164132" y="3607878"/>
            <a:ext cx="11151" cy="2107581"/>
          </a:xfrm>
          <a:prstGeom prst="straightConnector1">
            <a:avLst/>
          </a:prstGeom>
          <a:ln w="508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68675" y="5804668"/>
            <a:ext cx="2728632" cy="461665"/>
          </a:xfrm>
          <a:prstGeom prst="rect">
            <a:avLst/>
          </a:prstGeom>
          <a:noFill/>
        </p:spPr>
        <p:txBody>
          <a:bodyPr wrap="none" rtlCol="0">
            <a:spAutoFit/>
          </a:bodyPr>
          <a:lstStyle/>
          <a:p>
            <a:r>
              <a:rPr lang="en-US" sz="2400" b="1" dirty="0" smtClean="0">
                <a:solidFill>
                  <a:schemeClr val="bg1"/>
                </a:solidFill>
              </a:rPr>
              <a:t>Desire for Suicide</a:t>
            </a:r>
            <a:endParaRPr lang="en-US" sz="2400" b="1" dirty="0">
              <a:solidFill>
                <a:schemeClr val="bg1"/>
              </a:solidFill>
            </a:endParaRPr>
          </a:p>
        </p:txBody>
      </p:sp>
    </p:spTree>
    <p:extLst>
      <p:ext uri="{BB962C8B-B14F-4D97-AF65-F5344CB8AC3E}">
        <p14:creationId xmlns:p14="http://schemas.microsoft.com/office/powerpoint/2010/main" val="3588071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2537</TotalTime>
  <Words>3079</Words>
  <Application>Microsoft Office PowerPoint</Application>
  <PresentationFormat>Widescreen</PresentationFormat>
  <Paragraphs>402</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Cambria Math</vt:lpstr>
      <vt:lpstr>Times New Roman</vt:lpstr>
      <vt:lpstr>Trebuchet MS</vt:lpstr>
      <vt:lpstr>Wingdings</vt:lpstr>
      <vt:lpstr>Berlin</vt:lpstr>
      <vt:lpstr>Suicidal Ideation and Planning  Among Young Adults who Acknowledge Sexual Orientation Self-Concept Ambiguity</vt:lpstr>
      <vt:lpstr>It Gets Better?</vt:lpstr>
      <vt:lpstr>Sexual Minority Suicide disparities</vt:lpstr>
      <vt:lpstr>Sexual Minority Suicide disparities</vt:lpstr>
      <vt:lpstr>Sexual Minority Suicide disparities</vt:lpstr>
      <vt:lpstr>Moving Beyond LGB Identity as a Risk Factor</vt:lpstr>
      <vt:lpstr>Moving Toward Identity-related Characteristics as Risk Factors</vt:lpstr>
      <vt:lpstr>Moving Toward Identity-related Characteristics as Risk Factors</vt:lpstr>
      <vt:lpstr>Interpersonal Theory of Suicide Risk</vt:lpstr>
      <vt:lpstr>Interpersonal Theory of Suicide Risk</vt:lpstr>
      <vt:lpstr>Relevant Background</vt:lpstr>
      <vt:lpstr>Relevant Background</vt:lpstr>
      <vt:lpstr>Relevant Background</vt:lpstr>
      <vt:lpstr>Relevant Background </vt:lpstr>
      <vt:lpstr>Current Hypotheses</vt:lpstr>
      <vt:lpstr>Current Hypotheses</vt:lpstr>
      <vt:lpstr>Method</vt:lpstr>
      <vt:lpstr>Method</vt:lpstr>
      <vt:lpstr>Sexual Self-Concept Ambiguity  (M = 1.30; SD = .73; n = 356)</vt:lpstr>
      <vt:lpstr>Does SEXUAL SELF-CONCEPT AMBIGUITY  RELATE TO SUICIDE BEHAVIORS?</vt:lpstr>
      <vt:lpstr>Results</vt:lpstr>
      <vt:lpstr>Results</vt:lpstr>
      <vt:lpstr>PB X TB  Active Suicidal Ideation (MSSI)</vt:lpstr>
      <vt:lpstr>Results</vt:lpstr>
      <vt:lpstr>Results</vt:lpstr>
      <vt:lpstr>Results</vt:lpstr>
      <vt:lpstr>Take Home Points</vt:lpstr>
      <vt:lpstr>Limitations</vt:lpstr>
      <vt:lpstr>Thanks!!</vt:lpstr>
      <vt:lpstr>Comments or Questions???</vt:lpstr>
    </vt:vector>
  </TitlesOfParts>
  <Company>Texas Tech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Minority Suicide</dc:title>
  <dc:creator>Talley, Amelia</dc:creator>
  <cp:lastModifiedBy>Talley, Amelia</cp:lastModifiedBy>
  <cp:revision>70</cp:revision>
  <cp:lastPrinted>2017-06-13T19:27:34Z</cp:lastPrinted>
  <dcterms:created xsi:type="dcterms:W3CDTF">2017-02-21T20:02:24Z</dcterms:created>
  <dcterms:modified xsi:type="dcterms:W3CDTF">2017-06-13T20:18:09Z</dcterms:modified>
</cp:coreProperties>
</file>