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258" r:id="rId3"/>
    <p:sldId id="264" r:id="rId4"/>
    <p:sldId id="263" r:id="rId5"/>
    <p:sldId id="310" r:id="rId6"/>
    <p:sldId id="311" r:id="rId7"/>
    <p:sldId id="257" r:id="rId8"/>
    <p:sldId id="303" r:id="rId9"/>
    <p:sldId id="308" r:id="rId10"/>
    <p:sldId id="314" r:id="rId11"/>
    <p:sldId id="293" r:id="rId12"/>
    <p:sldId id="304" r:id="rId13"/>
    <p:sldId id="300" r:id="rId14"/>
    <p:sldId id="322" r:id="rId15"/>
    <p:sldId id="301" r:id="rId16"/>
    <p:sldId id="312" r:id="rId17"/>
    <p:sldId id="280" r:id="rId18"/>
    <p:sldId id="305" r:id="rId19"/>
    <p:sldId id="269" r:id="rId20"/>
    <p:sldId id="299" r:id="rId21"/>
    <p:sldId id="268" r:id="rId22"/>
    <p:sldId id="313" r:id="rId23"/>
    <p:sldId id="302" r:id="rId24"/>
    <p:sldId id="296" r:id="rId25"/>
    <p:sldId id="315" r:id="rId26"/>
    <p:sldId id="317" r:id="rId27"/>
    <p:sldId id="295" r:id="rId28"/>
    <p:sldId id="306" r:id="rId29"/>
    <p:sldId id="270" r:id="rId30"/>
    <p:sldId id="319" r:id="rId31"/>
    <p:sldId id="297" r:id="rId32"/>
    <p:sldId id="298" r:id="rId33"/>
    <p:sldId id="318" r:id="rId34"/>
    <p:sldId id="283" r:id="rId35"/>
    <p:sldId id="307" r:id="rId36"/>
    <p:sldId id="288" r:id="rId37"/>
    <p:sldId id="290" r:id="rId38"/>
    <p:sldId id="291" r:id="rId39"/>
    <p:sldId id="289" r:id="rId40"/>
    <p:sldId id="287" r:id="rId41"/>
    <p:sldId id="284" r:id="rId42"/>
    <p:sldId id="285" r:id="rId43"/>
    <p:sldId id="286" r:id="rId44"/>
    <p:sldId id="320" r:id="rId45"/>
    <p:sldId id="321" r:id="rId46"/>
    <p:sldId id="272" r:id="rId47"/>
    <p:sldId id="262" r:id="rId48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2A8"/>
    <a:srgbClr val="FFDCB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1076" autoAdjust="0"/>
    <p:restoredTop sz="94700" autoAdjust="0"/>
  </p:normalViewPr>
  <p:slideViewPr>
    <p:cSldViewPr>
      <p:cViewPr varScale="1">
        <p:scale>
          <a:sx n="154" d="100"/>
          <a:sy n="154" d="100"/>
        </p:scale>
        <p:origin x="648" y="1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A40F-6184-40B3-91AC-FCB3E2EF03D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1668-D701-4126-9681-C245AED1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A40F-6184-40B3-91AC-FCB3E2EF03D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1668-D701-4126-9681-C245AED1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A40F-6184-40B3-91AC-FCB3E2EF03D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1668-D701-4126-9681-C245AED1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A40F-6184-40B3-91AC-FCB3E2EF03D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1668-D701-4126-9681-C245AED1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A40F-6184-40B3-91AC-FCB3E2EF03D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1668-D701-4126-9681-C245AED1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A40F-6184-40B3-91AC-FCB3E2EF03D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1668-D701-4126-9681-C245AED1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A40F-6184-40B3-91AC-FCB3E2EF03D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1668-D701-4126-9681-C245AED1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A40F-6184-40B3-91AC-FCB3E2EF03D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1668-D701-4126-9681-C245AED1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A40F-6184-40B3-91AC-FCB3E2EF03D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1668-D701-4126-9681-C245AED1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A40F-6184-40B3-91AC-FCB3E2EF03D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1668-D701-4126-9681-C245AED1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A40F-6184-40B3-91AC-FCB3E2EF03D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1668-D701-4126-9681-C245AED1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5A40F-6184-40B3-91AC-FCB3E2EF03D9}" type="datetimeFigureOut">
              <a:rPr lang="en-US" smtClean="0"/>
              <a:pPr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91668-D701-4126-9681-C245AED1E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0" y="741224"/>
            <a:ext cx="9144000" cy="2286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Improving Students’</a:t>
            </a:r>
            <a:br>
              <a:rPr lang="en-US" sz="6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6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Learning </a:t>
            </a:r>
            <a:r>
              <a:rPr lang="en-US" sz="66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&amp;</a:t>
            </a:r>
            <a:r>
              <a:rPr lang="en-US" sz="6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Studying</a:t>
            </a:r>
            <a:endParaRPr lang="en-US" sz="6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21246593">
            <a:off x="4916053" y="3795520"/>
            <a:ext cx="3352800" cy="892552"/>
          </a:xfrm>
          <a:prstGeom prst="rect">
            <a:avLst/>
          </a:prstGeom>
          <a:noFill/>
          <a:ln w="25400">
            <a:solidFill>
              <a:srgbClr val="FEF2A8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Michael J. Serra</a:t>
            </a:r>
          </a:p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Department of Psychological Sciences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Texas Tech University</a:t>
            </a:r>
            <a:endParaRPr lang="en-US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0" y="742950"/>
            <a:ext cx="32004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43600" y="3181350"/>
            <a:ext cx="32004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5-Point Star 11"/>
          <p:cNvSpPr/>
          <p:nvPr/>
        </p:nvSpPr>
        <p:spPr>
          <a:xfrm>
            <a:off x="6019800" y="3059430"/>
            <a:ext cx="731520" cy="731520"/>
          </a:xfrm>
          <a:prstGeom prst="star5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71600" y="2571750"/>
            <a:ext cx="914400" cy="18288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71600" y="1581150"/>
            <a:ext cx="914400" cy="914400"/>
          </a:xfrm>
          <a:prstGeom prst="ellipse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2952750"/>
            <a:ext cx="914400" cy="914400"/>
          </a:xfrm>
          <a:prstGeom prst="rect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71600" y="26479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JUDGE</a:t>
            </a:r>
            <a:endParaRPr lang="en-US" sz="12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3911084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TARGET</a:t>
            </a:r>
            <a:endParaRPr lang="en-US" sz="1200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905000" y="1885950"/>
            <a:ext cx="4191000" cy="1295400"/>
          </a:xfrm>
          <a:prstGeom prst="line">
            <a:avLst/>
          </a:prstGeom>
          <a:ln w="25400">
            <a:solidFill>
              <a:schemeClr val="bg1"/>
            </a:solidFill>
            <a:prstDash val="sysDash"/>
            <a:headEnd type="triangle" w="lg" len="lg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029200" y="4171950"/>
            <a:ext cx="2743200" cy="2286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029200" y="3486150"/>
            <a:ext cx="838200" cy="6096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34200" y="3486150"/>
            <a:ext cx="838200" cy="6096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Numeracy &amp; JDM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4825484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Hathaway &amp; Serra (in progress)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3200" y="2724150"/>
            <a:ext cx="1828800" cy="1354217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SYSTEM 1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Heuristic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Implicit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Non-conscious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Fast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Automatic</a:t>
            </a:r>
            <a:endParaRPr lang="en-US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4800" y="1293733"/>
            <a:ext cx="1828800" cy="1354217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SYSTEM 2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Theory-Based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Explicit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Conscious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Slow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Effortful</a:t>
            </a:r>
            <a:endParaRPr lang="en-US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43600" y="2343150"/>
            <a:ext cx="2286000" cy="457200"/>
          </a:xfrm>
          <a:prstGeom prst="rect">
            <a:avLst/>
          </a:prstGeom>
          <a:noFill/>
          <a:ln w="25400">
            <a:solidFill>
              <a:srgbClr val="FFDCB9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NUMBER-BASED</a:t>
            </a:r>
            <a:endParaRPr lang="en-US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037282">
            <a:off x="2457008" y="1501330"/>
            <a:ext cx="1828800" cy="685800"/>
          </a:xfrm>
          <a:prstGeom prst="rect">
            <a:avLst/>
          </a:prstGeom>
          <a:noFill/>
          <a:ln w="25400">
            <a:solidFill>
              <a:srgbClr val="FFDCB9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NUMERACY INTERACTION</a:t>
            </a:r>
            <a:endParaRPr lang="en-US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Domain Familiarity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Domain Familiarity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819151"/>
            <a:ext cx="6400800" cy="206210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do students factor in their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expertise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(i.e.,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domain familiarity,</a:t>
            </a:r>
            <a:b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ex: major vs. non-major) into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Judging their learning?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Deciding what to restudy?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2873573"/>
            <a:ext cx="1600200" cy="307777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Lindzi Shanks, M.A.,</a:t>
            </a:r>
          </a:p>
          <a:p>
            <a:r>
              <a:rPr lang="en-US" sz="1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U. of Chicago</a:t>
            </a:r>
            <a:endParaRPr lang="en-US" sz="10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4825484"/>
            <a:ext cx="48768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Shanks &amp; Serra (2014), </a:t>
            </a:r>
            <a:r>
              <a:rPr lang="en-US" sz="1200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Psychonomic Bulletin &amp; Review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7106" name="Picture 2" descr="Lindzi Shanks - Headshot (vertical)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t="3491" b="17455"/>
          <a:stretch>
            <a:fillRect/>
          </a:stretch>
        </p:blipFill>
        <p:spPr bwMode="auto">
          <a:xfrm>
            <a:off x="228600" y="1017320"/>
            <a:ext cx="1371600" cy="1703853"/>
          </a:xfrm>
          <a:prstGeom prst="rect">
            <a:avLst/>
          </a:prstGeom>
          <a:noFill/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Domain Familiarity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819151"/>
            <a:ext cx="6477000" cy="329320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Laboratory-based study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Judged domain familiarity (10 topics, ex: chemistry, sociology, theater)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Studied and judged 10 facts * 10 topics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Study 2 only: rank ordered restudy preference for 1, 4, 7, or 10 topics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 over all 100 facts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" y="4825484"/>
            <a:ext cx="48768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Shanks &amp; Serra (2014), </a:t>
            </a:r>
            <a:r>
              <a:rPr lang="en-US" sz="1200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Psychonomic Bulletin &amp; Review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2407920" y="1398270"/>
            <a:ext cx="182880" cy="1524000"/>
          </a:xfrm>
          <a:prstGeom prst="rect">
            <a:avLst/>
          </a:prstGeom>
          <a:solidFill>
            <a:srgbClr val="FFDCB9">
              <a:alpha val="3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915920" y="1809750"/>
            <a:ext cx="182880" cy="1295400"/>
          </a:xfrm>
          <a:prstGeom prst="rect">
            <a:avLst/>
          </a:prstGeom>
          <a:solidFill>
            <a:srgbClr val="FFDCB9">
              <a:alpha val="3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931920" y="2190750"/>
            <a:ext cx="182880" cy="1143000"/>
          </a:xfrm>
          <a:prstGeom prst="rect">
            <a:avLst/>
          </a:prstGeom>
          <a:solidFill>
            <a:srgbClr val="FFDCB9">
              <a:alpha val="3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947920" y="2571750"/>
            <a:ext cx="182880" cy="990600"/>
          </a:xfrm>
          <a:prstGeom prst="rect">
            <a:avLst/>
          </a:prstGeom>
          <a:solidFill>
            <a:srgbClr val="FFDCB9">
              <a:alpha val="3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963920" y="2952750"/>
            <a:ext cx="182880" cy="838200"/>
          </a:xfrm>
          <a:prstGeom prst="rect">
            <a:avLst/>
          </a:prstGeom>
          <a:solidFill>
            <a:srgbClr val="FFDCB9">
              <a:alpha val="3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979920" y="3333750"/>
            <a:ext cx="182880" cy="685800"/>
          </a:xfrm>
          <a:prstGeom prst="rect">
            <a:avLst/>
          </a:prstGeom>
          <a:solidFill>
            <a:srgbClr val="FFDCB9">
              <a:alpha val="3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2" idx="6"/>
            <a:endCxn id="47" idx="2"/>
          </p:cNvCxnSpPr>
          <p:nvPr/>
        </p:nvCxnSpPr>
        <p:spPr>
          <a:xfrm>
            <a:off x="2590800" y="1489710"/>
            <a:ext cx="325120" cy="38100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2" idx="3"/>
            <a:endCxn id="21" idx="1"/>
          </p:cNvCxnSpPr>
          <p:nvPr/>
        </p:nvCxnSpPr>
        <p:spPr>
          <a:xfrm>
            <a:off x="2590800" y="2861310"/>
            <a:ext cx="325120" cy="18288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Domain Familiarity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057400" y="819150"/>
            <a:ext cx="5486400" cy="3657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915920" y="295275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931920" y="318135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47920" y="340995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963920" y="363855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915920" y="177927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931920" y="219075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947920" y="257175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963920" y="295275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620000" y="3880306"/>
            <a:ext cx="11430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SCORE</a:t>
            </a:r>
            <a:endParaRPr lang="en-US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620000" y="3270706"/>
            <a:ext cx="11430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JUDGMENT</a:t>
            </a:r>
            <a:endParaRPr lang="en-US" sz="1400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57400" y="4552950"/>
            <a:ext cx="9144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T1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29400" y="4552950"/>
            <a:ext cx="9144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T10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07920" y="27698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979920" y="38366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407920" y="139827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979920" y="330327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152400" y="4476750"/>
            <a:ext cx="1905000" cy="553998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Shanks &amp; Serra (2014),</a:t>
            </a:r>
            <a:b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Psychonomic Bulletin</a:t>
            </a:r>
            <a:br>
              <a:rPr lang="en-US" sz="1200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&amp; Review 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23920" y="1916430"/>
            <a:ext cx="182880" cy="1295400"/>
          </a:xfrm>
          <a:prstGeom prst="rect">
            <a:avLst/>
          </a:prstGeom>
          <a:solidFill>
            <a:srgbClr val="FFDCB9">
              <a:alpha val="3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439920" y="2305050"/>
            <a:ext cx="182880" cy="1143000"/>
          </a:xfrm>
          <a:prstGeom prst="rect">
            <a:avLst/>
          </a:prstGeom>
          <a:solidFill>
            <a:srgbClr val="FFDCB9">
              <a:alpha val="3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455920" y="2693670"/>
            <a:ext cx="182880" cy="990600"/>
          </a:xfrm>
          <a:prstGeom prst="rect">
            <a:avLst/>
          </a:prstGeom>
          <a:solidFill>
            <a:srgbClr val="FFDCB9">
              <a:alpha val="3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471920" y="3042106"/>
            <a:ext cx="182880" cy="838200"/>
          </a:xfrm>
          <a:prstGeom prst="rect">
            <a:avLst/>
          </a:prstGeom>
          <a:solidFill>
            <a:srgbClr val="FFDCB9">
              <a:alpha val="3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3920" y="305943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439920" y="329565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455920" y="35318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471920" y="3727906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423920" y="188595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439920" y="230505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455920" y="269367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471920" y="3042106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>
            <a:stCxn id="47" idx="6"/>
            <a:endCxn id="74" idx="2"/>
          </p:cNvCxnSpPr>
          <p:nvPr/>
        </p:nvCxnSpPr>
        <p:spPr>
          <a:xfrm>
            <a:off x="3098800" y="1870710"/>
            <a:ext cx="325120" cy="10668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4" idx="6"/>
            <a:endCxn id="48" idx="2"/>
          </p:cNvCxnSpPr>
          <p:nvPr/>
        </p:nvCxnSpPr>
        <p:spPr>
          <a:xfrm>
            <a:off x="3606800" y="1977390"/>
            <a:ext cx="325120" cy="30480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8" idx="6"/>
            <a:endCxn id="75" idx="2"/>
          </p:cNvCxnSpPr>
          <p:nvPr/>
        </p:nvCxnSpPr>
        <p:spPr>
          <a:xfrm>
            <a:off x="4114800" y="2282190"/>
            <a:ext cx="325120" cy="11430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5" idx="6"/>
            <a:endCxn id="49" idx="2"/>
          </p:cNvCxnSpPr>
          <p:nvPr/>
        </p:nvCxnSpPr>
        <p:spPr>
          <a:xfrm>
            <a:off x="4622800" y="2396490"/>
            <a:ext cx="325120" cy="26670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49" idx="6"/>
            <a:endCxn id="76" idx="2"/>
          </p:cNvCxnSpPr>
          <p:nvPr/>
        </p:nvCxnSpPr>
        <p:spPr>
          <a:xfrm>
            <a:off x="5130800" y="2663190"/>
            <a:ext cx="325120" cy="12192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6" idx="6"/>
            <a:endCxn id="50" idx="2"/>
          </p:cNvCxnSpPr>
          <p:nvPr/>
        </p:nvCxnSpPr>
        <p:spPr>
          <a:xfrm>
            <a:off x="5638800" y="2785110"/>
            <a:ext cx="325120" cy="25908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50" idx="6"/>
            <a:endCxn id="77" idx="2"/>
          </p:cNvCxnSpPr>
          <p:nvPr/>
        </p:nvCxnSpPr>
        <p:spPr>
          <a:xfrm>
            <a:off x="6146800" y="3044190"/>
            <a:ext cx="325120" cy="89356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7" idx="6"/>
            <a:endCxn id="46" idx="2"/>
          </p:cNvCxnSpPr>
          <p:nvPr/>
        </p:nvCxnSpPr>
        <p:spPr>
          <a:xfrm>
            <a:off x="6654800" y="3133546"/>
            <a:ext cx="325120" cy="261164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1" idx="3"/>
            <a:endCxn id="61" idx="1"/>
          </p:cNvCxnSpPr>
          <p:nvPr/>
        </p:nvCxnSpPr>
        <p:spPr>
          <a:xfrm>
            <a:off x="3098800" y="3044190"/>
            <a:ext cx="325120" cy="10668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61" idx="3"/>
            <a:endCxn id="25" idx="1"/>
          </p:cNvCxnSpPr>
          <p:nvPr/>
        </p:nvCxnSpPr>
        <p:spPr>
          <a:xfrm>
            <a:off x="3606800" y="3150870"/>
            <a:ext cx="325120" cy="12192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25" idx="3"/>
            <a:endCxn id="62" idx="1"/>
          </p:cNvCxnSpPr>
          <p:nvPr/>
        </p:nvCxnSpPr>
        <p:spPr>
          <a:xfrm>
            <a:off x="4114800" y="3272790"/>
            <a:ext cx="325120" cy="11430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62" idx="3"/>
            <a:endCxn id="26" idx="1"/>
          </p:cNvCxnSpPr>
          <p:nvPr/>
        </p:nvCxnSpPr>
        <p:spPr>
          <a:xfrm>
            <a:off x="4622800" y="3387090"/>
            <a:ext cx="325120" cy="11430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26" idx="3"/>
            <a:endCxn id="63" idx="1"/>
          </p:cNvCxnSpPr>
          <p:nvPr/>
        </p:nvCxnSpPr>
        <p:spPr>
          <a:xfrm>
            <a:off x="5130800" y="3501390"/>
            <a:ext cx="325120" cy="12192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63" idx="3"/>
            <a:endCxn id="27" idx="1"/>
          </p:cNvCxnSpPr>
          <p:nvPr/>
        </p:nvCxnSpPr>
        <p:spPr>
          <a:xfrm>
            <a:off x="5638800" y="3623310"/>
            <a:ext cx="325120" cy="10668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27" idx="3"/>
            <a:endCxn id="64" idx="1"/>
          </p:cNvCxnSpPr>
          <p:nvPr/>
        </p:nvCxnSpPr>
        <p:spPr>
          <a:xfrm>
            <a:off x="6146800" y="3729990"/>
            <a:ext cx="325120" cy="89356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64" idx="3"/>
            <a:endCxn id="35" idx="1"/>
          </p:cNvCxnSpPr>
          <p:nvPr/>
        </p:nvCxnSpPr>
        <p:spPr>
          <a:xfrm>
            <a:off x="6654800" y="3819346"/>
            <a:ext cx="325120" cy="108764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08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9" grpId="0" animBg="1"/>
      <p:bldP spid="70" grpId="0" animBg="1"/>
      <p:bldP spid="71" grpId="0" animBg="1"/>
      <p:bldP spid="21" grpId="0" animBg="1"/>
      <p:bldP spid="25" grpId="0" animBg="1"/>
      <p:bldP spid="26" grpId="0" animBg="1"/>
      <p:bldP spid="27" grpId="0" animBg="1"/>
      <p:bldP spid="47" grpId="0" animBg="1"/>
      <p:bldP spid="48" grpId="0" animBg="1"/>
      <p:bldP spid="49" grpId="0" animBg="1"/>
      <p:bldP spid="50" grpId="0" animBg="1"/>
      <p:bldP spid="65" grpId="0"/>
      <p:bldP spid="66" grpId="0"/>
      <p:bldP spid="32" grpId="0" animBg="1"/>
      <p:bldP spid="35" grpId="0" animBg="1"/>
      <p:bldP spid="42" grpId="0" animBg="1"/>
      <p:bldP spid="46" grpId="0" animBg="1"/>
      <p:bldP spid="40" grpId="0" animBg="1"/>
      <p:bldP spid="41" grpId="0" animBg="1"/>
      <p:bldP spid="52" grpId="0" animBg="1"/>
      <p:bldP spid="53" grpId="0" animBg="1"/>
      <p:bldP spid="61" grpId="0" animBg="1"/>
      <p:bldP spid="62" grpId="0" animBg="1"/>
      <p:bldP spid="63" grpId="0" animBg="1"/>
      <p:bldP spid="64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Domain Familiarity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819151"/>
            <a:ext cx="6400800" cy="298543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Domain familiarity predicted learning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But: participants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over-utilized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domain familiarity when judging learning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Participants typically preferred to restudy lesser-known topics,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except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when they had limited opportunities (select 1 for restudy: chose best topic)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" y="4825484"/>
            <a:ext cx="48768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Shanks &amp; Serra (2014), </a:t>
            </a:r>
            <a:r>
              <a:rPr lang="en-US" sz="1200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Psychonomic Bulletin &amp; Review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Domain Familiarity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819151"/>
            <a:ext cx="6400800" cy="172354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Domain familiarity can bias students’ learning judgments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Ironic effect: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students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might under-study for topics they know well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" y="4825484"/>
            <a:ext cx="48768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Shanks &amp; Serra (2014), </a:t>
            </a:r>
            <a:r>
              <a:rPr lang="en-US" sz="1200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Psychonomic Bulletin &amp; Review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Unskilled &amp; Unaware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3093720" y="2266950"/>
            <a:ext cx="182880" cy="2057400"/>
          </a:xfrm>
          <a:prstGeom prst="rect">
            <a:avLst/>
          </a:prstGeom>
          <a:solidFill>
            <a:srgbClr val="FFDCB9">
              <a:alpha val="3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008120" y="2114550"/>
            <a:ext cx="182880" cy="1295400"/>
          </a:xfrm>
          <a:prstGeom prst="rect">
            <a:avLst/>
          </a:prstGeom>
          <a:solidFill>
            <a:srgbClr val="FFDCB9">
              <a:alpha val="3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922520" y="1962150"/>
            <a:ext cx="182880" cy="533400"/>
          </a:xfrm>
          <a:prstGeom prst="rect">
            <a:avLst/>
          </a:prstGeom>
          <a:solidFill>
            <a:srgbClr val="FFDCB9">
              <a:alpha val="3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Unskilled &amp; Unaware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743200" y="971550"/>
            <a:ext cx="3657600" cy="3657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21" idx="3"/>
            <a:endCxn id="25" idx="1"/>
          </p:cNvCxnSpPr>
          <p:nvPr/>
        </p:nvCxnSpPr>
        <p:spPr>
          <a:xfrm flipV="1">
            <a:off x="3276600" y="3318510"/>
            <a:ext cx="731520" cy="91440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5" idx="3"/>
            <a:endCxn id="26" idx="1"/>
          </p:cNvCxnSpPr>
          <p:nvPr/>
        </p:nvCxnSpPr>
        <p:spPr>
          <a:xfrm flipV="1">
            <a:off x="4191000" y="2404110"/>
            <a:ext cx="731520" cy="91440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6" idx="3"/>
            <a:endCxn id="27" idx="1"/>
          </p:cNvCxnSpPr>
          <p:nvPr/>
        </p:nvCxnSpPr>
        <p:spPr>
          <a:xfrm flipV="1">
            <a:off x="5105400" y="1520190"/>
            <a:ext cx="731520" cy="88392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093720" y="41414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008120" y="32270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22520" y="23126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836920" y="142875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47" idx="6"/>
            <a:endCxn id="48" idx="2"/>
          </p:cNvCxnSpPr>
          <p:nvPr/>
        </p:nvCxnSpPr>
        <p:spPr>
          <a:xfrm flipV="1">
            <a:off x="3276600" y="2175510"/>
            <a:ext cx="731520" cy="15240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8" idx="6"/>
            <a:endCxn id="49" idx="2"/>
          </p:cNvCxnSpPr>
          <p:nvPr/>
        </p:nvCxnSpPr>
        <p:spPr>
          <a:xfrm flipV="1">
            <a:off x="4191000" y="2023110"/>
            <a:ext cx="731520" cy="15240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9" idx="6"/>
            <a:endCxn id="50" idx="2"/>
          </p:cNvCxnSpPr>
          <p:nvPr/>
        </p:nvCxnSpPr>
        <p:spPr>
          <a:xfrm flipV="1">
            <a:off x="5105400" y="1901190"/>
            <a:ext cx="731520" cy="12192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3093720" y="223647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008120" y="208407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922520" y="193167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836920" y="180975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6477000" y="2571750"/>
            <a:ext cx="22860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ACTUAL GRADE</a:t>
            </a:r>
            <a:endParaRPr lang="en-US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77000" y="1809750"/>
            <a:ext cx="22860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PREDICTED GRADE</a:t>
            </a:r>
            <a:endParaRPr lang="en-US" sz="1400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43200" y="4705350"/>
            <a:ext cx="9144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Q1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57600" y="4705350"/>
            <a:ext cx="9144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Q2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72000" y="4705350"/>
            <a:ext cx="9144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Q3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86400" y="4705350"/>
            <a:ext cx="9144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Q4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400" y="4857750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cf. Kruger &amp; Dunning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7" grpId="0" animBg="1"/>
      <p:bldP spid="68" grpId="0" animBg="1"/>
      <p:bldP spid="19" grpId="0" animBg="1"/>
      <p:bldP spid="21" grpId="0" animBg="1"/>
      <p:bldP spid="25" grpId="0" animBg="1"/>
      <p:bldP spid="26" grpId="0" animBg="1"/>
      <p:bldP spid="27" grpId="0" animBg="1"/>
      <p:bldP spid="47" grpId="0" animBg="1"/>
      <p:bldP spid="48" grpId="0" animBg="1"/>
      <p:bldP spid="49" grpId="0" animBg="1"/>
      <p:bldP spid="50" grpId="0" animBg="1"/>
      <p:bldP spid="65" grpId="0"/>
      <p:bldP spid="66" grpId="0"/>
      <p:bldP spid="60" grpId="0"/>
      <p:bldP spid="61" grpId="0"/>
      <p:bldP spid="62" grpId="0"/>
      <p:bldP spid="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Unskilled &amp; Unaware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819151"/>
            <a:ext cx="6400800" cy="141577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about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desired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grades?</a:t>
            </a:r>
            <a:endParaRPr lang="en-US" sz="2400" b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“Wishful thinking” effect?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Judgments reflect goals</a:t>
            </a:r>
            <a:endParaRPr lang="en-US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486400" y="3751417"/>
            <a:ext cx="914400" cy="9144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86400" y="2760817"/>
            <a:ext cx="914400" cy="914400"/>
          </a:xfrm>
          <a:prstGeom prst="ellips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 rot="900000">
            <a:off x="6429950" y="3592185"/>
            <a:ext cx="762001" cy="914400"/>
            <a:chOff x="914399" y="3486150"/>
            <a:chExt cx="762002" cy="914401"/>
          </a:xfrm>
        </p:grpSpPr>
        <p:sp>
          <p:nvSpPr>
            <p:cNvPr id="10" name="Rectangle 9"/>
            <p:cNvSpPr/>
            <p:nvPr/>
          </p:nvSpPr>
          <p:spPr>
            <a:xfrm>
              <a:off x="914399" y="3486151"/>
              <a:ext cx="762000" cy="9144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14401" y="3486150"/>
              <a:ext cx="762000" cy="5232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C+</a:t>
              </a:r>
              <a:endPara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 rot="458736">
            <a:off x="6040797" y="2288885"/>
            <a:ext cx="1530727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???</a:t>
            </a:r>
            <a:endParaRPr lang="en-US" sz="4800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28800" y="3751417"/>
            <a:ext cx="914400" cy="9144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828800" y="2760817"/>
            <a:ext cx="914400" cy="914400"/>
          </a:xfrm>
          <a:prstGeom prst="ellips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458736">
            <a:off x="2561102" y="2305721"/>
            <a:ext cx="1053402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A+</a:t>
            </a:r>
            <a:endParaRPr lang="en-US" sz="4400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3886200" y="3446617"/>
            <a:ext cx="1371600" cy="914400"/>
          </a:xfrm>
          <a:prstGeom prst="rightArrow">
            <a:avLst>
              <a:gd name="adj1" fmla="val 65278"/>
              <a:gd name="adj2" fmla="val 56945"/>
            </a:avLst>
          </a:prstGeom>
          <a:solidFill>
            <a:schemeClr val="bg1">
              <a:lumMod val="75000"/>
              <a:alpha val="3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900000">
            <a:off x="2772350" y="3592186"/>
            <a:ext cx="761999" cy="91439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endCxn id="22" idx="2"/>
          </p:cNvCxnSpPr>
          <p:nvPr/>
        </p:nvCxnSpPr>
        <p:spPr>
          <a:xfrm flipH="1" flipV="1">
            <a:off x="3036618" y="3071742"/>
            <a:ext cx="239982" cy="755876"/>
          </a:xfrm>
          <a:prstGeom prst="line">
            <a:avLst/>
          </a:prstGeom>
          <a:ln w="25400">
            <a:solidFill>
              <a:schemeClr val="bg1"/>
            </a:solidFill>
            <a:prstDash val="sysDash"/>
            <a:headEnd type="triangle" w="lg" len="lg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38400" y="3218017"/>
            <a:ext cx="533400" cy="457201"/>
          </a:xfrm>
          <a:prstGeom prst="line">
            <a:avLst/>
          </a:prstGeom>
          <a:ln w="25400">
            <a:solidFill>
              <a:schemeClr val="bg1"/>
            </a:solidFill>
            <a:prstDash val="sysDash"/>
            <a:headEnd type="triangle" w="lg" len="lg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2400" y="4825484"/>
            <a:ext cx="44196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Serra &amp; DeMarree (2016), </a:t>
            </a:r>
            <a:r>
              <a:rPr lang="en-US" sz="1200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Memory &amp; Cognition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600" y="2721173"/>
            <a:ext cx="1600200" cy="307777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Dr. Kenneth DeMarree,</a:t>
            </a:r>
          </a:p>
          <a:p>
            <a:r>
              <a:rPr lang="en-US" sz="1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U. at Buffalo</a:t>
            </a:r>
            <a:endParaRPr lang="en-US" sz="10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4" descr="https://www.acsu.buffalo.edu/~kgdemarr/img/ken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l="10800" t="7200" r="7200"/>
          <a:stretch>
            <a:fillRect/>
          </a:stretch>
        </p:blipFill>
        <p:spPr bwMode="auto">
          <a:xfrm>
            <a:off x="228600" y="1047750"/>
            <a:ext cx="1371600" cy="1552250"/>
          </a:xfrm>
          <a:prstGeom prst="rect">
            <a:avLst/>
          </a:prstGeom>
          <a:noFill/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/>
      <p:bldP spid="17" grpId="0" animBg="1"/>
      <p:bldP spid="18" grpId="0" animBg="1"/>
      <p:bldP spid="22" grpId="0"/>
      <p:bldP spid="23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Training / Background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819151"/>
            <a:ext cx="7162800" cy="338554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B.A.: Hofstra University, 2002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M.A.: UNC-Greensboro, 2004</a:t>
            </a:r>
            <a:b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(under John Dunlosky)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Ph.D.: Kent State University, 2007</a:t>
            </a:r>
            <a:b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(under John Dunlosky)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Post-Doc: Columbia University, 2007-08</a:t>
            </a:r>
            <a:b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(under Janet Metcalfe)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Faculty: Texas Tech University, 2008+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819151"/>
            <a:ext cx="6400800" cy="31700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Survey based research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sets of students in 3 different courses, 600+ total students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Predictions of grade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Desired grade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Actual grade (obtained)</a:t>
            </a: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Judgment timing varied by study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Unskilled &amp; Unaware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825484"/>
            <a:ext cx="44196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Serra &amp; DeMarree (2016), </a:t>
            </a:r>
            <a:r>
              <a:rPr lang="en-US" sz="1200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Memory &amp; Cognition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Unskilled &amp; Unaware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743200" y="971550"/>
            <a:ext cx="3657600" cy="3657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21" idx="3"/>
            <a:endCxn id="25" idx="1"/>
          </p:cNvCxnSpPr>
          <p:nvPr/>
        </p:nvCxnSpPr>
        <p:spPr>
          <a:xfrm flipV="1">
            <a:off x="3276600" y="3318510"/>
            <a:ext cx="731520" cy="91440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5" idx="3"/>
            <a:endCxn id="26" idx="1"/>
          </p:cNvCxnSpPr>
          <p:nvPr/>
        </p:nvCxnSpPr>
        <p:spPr>
          <a:xfrm flipV="1">
            <a:off x="4191000" y="2404110"/>
            <a:ext cx="731520" cy="91440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6" idx="3"/>
            <a:endCxn id="27" idx="1"/>
          </p:cNvCxnSpPr>
          <p:nvPr/>
        </p:nvCxnSpPr>
        <p:spPr>
          <a:xfrm flipV="1">
            <a:off x="5105400" y="1520190"/>
            <a:ext cx="731520" cy="88392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093720" y="41414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008120" y="32270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22520" y="23126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836920" y="142875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47" idx="6"/>
            <a:endCxn id="48" idx="2"/>
          </p:cNvCxnSpPr>
          <p:nvPr/>
        </p:nvCxnSpPr>
        <p:spPr>
          <a:xfrm flipV="1">
            <a:off x="3276600" y="2175510"/>
            <a:ext cx="731520" cy="15240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8" idx="6"/>
            <a:endCxn id="49" idx="2"/>
          </p:cNvCxnSpPr>
          <p:nvPr/>
        </p:nvCxnSpPr>
        <p:spPr>
          <a:xfrm flipV="1">
            <a:off x="4191000" y="2023110"/>
            <a:ext cx="731520" cy="15240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9" idx="6"/>
            <a:endCxn id="50" idx="2"/>
          </p:cNvCxnSpPr>
          <p:nvPr/>
        </p:nvCxnSpPr>
        <p:spPr>
          <a:xfrm flipV="1">
            <a:off x="5105400" y="1901190"/>
            <a:ext cx="731520" cy="12192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3093720" y="223647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008120" y="208407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922520" y="193167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836920" y="180975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6477000" y="2571750"/>
            <a:ext cx="22860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ACTUAL GRADE</a:t>
            </a:r>
            <a:endParaRPr lang="en-US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77000" y="1809750"/>
            <a:ext cx="22860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PREDICTED GRADE</a:t>
            </a:r>
            <a:endParaRPr lang="en-US" sz="1400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>
            <a:stCxn id="37" idx="3"/>
            <a:endCxn id="38" idx="1"/>
          </p:cNvCxnSpPr>
          <p:nvPr/>
        </p:nvCxnSpPr>
        <p:spPr>
          <a:xfrm flipV="1">
            <a:off x="3276600" y="1870710"/>
            <a:ext cx="731520" cy="152400"/>
          </a:xfrm>
          <a:prstGeom prst="line">
            <a:avLst/>
          </a:prstGeom>
          <a:ln w="25400" cap="rnd">
            <a:solidFill>
              <a:srgbClr val="FFDCB9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8" idx="3"/>
            <a:endCxn id="39" idx="1"/>
          </p:cNvCxnSpPr>
          <p:nvPr/>
        </p:nvCxnSpPr>
        <p:spPr>
          <a:xfrm flipV="1">
            <a:off x="4191000" y="1718310"/>
            <a:ext cx="731520" cy="152400"/>
          </a:xfrm>
          <a:prstGeom prst="line">
            <a:avLst/>
          </a:prstGeom>
          <a:ln w="25400" cap="rnd">
            <a:solidFill>
              <a:srgbClr val="FFDCB9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9" idx="3"/>
            <a:endCxn id="40" idx="1"/>
          </p:cNvCxnSpPr>
          <p:nvPr/>
        </p:nvCxnSpPr>
        <p:spPr>
          <a:xfrm flipV="1">
            <a:off x="5105400" y="1596390"/>
            <a:ext cx="731520" cy="121920"/>
          </a:xfrm>
          <a:prstGeom prst="line">
            <a:avLst/>
          </a:prstGeom>
          <a:ln w="25400" cap="rnd">
            <a:solidFill>
              <a:srgbClr val="FFDCB9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iamond 36"/>
          <p:cNvSpPr/>
          <p:nvPr/>
        </p:nvSpPr>
        <p:spPr>
          <a:xfrm>
            <a:off x="3093720" y="1931670"/>
            <a:ext cx="182880" cy="182880"/>
          </a:xfrm>
          <a:prstGeom prst="diamond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amond 37"/>
          <p:cNvSpPr/>
          <p:nvPr/>
        </p:nvSpPr>
        <p:spPr>
          <a:xfrm>
            <a:off x="4008120" y="1779270"/>
            <a:ext cx="182880" cy="182880"/>
          </a:xfrm>
          <a:prstGeom prst="diamond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iamond 38"/>
          <p:cNvSpPr/>
          <p:nvPr/>
        </p:nvSpPr>
        <p:spPr>
          <a:xfrm>
            <a:off x="4922520" y="1626870"/>
            <a:ext cx="182880" cy="182880"/>
          </a:xfrm>
          <a:prstGeom prst="diamond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iamond 39"/>
          <p:cNvSpPr/>
          <p:nvPr/>
        </p:nvSpPr>
        <p:spPr>
          <a:xfrm>
            <a:off x="5836920" y="1504950"/>
            <a:ext cx="182880" cy="182880"/>
          </a:xfrm>
          <a:prstGeom prst="diamond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6477000" y="1518106"/>
            <a:ext cx="22860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4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DESIRED GRADE</a:t>
            </a:r>
            <a:endParaRPr lang="en-US" sz="14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743200" y="4705350"/>
            <a:ext cx="9144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Q1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657600" y="4705350"/>
            <a:ext cx="9144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Q2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72000" y="4705350"/>
            <a:ext cx="9144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Q3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86400" y="4705350"/>
            <a:ext cx="9144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Q4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" y="4640818"/>
            <a:ext cx="2590800" cy="369332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Serra &amp; DeMarree (2016)</a:t>
            </a:r>
            <a:b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Memory &amp; Cognition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819151"/>
            <a:ext cx="6400800" cy="209288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Students’ desires for good grades</a:t>
            </a:r>
            <a:b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bias their learning judgments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Especially for low-performing students: need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explicit information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help judge learning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Unskilled &amp; Unaware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825484"/>
            <a:ext cx="44196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Serra &amp; DeMarree (2016), </a:t>
            </a:r>
            <a:r>
              <a:rPr lang="en-US" sz="1200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Memory &amp; Cognition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819151"/>
            <a:ext cx="6400800" cy="295465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low-performing students have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better information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 judge their learning, will they be “unskilled &amp; unaware”?</a:t>
            </a:r>
          </a:p>
          <a:p>
            <a:pPr marL="822960">
              <a:spcAft>
                <a:spcPts val="1200"/>
              </a:spcAft>
              <a:buClr>
                <a:srgbClr val="FEF2A8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Test </a:t>
            </a: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experience</a:t>
            </a:r>
          </a:p>
          <a:p>
            <a:pPr marL="822960">
              <a:spcAft>
                <a:spcPts val="1200"/>
              </a:spcAft>
              <a:buClr>
                <a:srgbClr val="FEF2A8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Explicit feedback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Multiple laboratory-based text comprehension experiments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Unskilled &amp; Unaware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4857750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Green &amp; Serra (in preparation)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102173"/>
            <a:ext cx="1600200" cy="307777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Elizabeth Green, M.A.</a:t>
            </a:r>
          </a:p>
          <a:p>
            <a:r>
              <a:rPr lang="en-US" sz="1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Texas Tech U.</a:t>
            </a:r>
            <a:endParaRPr lang="en-US" sz="10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elizabeth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28600" y="892372"/>
            <a:ext cx="1371600" cy="20574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Unskilled &amp; Unaware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4857750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Green &amp; Serra (in preparation)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685800" y="3758684"/>
            <a:ext cx="7772400" cy="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  <a:prstDash val="sysDash"/>
            <a:headEnd type="triangle" w="lg" len="lg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162800" y="3530084"/>
            <a:ext cx="914400" cy="4572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162800" y="4063484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 4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943600" y="3530084"/>
            <a:ext cx="914400" cy="4572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943600" y="4063484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JUDGE 8</a:t>
            </a:r>
            <a:endParaRPr lang="en-US" sz="12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066800" y="3530084"/>
            <a:ext cx="914400" cy="4572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066800" y="4063484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STUDY 8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286000" y="3530084"/>
            <a:ext cx="914400" cy="4572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286000" y="4063484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JUDGE 8</a:t>
            </a:r>
            <a:endParaRPr lang="en-US" sz="12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685800" y="2571750"/>
            <a:ext cx="7772400" cy="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  <a:prstDash val="sysDash"/>
            <a:headEnd type="triangle" w="lg" len="lg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505200" y="2343150"/>
            <a:ext cx="914400" cy="457200"/>
          </a:xfrm>
          <a:prstGeom prst="rect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3505200" y="28765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TEST 4</a:t>
            </a:r>
            <a:endParaRPr lang="en-US" sz="1200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162800" y="2343150"/>
            <a:ext cx="914400" cy="4572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162800" y="28765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 4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943600" y="2343150"/>
            <a:ext cx="914400" cy="4572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5943600" y="28765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JUDGE 8</a:t>
            </a:r>
            <a:endParaRPr lang="en-US" sz="12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1066800" y="2343150"/>
            <a:ext cx="914400" cy="4572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1066800" y="28765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STUDY 8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286000" y="2343150"/>
            <a:ext cx="914400" cy="4572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2286000" y="28765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JUDGE 8</a:t>
            </a:r>
            <a:endParaRPr lang="en-US" sz="12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flipH="1">
            <a:off x="685800" y="1352550"/>
            <a:ext cx="7772400" cy="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  <a:prstDash val="sysDash"/>
            <a:headEnd type="triangle" w="lg" len="lg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3505200" y="3530084"/>
            <a:ext cx="914400" cy="457200"/>
          </a:xfrm>
          <a:prstGeom prst="rect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505200" y="4063484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TEST 4</a:t>
            </a:r>
            <a:endParaRPr lang="en-US" sz="1200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724400" y="3530084"/>
            <a:ext cx="914400" cy="457200"/>
          </a:xfrm>
          <a:prstGeom prst="rect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4572000" y="4063484"/>
            <a:ext cx="12192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FEEDBACK</a:t>
            </a:r>
            <a:endParaRPr lang="en-US" sz="1200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162800" y="1123950"/>
            <a:ext cx="914400" cy="4572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7162800" y="16573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 4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943600" y="1123950"/>
            <a:ext cx="914400" cy="4572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5943600" y="16573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JUDGE 8</a:t>
            </a:r>
            <a:endParaRPr lang="en-US" sz="12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066800" y="1123950"/>
            <a:ext cx="914400" cy="4572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1066800" y="16573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STUDY 8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286000" y="1123950"/>
            <a:ext cx="914400" cy="4572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2286000" y="16573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JUDGE 8</a:t>
            </a:r>
            <a:endParaRPr lang="en-US" sz="12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24400" y="2343150"/>
            <a:ext cx="914400" cy="4572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724400" y="28765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[FILLED]</a:t>
            </a:r>
            <a:endParaRPr lang="en-US" sz="12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505200" y="1123950"/>
            <a:ext cx="2133600" cy="4572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505200" y="1657350"/>
            <a:ext cx="21336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[FILLED]</a:t>
            </a:r>
            <a:endParaRPr lang="en-US" sz="12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 animBg="1"/>
      <p:bldP spid="37" grpId="0"/>
      <p:bldP spid="55" grpId="0" animBg="1"/>
      <p:bldP spid="62" grpId="0"/>
      <p:bldP spid="63" grpId="0" animBg="1"/>
      <p:bldP spid="64" grpId="0"/>
      <p:bldP spid="68" grpId="0" animBg="1"/>
      <p:bldP spid="69" grpId="0"/>
      <p:bldP spid="72" grpId="0" animBg="1"/>
      <p:bldP spid="73" grpId="0"/>
      <p:bldP spid="74" grpId="0" animBg="1"/>
      <p:bldP spid="75" grpId="0"/>
      <p:bldP spid="76" grpId="0" animBg="1"/>
      <p:bldP spid="77" grpId="0"/>
      <p:bldP spid="78" grpId="0" animBg="1"/>
      <p:bldP spid="79" grpId="0"/>
      <p:bldP spid="81" grpId="0" animBg="1"/>
      <p:bldP spid="82" grpId="0"/>
      <p:bldP spid="83" grpId="0" animBg="1"/>
      <p:bldP spid="84" grpId="0"/>
      <p:bldP spid="85" grpId="0" animBg="1"/>
      <p:bldP spid="86" grpId="0"/>
      <p:bldP spid="87" grpId="0" animBg="1"/>
      <p:bldP spid="88" grpId="0"/>
      <p:bldP spid="89" grpId="0" animBg="1"/>
      <p:bldP spid="90" grpId="0"/>
      <p:bldP spid="91" grpId="0" animBg="1"/>
      <p:bldP spid="92" grpId="0"/>
      <p:bldP spid="41" grpId="0" animBg="1"/>
      <p:bldP spid="42" grpId="0"/>
      <p:bldP spid="43" grpId="0" animBg="1"/>
      <p:bldP spid="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/>
          <p:cNvSpPr/>
          <p:nvPr/>
        </p:nvSpPr>
        <p:spPr>
          <a:xfrm>
            <a:off x="7033260" y="2647950"/>
            <a:ext cx="182880" cy="457200"/>
          </a:xfrm>
          <a:prstGeom prst="rect">
            <a:avLst/>
          </a:prstGeom>
          <a:solidFill>
            <a:srgbClr val="FFDCB9">
              <a:alpha val="3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4137660" y="2495550"/>
            <a:ext cx="182880" cy="609600"/>
          </a:xfrm>
          <a:prstGeom prst="rect">
            <a:avLst/>
          </a:prstGeom>
          <a:solidFill>
            <a:srgbClr val="FFDCB9">
              <a:alpha val="3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1242060" y="2190750"/>
            <a:ext cx="182880" cy="914400"/>
          </a:xfrm>
          <a:prstGeom prst="rect">
            <a:avLst/>
          </a:prstGeom>
          <a:solidFill>
            <a:srgbClr val="FFDCB9">
              <a:alpha val="3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Unskilled &amp; Unaware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200400" y="4095750"/>
            <a:ext cx="6858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T1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86200" y="4095750"/>
            <a:ext cx="6858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T2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72000" y="4095750"/>
            <a:ext cx="6858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T1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57800" y="4095750"/>
            <a:ext cx="6858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T2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00400" y="4400550"/>
            <a:ext cx="13716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LOW PERF</a:t>
            </a:r>
            <a:endParaRPr lang="en-US" sz="14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72000" y="4400550"/>
            <a:ext cx="13716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HIGH PERF</a:t>
            </a:r>
            <a:endParaRPr lang="en-US" sz="14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00400" y="4705350"/>
            <a:ext cx="27432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TEST 1</a:t>
            </a:r>
            <a:endParaRPr lang="en-US" sz="1400" b="1" strike="sngStrike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096000" y="742950"/>
            <a:ext cx="2743200" cy="3276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>
            <a:stCxn id="55" idx="3"/>
            <a:endCxn id="56" idx="1"/>
          </p:cNvCxnSpPr>
          <p:nvPr/>
        </p:nvCxnSpPr>
        <p:spPr>
          <a:xfrm>
            <a:off x="6530340" y="3013710"/>
            <a:ext cx="502920" cy="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7" idx="3"/>
            <a:endCxn id="58" idx="1"/>
          </p:cNvCxnSpPr>
          <p:nvPr/>
        </p:nvCxnSpPr>
        <p:spPr>
          <a:xfrm>
            <a:off x="7901940" y="1870710"/>
            <a:ext cx="502920" cy="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347460" y="29222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033260" y="29222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719060" y="17792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404860" y="17792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stCxn id="68" idx="6"/>
            <a:endCxn id="69" idx="2"/>
          </p:cNvCxnSpPr>
          <p:nvPr/>
        </p:nvCxnSpPr>
        <p:spPr>
          <a:xfrm>
            <a:off x="6530340" y="2137410"/>
            <a:ext cx="502920" cy="57912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70" idx="6"/>
            <a:endCxn id="71" idx="2"/>
          </p:cNvCxnSpPr>
          <p:nvPr/>
        </p:nvCxnSpPr>
        <p:spPr>
          <a:xfrm>
            <a:off x="7901940" y="1443990"/>
            <a:ext cx="502920" cy="15240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6347460" y="204597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033260" y="262509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719060" y="135255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8404860" y="150495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096000" y="4095750"/>
            <a:ext cx="6858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T1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781800" y="4095750"/>
            <a:ext cx="6858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T2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467600" y="4095750"/>
            <a:ext cx="6858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T1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53400" y="4095750"/>
            <a:ext cx="6858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T2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096000" y="4400550"/>
            <a:ext cx="13716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LOW PERF</a:t>
            </a:r>
            <a:endParaRPr lang="en-US" sz="14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467600" y="4400550"/>
            <a:ext cx="13716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HIGH PERF</a:t>
            </a:r>
            <a:endParaRPr lang="en-US" sz="14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96000" y="4705350"/>
            <a:ext cx="27432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TEST 1 + FEEDBACK</a:t>
            </a:r>
            <a:endParaRPr lang="en-US" sz="1400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04800" y="4095750"/>
            <a:ext cx="6858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T1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990600" y="4095750"/>
            <a:ext cx="6858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T2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676400" y="4095750"/>
            <a:ext cx="6858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T1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362200" y="4095750"/>
            <a:ext cx="6858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T2</a:t>
            </a:r>
            <a:endPara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04800" y="4400550"/>
            <a:ext cx="13716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LOW PERF</a:t>
            </a:r>
            <a:endParaRPr lang="en-US" sz="14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676400" y="4400550"/>
            <a:ext cx="13716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HIGH PERF</a:t>
            </a:r>
            <a:endParaRPr lang="en-US" sz="14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04800" y="4705350"/>
            <a:ext cx="27432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(CONTROL)</a:t>
            </a:r>
            <a:endParaRPr lang="en-US" sz="1400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200400" y="742950"/>
            <a:ext cx="2743200" cy="3276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104" idx="3"/>
            <a:endCxn id="105" idx="1"/>
          </p:cNvCxnSpPr>
          <p:nvPr/>
        </p:nvCxnSpPr>
        <p:spPr>
          <a:xfrm>
            <a:off x="3634740" y="3013710"/>
            <a:ext cx="502920" cy="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106" idx="3"/>
            <a:endCxn id="107" idx="1"/>
          </p:cNvCxnSpPr>
          <p:nvPr/>
        </p:nvCxnSpPr>
        <p:spPr>
          <a:xfrm>
            <a:off x="5006340" y="1870710"/>
            <a:ext cx="502920" cy="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3451860" y="29222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137660" y="29222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823460" y="17792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5509260" y="17792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Connector 107"/>
          <p:cNvCxnSpPr>
            <a:stCxn id="110" idx="6"/>
            <a:endCxn id="111" idx="2"/>
          </p:cNvCxnSpPr>
          <p:nvPr/>
        </p:nvCxnSpPr>
        <p:spPr>
          <a:xfrm>
            <a:off x="3634740" y="2137410"/>
            <a:ext cx="502920" cy="44958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12" idx="6"/>
            <a:endCxn id="113" idx="2"/>
          </p:cNvCxnSpPr>
          <p:nvPr/>
        </p:nvCxnSpPr>
        <p:spPr>
          <a:xfrm>
            <a:off x="5006340" y="1443990"/>
            <a:ext cx="502920" cy="15240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/>
          <p:nvPr/>
        </p:nvSpPr>
        <p:spPr>
          <a:xfrm>
            <a:off x="3451860" y="204597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137660" y="249555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4823460" y="135255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509260" y="150495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457200" y="1200150"/>
            <a:ext cx="8382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SCORE</a:t>
            </a:r>
            <a:endParaRPr lang="en-US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57200" y="895350"/>
            <a:ext cx="838200" cy="21544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JUDGE</a:t>
            </a:r>
            <a:endParaRPr lang="en-US" sz="1400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04800" y="742950"/>
            <a:ext cx="2743200" cy="32766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1242060" y="29222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2613660" y="1779270"/>
            <a:ext cx="182880" cy="1828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3" name="Straight Connector 122"/>
          <p:cNvCxnSpPr>
            <a:stCxn id="125" idx="6"/>
            <a:endCxn id="126" idx="2"/>
          </p:cNvCxnSpPr>
          <p:nvPr/>
        </p:nvCxnSpPr>
        <p:spPr>
          <a:xfrm>
            <a:off x="739140" y="2137410"/>
            <a:ext cx="502920" cy="11430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7" idx="6"/>
            <a:endCxn id="128" idx="2"/>
          </p:cNvCxnSpPr>
          <p:nvPr/>
        </p:nvCxnSpPr>
        <p:spPr>
          <a:xfrm>
            <a:off x="2110740" y="1443990"/>
            <a:ext cx="502920" cy="152400"/>
          </a:xfrm>
          <a:prstGeom prst="line">
            <a:avLst/>
          </a:prstGeom>
          <a:ln w="25400" cap="rnd">
            <a:solidFill>
              <a:srgbClr val="FEF2A8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/>
          <p:nvPr/>
        </p:nvSpPr>
        <p:spPr>
          <a:xfrm>
            <a:off x="556260" y="204597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1242060" y="216027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1927860" y="135255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613660" y="1504950"/>
            <a:ext cx="182880" cy="18288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/>
      <p:bldP spid="130" grpId="0" animBg="1"/>
      <p:bldP spid="129" grpId="0" animBg="1"/>
      <p:bldP spid="60" grpId="0"/>
      <p:bldP spid="61" grpId="0"/>
      <p:bldP spid="62" grpId="0"/>
      <p:bldP spid="63" grpId="0"/>
      <p:bldP spid="42" grpId="0"/>
      <p:bldP spid="46" grpId="0"/>
      <p:bldP spid="51" grpId="0"/>
      <p:bldP spid="52" grpId="0" animBg="1"/>
      <p:bldP spid="55" grpId="0" animBg="1"/>
      <p:bldP spid="56" grpId="0" animBg="1"/>
      <p:bldP spid="57" grpId="0" animBg="1"/>
      <p:bldP spid="58" grpId="0" animBg="1"/>
      <p:bldP spid="68" grpId="0" animBg="1"/>
      <p:bldP spid="69" grpId="0" animBg="1"/>
      <p:bldP spid="70" grpId="0" animBg="1"/>
      <p:bldP spid="71" grpId="0" animBg="1"/>
      <p:bldP spid="72" grpId="0"/>
      <p:bldP spid="73" grpId="0"/>
      <p:bldP spid="74" grpId="0"/>
      <p:bldP spid="75" grpId="0"/>
      <p:bldP spid="76" grpId="0"/>
      <p:bldP spid="77" grpId="0"/>
      <p:bldP spid="78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101" grpId="0" animBg="1"/>
      <p:bldP spid="104" grpId="0" animBg="1"/>
      <p:bldP spid="105" grpId="0" animBg="1"/>
      <p:bldP spid="106" grpId="0" animBg="1"/>
      <p:bldP spid="107" grpId="0" animBg="1"/>
      <p:bldP spid="110" grpId="0" animBg="1"/>
      <p:bldP spid="111" grpId="0" animBg="1"/>
      <p:bldP spid="112" grpId="0" animBg="1"/>
      <p:bldP spid="113" grpId="0" animBg="1"/>
      <p:bldP spid="114" grpId="0"/>
      <p:bldP spid="115" grpId="0"/>
      <p:bldP spid="116" grpId="0" animBg="1"/>
      <p:bldP spid="120" grpId="0" animBg="1"/>
      <p:bldP spid="122" grpId="0" animBg="1"/>
      <p:bldP spid="125" grpId="0" animBg="1"/>
      <p:bldP spid="126" grpId="0" animBg="1"/>
      <p:bldP spid="127" grpId="0" animBg="1"/>
      <p:bldP spid="12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819151"/>
            <a:ext cx="6400800" cy="243143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Yes, if low-performing students have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better information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 judge their learning, can reduce the “unskilled &amp; unaware” effect</a:t>
            </a:r>
          </a:p>
          <a:p>
            <a:pPr marL="822960">
              <a:spcAft>
                <a:spcPts val="1200"/>
              </a:spcAft>
              <a:buClr>
                <a:srgbClr val="FEF2A8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Test </a:t>
            </a: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experience***</a:t>
            </a:r>
          </a:p>
          <a:p>
            <a:pPr marL="822960">
              <a:spcAft>
                <a:spcPts val="1200"/>
              </a:spcAft>
              <a:buClr>
                <a:srgbClr val="FEF2A8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Explicit feedback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Unskilled &amp; Unaware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4857750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Green &amp; Serra (in preparation)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Instructor Fluency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819151"/>
            <a:ext cx="6400800" cy="298543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Presentation of information</a:t>
            </a:r>
            <a:b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accompanied by subjective</a:t>
            </a:r>
            <a:b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experience of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instructor fluency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Previous research: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fluency can bias students’ self-assessments of learning using strong laboratory manipulation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What about in an actual course?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034" name="Picture 2" descr="https://media.licdn.com/mpr/mpr/shrinknp_200_200/AAEAAQAAAAAAAAjCAAAAJGJiZTQ4NTdhLWE1M2ItNGE0My1hMmZjLTllNGFiOTdjN2Qw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23950"/>
            <a:ext cx="1371600" cy="1371600"/>
          </a:xfrm>
          <a:prstGeom prst="rect">
            <a:avLst/>
          </a:prstGeom>
          <a:noFill/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28600" y="2647951"/>
            <a:ext cx="1600200" cy="307777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Dr. Debbie Magreehan,</a:t>
            </a:r>
          </a:p>
          <a:p>
            <a:r>
              <a:rPr lang="en-US" sz="1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Midland College</a:t>
            </a:r>
            <a:endParaRPr lang="en-US" sz="10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Instructor Fluency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4825484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Serra &amp; Magreehan (2016), </a:t>
            </a:r>
            <a:r>
              <a:rPr lang="en-US" sz="1200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Creative Education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971800" y="819150"/>
            <a:ext cx="3657600" cy="18288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Instructor Fluency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14400" y="3790950"/>
            <a:ext cx="914400" cy="9144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14400" y="2800350"/>
            <a:ext cx="914400" cy="914400"/>
          </a:xfrm>
          <a:prstGeom prst="ellipse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81200" y="3790950"/>
            <a:ext cx="914400" cy="9144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81200" y="2800350"/>
            <a:ext cx="914400" cy="914400"/>
          </a:xfrm>
          <a:prstGeom prst="ellipse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0" y="3790950"/>
            <a:ext cx="914400" cy="9144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048000" y="2800350"/>
            <a:ext cx="914400" cy="914400"/>
          </a:xfrm>
          <a:prstGeom prst="ellipse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4800" y="3790950"/>
            <a:ext cx="914400" cy="9144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114800" y="2800350"/>
            <a:ext cx="914400" cy="914400"/>
          </a:xfrm>
          <a:prstGeom prst="ellipse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181600" y="3790950"/>
            <a:ext cx="914400" cy="9144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81600" y="2800350"/>
            <a:ext cx="914400" cy="914400"/>
          </a:xfrm>
          <a:prstGeom prst="ellipse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315200" y="2114550"/>
            <a:ext cx="914400" cy="1828800"/>
          </a:xfrm>
          <a:prstGeom prst="rect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15200" y="1123950"/>
            <a:ext cx="914400" cy="914400"/>
          </a:xfrm>
          <a:prstGeom prst="ellipse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172200" y="4019550"/>
            <a:ext cx="2514600" cy="228600"/>
          </a:xfrm>
          <a:prstGeom prst="rect">
            <a:avLst/>
          </a:prstGeom>
          <a:solidFill>
            <a:schemeClr val="bg1">
              <a:lumMod val="75000"/>
              <a:alpha val="3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57200" y="4019550"/>
            <a:ext cx="381000" cy="228600"/>
          </a:xfrm>
          <a:prstGeom prst="rect">
            <a:avLst/>
          </a:prstGeom>
          <a:solidFill>
            <a:schemeClr val="bg1">
              <a:lumMod val="75000"/>
              <a:alpha val="3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17100000">
            <a:off x="6720902" y="1685727"/>
            <a:ext cx="228600" cy="838200"/>
          </a:xfrm>
          <a:prstGeom prst="rect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105400" y="4019550"/>
            <a:ext cx="0" cy="228600"/>
          </a:xfrm>
          <a:prstGeom prst="line">
            <a:avLst/>
          </a:prstGeom>
          <a:ln w="25400" cap="sq">
            <a:solidFill>
              <a:schemeClr val="bg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038600" y="4019550"/>
            <a:ext cx="0" cy="228600"/>
          </a:xfrm>
          <a:prstGeom prst="line">
            <a:avLst/>
          </a:prstGeom>
          <a:ln w="25400" cap="sq">
            <a:solidFill>
              <a:schemeClr val="bg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971800" y="4019550"/>
            <a:ext cx="0" cy="228600"/>
          </a:xfrm>
          <a:prstGeom prst="line">
            <a:avLst/>
          </a:prstGeom>
          <a:ln w="25400" cap="sq">
            <a:solidFill>
              <a:schemeClr val="bg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905000" y="4019550"/>
            <a:ext cx="0" cy="228600"/>
          </a:xfrm>
          <a:prstGeom prst="line">
            <a:avLst/>
          </a:prstGeom>
          <a:ln w="25400" cap="sq">
            <a:solidFill>
              <a:schemeClr val="bg1">
                <a:lumMod val="7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5-Point Star 32"/>
          <p:cNvSpPr/>
          <p:nvPr/>
        </p:nvSpPr>
        <p:spPr>
          <a:xfrm rot="19800000">
            <a:off x="4709453" y="956603"/>
            <a:ext cx="914400" cy="914400"/>
          </a:xfrm>
          <a:prstGeom prst="star5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Point Star 33"/>
          <p:cNvSpPr/>
          <p:nvPr/>
        </p:nvSpPr>
        <p:spPr>
          <a:xfrm rot="9000000">
            <a:off x="3947453" y="1642403"/>
            <a:ext cx="914400" cy="914400"/>
          </a:xfrm>
          <a:prstGeom prst="star5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1371600" y="1733550"/>
            <a:ext cx="3429000" cy="1295400"/>
          </a:xfrm>
          <a:prstGeom prst="line">
            <a:avLst/>
          </a:prstGeom>
          <a:ln w="25400">
            <a:solidFill>
              <a:schemeClr val="bg1"/>
            </a:solidFill>
            <a:prstDash val="sysDash"/>
            <a:headEnd type="triangle" w="lg" len="lg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581400" y="1733550"/>
            <a:ext cx="1219200" cy="1295400"/>
          </a:xfrm>
          <a:prstGeom prst="line">
            <a:avLst/>
          </a:prstGeom>
          <a:ln w="25400">
            <a:solidFill>
              <a:schemeClr val="bg1"/>
            </a:solidFill>
            <a:prstDash val="sysDash"/>
            <a:headEnd type="triangle" w="lg" len="lg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4800600" y="1733550"/>
            <a:ext cx="762000" cy="1295400"/>
          </a:xfrm>
          <a:prstGeom prst="line">
            <a:avLst/>
          </a:prstGeom>
          <a:ln w="25400">
            <a:solidFill>
              <a:schemeClr val="bg1"/>
            </a:solidFill>
            <a:prstDash val="sysDash"/>
            <a:headEnd type="triangle" w="lg" len="lg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1447800" y="1809750"/>
            <a:ext cx="6172200" cy="1447800"/>
          </a:xfrm>
          <a:prstGeom prst="line">
            <a:avLst/>
          </a:prstGeom>
          <a:ln w="25400">
            <a:solidFill>
              <a:schemeClr val="bg1"/>
            </a:solidFill>
            <a:prstDash val="sysDash"/>
            <a:headEnd type="triangle" w="lg" len="lg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3581400" y="1809750"/>
            <a:ext cx="4038600" cy="1447800"/>
          </a:xfrm>
          <a:prstGeom prst="line">
            <a:avLst/>
          </a:prstGeom>
          <a:ln w="25400">
            <a:solidFill>
              <a:schemeClr val="bg1"/>
            </a:solidFill>
            <a:prstDash val="sysDash"/>
            <a:headEnd type="triangle" w="lg" len="lg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5715000" y="1809750"/>
            <a:ext cx="1905000" cy="1447800"/>
          </a:xfrm>
          <a:prstGeom prst="line">
            <a:avLst/>
          </a:prstGeom>
          <a:ln w="25400">
            <a:solidFill>
              <a:schemeClr val="bg1"/>
            </a:solidFill>
            <a:prstDash val="sysDash"/>
            <a:headEnd type="triangle" w="lg" len="lg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2400" y="4825484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Serra &amp; Magreehan (2016), </a:t>
            </a:r>
            <a:r>
              <a:rPr lang="en-US" sz="1200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Creative Education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Research Cloud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322879">
            <a:off x="1429683" y="3424167"/>
            <a:ext cx="1965963" cy="803674"/>
          </a:xfrm>
          <a:prstGeom prst="roundRect">
            <a:avLst>
              <a:gd name="adj" fmla="val 43539"/>
            </a:avLst>
          </a:prstGeom>
          <a:noFill/>
          <a:ln w="19050">
            <a:solidFill>
              <a:srgbClr val="FEF2A8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Memory</a:t>
            </a:r>
            <a:endParaRPr lang="en-US" sz="28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1381498">
            <a:off x="4757103" y="3140143"/>
            <a:ext cx="3526734" cy="803674"/>
          </a:xfrm>
          <a:prstGeom prst="roundRect">
            <a:avLst>
              <a:gd name="adj" fmla="val 43539"/>
            </a:avLst>
          </a:prstGeom>
          <a:noFill/>
          <a:ln w="19050">
            <a:solidFill>
              <a:srgbClr val="FEF2A8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 Learning</a:t>
            </a:r>
            <a:endParaRPr lang="en-US" sz="28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398644">
            <a:off x="3998845" y="1369055"/>
            <a:ext cx="2992518" cy="803674"/>
          </a:xfrm>
          <a:prstGeom prst="rect">
            <a:avLst/>
          </a:prstGeom>
          <a:noFill/>
          <a:ln w="19050">
            <a:solidFill>
              <a:srgbClr val="FFDCB9"/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Metacognition</a:t>
            </a:r>
            <a:endParaRPr lang="en-US" sz="28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>
            <a:stCxn id="10" idx="2"/>
            <a:endCxn id="8" idx="0"/>
          </p:cNvCxnSpPr>
          <p:nvPr/>
        </p:nvCxnSpPr>
        <p:spPr>
          <a:xfrm flipH="1">
            <a:off x="2450351" y="2170030"/>
            <a:ext cx="2998260" cy="1255908"/>
          </a:xfrm>
          <a:prstGeom prst="line">
            <a:avLst/>
          </a:prstGeom>
          <a:ln w="19050">
            <a:solidFill>
              <a:srgbClr val="FFDCB9"/>
            </a:solidFill>
            <a:prstDash val="sysDash"/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2"/>
            <a:endCxn id="9" idx="0"/>
          </p:cNvCxnSpPr>
          <p:nvPr/>
        </p:nvCxnSpPr>
        <p:spPr>
          <a:xfrm>
            <a:off x="5448611" y="2170030"/>
            <a:ext cx="1046336" cy="970924"/>
          </a:xfrm>
          <a:prstGeom prst="line">
            <a:avLst/>
          </a:prstGeom>
          <a:ln w="19050">
            <a:solidFill>
              <a:srgbClr val="FFDCB9"/>
            </a:solidFill>
            <a:prstDash val="sysDash"/>
            <a:headEnd type="triangl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611458">
            <a:off x="1385705" y="4315582"/>
            <a:ext cx="1464795" cy="579193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Explicit Memory</a:t>
            </a:r>
            <a:endParaRPr lang="en-US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381097">
            <a:off x="224395" y="3674301"/>
            <a:ext cx="1342320" cy="834332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Adaptive Memory</a:t>
            </a:r>
            <a:endParaRPr lang="en-US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21157623">
            <a:off x="3165697" y="4079500"/>
            <a:ext cx="980069" cy="70987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Dual Coding</a:t>
            </a:r>
            <a:endParaRPr lang="en-US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534852">
            <a:off x="4015716" y="3931462"/>
            <a:ext cx="1563707" cy="810027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Multimedia Learning</a:t>
            </a:r>
            <a:endParaRPr lang="en-US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20859992">
            <a:off x="5316571" y="3940802"/>
            <a:ext cx="2201740" cy="788175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Reading Comprehension</a:t>
            </a:r>
            <a:endParaRPr lang="en-US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21094960">
            <a:off x="4332637" y="2360238"/>
            <a:ext cx="1644453" cy="704547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Knowledge</a:t>
            </a:r>
            <a:b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&amp; Beliefs</a:t>
            </a:r>
            <a:endParaRPr lang="en-US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306130">
            <a:off x="2438037" y="739948"/>
            <a:ext cx="1663116" cy="381000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Monitoring</a:t>
            </a:r>
            <a:endParaRPr lang="en-US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21286163">
            <a:off x="1961376" y="1285850"/>
            <a:ext cx="1904475" cy="533400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Accuracy vs. Inaccuracy</a:t>
            </a:r>
            <a:endParaRPr lang="en-US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20946257">
            <a:off x="6682940" y="636730"/>
            <a:ext cx="1361279" cy="69631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Control</a:t>
            </a:r>
            <a:b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of Study</a:t>
            </a:r>
            <a:endParaRPr lang="en-US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9918226">
            <a:off x="7315945" y="3730196"/>
            <a:ext cx="1989560" cy="782151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Course / Exam Performance</a:t>
            </a:r>
            <a:endParaRPr lang="en-US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267336">
            <a:off x="181606" y="825594"/>
            <a:ext cx="2023515" cy="830611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Unskilled &amp;</a:t>
            </a:r>
            <a:b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Unaware Effect</a:t>
            </a:r>
            <a:endParaRPr lang="en-US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20670824">
            <a:off x="3098155" y="2099713"/>
            <a:ext cx="1667548" cy="488130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Heuristics</a:t>
            </a:r>
            <a:endParaRPr lang="en-US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705284">
            <a:off x="2042177" y="2013827"/>
            <a:ext cx="1328457" cy="709743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Framing Effects</a:t>
            </a:r>
            <a:endParaRPr lang="en-US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3285209">
            <a:off x="775405" y="2030556"/>
            <a:ext cx="2027932" cy="709743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Judgment and</a:t>
            </a:r>
            <a:b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Decision Making</a:t>
            </a:r>
            <a:endParaRPr lang="en-US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890387">
            <a:off x="7160659" y="2328886"/>
            <a:ext cx="1779231" cy="810027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E-Textbooks</a:t>
            </a:r>
            <a:br>
              <a:rPr lang="en-US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&amp; Software</a:t>
            </a:r>
            <a:endParaRPr lang="en-US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304459">
            <a:off x="7267127" y="1359399"/>
            <a:ext cx="1361279" cy="696314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Effective</a:t>
            </a:r>
            <a:b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Restudy</a:t>
            </a:r>
            <a:endParaRPr lang="en-US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819151"/>
            <a:ext cx="6400800" cy="261610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Instructor Fluency Questionnaire: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Speaking clearly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Speaking volume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Eye contact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Body posture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   Etc.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Instructor Fluency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4825484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Serra &amp; Magreehan (2016), </a:t>
            </a:r>
            <a:r>
              <a:rPr lang="en-US" sz="1200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Creative Education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819151"/>
            <a:ext cx="6400800" cy="350865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Survey based research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600+ students answered questions about actual courses and instructors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Instructor fluency questions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Predictions of grade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Ratings of instructor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Ratings of course / topic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Actual grade (obtained)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Instructor Fluency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4825484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Serra &amp; Magreehan (2016), </a:t>
            </a:r>
            <a:r>
              <a:rPr lang="en-US" sz="1200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Creative Education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819151"/>
            <a:ext cx="6400800" cy="30162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Students’ judgments related to their experience of instructor fluency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Predictions of learning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Ratings of instructor</a:t>
            </a:r>
          </a:p>
          <a:p>
            <a:pPr marL="822960" lvl="1">
              <a:spcAft>
                <a:spcPts val="1200"/>
              </a:spcAft>
              <a:buClr>
                <a:srgbClr val="FFDCB9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Ratings of course &amp; topic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Occurred even though students had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entire semester’s worth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info</a:t>
            </a:r>
            <a:endParaRPr lang="en-US" sz="2400" b="1" dirty="0" smtClean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Instructor Fluency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4825484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Serra &amp; Magreehan (2016), </a:t>
            </a:r>
            <a:r>
              <a:rPr lang="en-US" sz="1200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Creative Education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819151"/>
            <a:ext cx="6400800" cy="33547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Subjective experience of “instructor fluency” can bias students’ ratings</a:t>
            </a:r>
            <a:b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 only of the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instructor / course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(i.e., course evaluations)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But can also bias their judgments</a:t>
            </a:r>
            <a:b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their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learning and grades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Laboratory research replicated in</a:t>
            </a:r>
            <a:b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classroom</a:t>
            </a:r>
            <a:endParaRPr lang="en-US" sz="2400" b="1" dirty="0" smtClean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Instructor Fluency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4825484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Serra &amp; Magreehan (2016), </a:t>
            </a:r>
            <a:r>
              <a:rPr lang="en-US" sz="1200" b="1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Creative Education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E-Textbooks &amp; Software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32873" y="3257550"/>
            <a:ext cx="914400" cy="9144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E-Textbooks &amp; Software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819151"/>
            <a:ext cx="6400800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Advantages of enhanced e-textbooks over non-enhanced textbooks?</a:t>
            </a:r>
            <a:endParaRPr lang="en-US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232873" y="2266950"/>
            <a:ext cx="914400" cy="914400"/>
          </a:xfrm>
          <a:prstGeom prst="ellips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1"/>
          <p:cNvGrpSpPr/>
          <p:nvPr/>
        </p:nvGrpSpPr>
        <p:grpSpPr>
          <a:xfrm>
            <a:off x="2994873" y="3068483"/>
            <a:ext cx="738927" cy="990601"/>
            <a:chOff x="5019119" y="2530666"/>
            <a:chExt cx="738927" cy="990601"/>
          </a:xfrm>
        </p:grpSpPr>
        <p:sp>
          <p:nvSpPr>
            <p:cNvPr id="29" name="Parallelogram 28"/>
            <p:cNvSpPr/>
            <p:nvPr/>
          </p:nvSpPr>
          <p:spPr>
            <a:xfrm rot="17100000">
              <a:off x="4924116" y="2675858"/>
              <a:ext cx="914398" cy="724391"/>
            </a:xfrm>
            <a:prstGeom prst="parallelogram">
              <a:avLst>
                <a:gd name="adj" fmla="val 19815"/>
              </a:avLst>
            </a:prstGeom>
            <a:noFill/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Parallelogram 30"/>
            <p:cNvSpPr/>
            <p:nvPr/>
          </p:nvSpPr>
          <p:spPr>
            <a:xfrm rot="17100000">
              <a:off x="4968231" y="2717743"/>
              <a:ext cx="946149" cy="633480"/>
            </a:xfrm>
            <a:prstGeom prst="parallelogram">
              <a:avLst>
                <a:gd name="adj" fmla="val 31150"/>
              </a:avLst>
            </a:prstGeom>
            <a:noFill/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Parallelogram 29"/>
            <p:cNvSpPr/>
            <p:nvPr/>
          </p:nvSpPr>
          <p:spPr>
            <a:xfrm rot="17100000">
              <a:off x="4988115" y="2759267"/>
              <a:ext cx="990601" cy="533400"/>
            </a:xfrm>
            <a:prstGeom prst="parallelogram">
              <a:avLst>
                <a:gd name="adj" fmla="val 46147"/>
              </a:avLst>
            </a:prstGeom>
            <a:noFill/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5029200" y="3257550"/>
            <a:ext cx="914400" cy="9144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29200" y="2266950"/>
            <a:ext cx="914400" cy="914400"/>
          </a:xfrm>
          <a:prstGeom prst="ellips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900000">
            <a:off x="5972750" y="3098319"/>
            <a:ext cx="761999" cy="91439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900000">
            <a:off x="6114082" y="3220202"/>
            <a:ext cx="613835" cy="229963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900000">
            <a:off x="6029123" y="3464831"/>
            <a:ext cx="148882" cy="229963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900000">
            <a:off x="6181522" y="3661371"/>
            <a:ext cx="148882" cy="229963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E-Textbooks &amp; Software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819151"/>
            <a:ext cx="6400800" cy="261610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Non-enhanced books: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students are left to study / restudy on their own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Enhanced books: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testing software can guide students to restudy missed info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Which information is best for</a:t>
            </a:r>
            <a:b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final test performance?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4857750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Ortegren (Dissertation), 2016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58" name="Picture 2" descr="Francesca Ortegren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t="6250"/>
          <a:stretch>
            <a:fillRect/>
          </a:stretch>
        </p:blipFill>
        <p:spPr bwMode="auto">
          <a:xfrm>
            <a:off x="228600" y="1047750"/>
            <a:ext cx="1371600" cy="1928813"/>
          </a:xfrm>
          <a:prstGeom prst="rect">
            <a:avLst/>
          </a:prstGeom>
          <a:noFill/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28600" y="3105151"/>
            <a:ext cx="1600200" cy="307777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Dr. Francesca Ortegren,</a:t>
            </a:r>
          </a:p>
          <a:p>
            <a:r>
              <a:rPr lang="en-US" sz="1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U. of Southern Indiana</a:t>
            </a:r>
            <a:endParaRPr lang="en-US" sz="10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 flipH="1">
            <a:off x="2743200" y="1962150"/>
            <a:ext cx="5486400" cy="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  <a:prstDash val="sysDash"/>
            <a:headEnd type="triangle" w="lg" len="lg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E-Textbooks &amp; Software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4857750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Ortegren (Dissertation), 2016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00400" y="1733550"/>
            <a:ext cx="914400" cy="4572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200400" y="22669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STUDY 1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19600" y="1733550"/>
            <a:ext cx="914400" cy="4572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419600" y="22669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TEST 1</a:t>
            </a:r>
            <a:endParaRPr lang="en-US" sz="12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8000" y="1733550"/>
            <a:ext cx="914400" cy="4572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858000" y="22669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TEST 2</a:t>
            </a:r>
            <a:endParaRPr lang="en-US" sz="12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38800" y="1733550"/>
            <a:ext cx="914400" cy="457200"/>
          </a:xfrm>
          <a:prstGeom prst="rect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638800" y="22669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STUDY 2</a:t>
            </a:r>
            <a:endParaRPr lang="en-US" sz="1200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2743200" y="3790950"/>
            <a:ext cx="5486400" cy="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  <a:prstDash val="sysDash"/>
            <a:headEnd type="triangle" w="lg" len="lg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200400" y="3562350"/>
            <a:ext cx="914400" cy="4572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200400" y="40957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STUDY 1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19600" y="3562350"/>
            <a:ext cx="914400" cy="4572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419600" y="40957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TEST 1</a:t>
            </a:r>
            <a:endParaRPr lang="en-US" sz="12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858000" y="3562350"/>
            <a:ext cx="914400" cy="4572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858000" y="40957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TEST 2</a:t>
            </a:r>
            <a:endParaRPr lang="en-US" sz="12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638800" y="3562350"/>
            <a:ext cx="914400" cy="457200"/>
          </a:xfrm>
          <a:prstGeom prst="rect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638800" y="40957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STUDY 2</a:t>
            </a:r>
            <a:endParaRPr lang="en-US" sz="1200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2743200" y="2876550"/>
            <a:ext cx="5486400" cy="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  <a:prstDash val="sysDash"/>
            <a:headEnd type="triangle" w="lg" len="lg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200400" y="2647950"/>
            <a:ext cx="914400" cy="4572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200400" y="31813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STUDY 1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419600" y="2647950"/>
            <a:ext cx="914400" cy="4572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419600" y="31813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TEST 1</a:t>
            </a:r>
            <a:endParaRPr lang="en-US" sz="12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858000" y="2647950"/>
            <a:ext cx="914400" cy="4572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858000" y="31813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TEST 2</a:t>
            </a:r>
            <a:endParaRPr lang="en-US" sz="12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638800" y="2647950"/>
            <a:ext cx="914400" cy="457200"/>
          </a:xfrm>
          <a:prstGeom prst="rect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38800" y="31813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STUDY 2</a:t>
            </a:r>
            <a:endParaRPr lang="en-US" sz="1200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2743200" y="1047750"/>
            <a:ext cx="5486400" cy="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  <a:prstDash val="sysDash"/>
            <a:headEnd type="triangle" w="lg" len="lg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200400" y="819150"/>
            <a:ext cx="914400" cy="4572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200400" y="13525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STUDY 1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19600" y="819150"/>
            <a:ext cx="914400" cy="4572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419600" y="13525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TEST 1</a:t>
            </a:r>
            <a:endParaRPr lang="en-US" sz="12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858000" y="819150"/>
            <a:ext cx="914400" cy="4572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858000" y="13525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TEST 2</a:t>
            </a:r>
            <a:endParaRPr lang="en-US" sz="12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2400" y="971550"/>
            <a:ext cx="243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NO RESTUDY (CONTROL)</a:t>
            </a:r>
            <a:endParaRPr lang="en-US" sz="1200" b="1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52400" y="1885950"/>
            <a:ext cx="243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SELF-PACED RESTUDY</a:t>
            </a:r>
            <a:endParaRPr lang="en-US" sz="1200" b="1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2400" y="2724150"/>
            <a:ext cx="2438400" cy="369332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COMPUTER RESTUDY: UNKNOWN INFO ONLY</a:t>
            </a:r>
            <a:endParaRPr lang="en-US" sz="1200" b="1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52400" y="3638550"/>
            <a:ext cx="2438400" cy="369332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COMPUTER RESTUDY: PROXIMAL LEARNING</a:t>
            </a:r>
            <a:endParaRPr lang="en-US" sz="1200" b="1" dirty="0">
              <a:solidFill>
                <a:schemeClr val="accent3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657600" y="4552950"/>
            <a:ext cx="36576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FEEDBACK VS. NO-FEEDBACK VERSIONS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5486400" y="742950"/>
            <a:ext cx="0" cy="3733800"/>
          </a:xfrm>
          <a:prstGeom prst="line">
            <a:avLst/>
          </a:prstGeom>
          <a:ln w="25400">
            <a:solidFill>
              <a:schemeClr val="bg1"/>
            </a:solidFill>
            <a:prstDash val="sysDash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638800" y="819150"/>
            <a:ext cx="914400" cy="4572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638800" y="13525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[FILLED]</a:t>
            </a:r>
            <a:endParaRPr lang="en-US" sz="12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39" grpId="0" animBg="1"/>
      <p:bldP spid="40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8" grpId="0" animBg="1"/>
      <p:bldP spid="49" grpId="0"/>
      <p:bldP spid="50" grpId="0" animBg="1"/>
      <p:bldP spid="51" grpId="0"/>
      <p:bldP spid="52" grpId="0" animBg="1"/>
      <p:bldP spid="53" grpId="0"/>
      <p:bldP spid="56" grpId="0"/>
      <p:bldP spid="57" grpId="0"/>
      <p:bldP spid="58" grpId="0"/>
      <p:bldP spid="59" grpId="0"/>
      <p:bldP spid="60" grpId="0"/>
      <p:bldP spid="54" grpId="0" animBg="1"/>
      <p:bldP spid="5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E-Textbooks &amp; Software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819151"/>
            <a:ext cx="6400800" cy="264687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Students benefitted most greatly from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feedback: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needed help identifying what they did / did not know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Students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did not need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software to guide their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restudy schedule</a:t>
            </a:r>
            <a:b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(no effect of various restudy schemes</a:t>
            </a:r>
            <a:b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vs. self-controlled study)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4857750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Ortegren (Dissertation), 2016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E-Textbooks &amp; Software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819151"/>
            <a:ext cx="6400800" cy="224676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Non-enhanced books: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define terms in-text, in the margins, or in a glossary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Enhanced books: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also allow for hyperlinks, pop-up definitions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Which format is best for learning?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4857750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Magreehan (Dissertation), 2016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4" name="Picture 2" descr="https://media.licdn.com/mpr/mpr/shrinknp_200_200/AAEAAQAAAAAAAAjCAAAAJGJiZTQ4NTdhLWE1M2ItNGE0My1hMmZjLTllNGFiOTdjN2Qw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23950"/>
            <a:ext cx="1371600" cy="1371600"/>
          </a:xfrm>
          <a:prstGeom prst="rect">
            <a:avLst/>
          </a:prstGeom>
          <a:noFill/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28600" y="2647951"/>
            <a:ext cx="1600200" cy="307777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Dr. Debbie Magreehan,</a:t>
            </a:r>
          </a:p>
          <a:p>
            <a:r>
              <a:rPr lang="en-US" sz="1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Midland College</a:t>
            </a:r>
            <a:endParaRPr lang="en-US" sz="10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General Research Interest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819151"/>
            <a:ext cx="6400800" cy="36009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FEF2A8"/>
              </a:buClr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Identifying factors that aid</a:t>
            </a:r>
            <a:b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or hinder student learning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 Effects</a:t>
            </a:r>
          </a:p>
          <a:p>
            <a:pPr marL="822960" lvl="1">
              <a:spcAft>
                <a:spcPts val="1200"/>
              </a:spcAft>
              <a:buClr>
                <a:srgbClr val="FEF2A8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Multimedia Learning</a:t>
            </a:r>
          </a:p>
          <a:p>
            <a:pPr marL="822960" lvl="1">
              <a:spcAft>
                <a:spcPts val="1200"/>
              </a:spcAft>
              <a:buClr>
                <a:srgbClr val="FEF2A8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E-Textbook Variations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Indirect Effects</a:t>
            </a:r>
          </a:p>
          <a:p>
            <a:pPr marL="822960" lvl="1">
              <a:spcAft>
                <a:spcPts val="1200"/>
              </a:spcAft>
              <a:buClr>
                <a:srgbClr val="FEF2A8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Metacognition as Mediator</a:t>
            </a:r>
          </a:p>
          <a:p>
            <a:pPr marL="822960" lvl="1">
              <a:spcAft>
                <a:spcPts val="1200"/>
              </a:spcAft>
              <a:buClr>
                <a:srgbClr val="FEF2A8"/>
              </a:buClr>
            </a:pP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Monitoring and Control</a:t>
            </a:r>
            <a:endParaRPr lang="en-US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E-Textbooks &amp; Software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819151"/>
            <a:ext cx="6400800" cy="33547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Participants studied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multiple texts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then completed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vocabulary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comprehension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tests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Formats: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control, in-margin glossed terms, pop-up glossed terms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Experiment 2: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instructed to study for either a vocabulary </a:t>
            </a:r>
            <a:r>
              <a:rPr lang="en-US" sz="24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comprehension test, but tested on </a:t>
            </a:r>
            <a:r>
              <a:rPr lang="en-US" sz="24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both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4857750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Magreehan (Dissertation), 2016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E-Textbooks &amp; Software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86000" y="742950"/>
            <a:ext cx="4572000" cy="403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28600" tIns="228600" rIns="228600" bIns="228600" rtlCol="0">
            <a:noAutofit/>
          </a:bodyPr>
          <a:lstStyle/>
          <a:p>
            <a:pPr algn="just"/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Lorem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ipsum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dolor sit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amet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cu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sed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dicta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dolorem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mnesarchum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 His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porro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apeirian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vituperatoribus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ea, quo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graecis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feugait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veniam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munere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putent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vix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Enim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necessitatibus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in, in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perpetua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consequuntur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Malorum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definiebas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efficiantur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cu cum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nihil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alienum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primis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commodo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oportere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unum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mutat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illum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! Quod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aeque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doctus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probo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elaboraret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instructior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vel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! Has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semper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aliquam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voluptatum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no,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eos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numquam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laboramus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in.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Laboramus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maiestatis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appellantur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 Ex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blandit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eloquentiam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vituperatoribus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altera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salutandi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definiebas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ne.</a:t>
            </a:r>
          </a:p>
          <a:p>
            <a:pPr algn="just"/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Erat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bonorum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evertitur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ad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nec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! Id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probatus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reformidans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assum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lucilius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maiestatis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sed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at? Per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decore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ullamcorper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vituperatoribus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ea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summo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semper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 Ea his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legendos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delicata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praesent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vix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odio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quot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Aeque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numquam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omittam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nec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cu,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nihil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audire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inermis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ea his,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hinc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soluta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cu? No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aeterno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intellegam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delicatissimi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per, at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agam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disputando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et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mel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mediocrem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Vix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consulatu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moderatius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dissentias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accusam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placerat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oportere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invenire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maluisset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cum.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Dicunt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ponderum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constituam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id his, has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simul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scripta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eripuit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in, ex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usu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illud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mandamus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rationibus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? Vim et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labores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veritus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omittam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omnesque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ponderum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consectetuer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vim.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Amet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partiendo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has ea, et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nostrum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consequat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forensibus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nobis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laoreet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mei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Malorum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dolorem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usu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id qui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atomorum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iracundia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concludaturque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pro.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4857750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Magreehan (Dissertation), 2016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E-Textbooks &amp; Software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86000" y="742950"/>
            <a:ext cx="6400800" cy="403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28600" tIns="228600" rIns="2057400" bIns="228600" rtlCol="0">
            <a:noAutofit/>
          </a:bodyPr>
          <a:lstStyle/>
          <a:p>
            <a:pPr algn="just"/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Lorem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ipsum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dolor sit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amet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cu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sed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dicta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dolorem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mnesarchum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 His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porro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apeirian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vituperatoribus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ea, quo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graecis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feugait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veniam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munere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putent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vix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Enim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necessitatibus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in, in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perpetua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consequuntur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Malorum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definiebas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efficiantur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cu cum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nihil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alienum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primis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commodo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oportere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unum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mutat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illum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! Quod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aeque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doctus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probo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elaboraret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instructior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vel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! Has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semper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aliquam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voluptatum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no,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eos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numquam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laboramus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in.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Laboramus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maiestatis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appellantur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 Ex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blandit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eloquentiam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vituperatoribus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altera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salutandi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definiebas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ne.</a:t>
            </a:r>
          </a:p>
          <a:p>
            <a:pPr algn="just"/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Erat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bonorum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evertitur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ad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nec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! Id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probatus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reformidans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assum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lucilius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maiestatis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sed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at? Per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decore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ullamcorper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vituperatoribus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ea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summo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semper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 Ea his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legendos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delicata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praesent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vix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odio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quot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Aeque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numquam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omittam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nec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cu,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nihil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audire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inermis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ea his,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hinc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soluta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cu? No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aeterno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intellegam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delicatissimi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per, at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agam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disputando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et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mel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mediocrem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Vix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consulatu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moderatius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dissentias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accusam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placerat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oportere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invenire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maluisset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cum.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Dicunt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ponderum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constituam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id his, has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simul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scripta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eripuit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in, ex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usu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illud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mandamus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rationibus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? Vim et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labores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veritus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omittam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omnesque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ponderum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consectetuer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vim.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Amet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partiendo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has ea, et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nostrum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consequat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forensibus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nobis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laoreet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mei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Malorum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dolorem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usu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id qui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atomorum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iracundia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concludaturque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pro.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0" y="742950"/>
            <a:ext cx="2057400" cy="4038600"/>
          </a:xfrm>
          <a:prstGeom prst="rect">
            <a:avLst/>
          </a:prstGeom>
          <a:noFill/>
        </p:spPr>
        <p:txBody>
          <a:bodyPr wrap="square" lIns="228600" tIns="228600" rIns="228600" bIns="228600" rtlCol="0">
            <a:noAutofit/>
          </a:bodyPr>
          <a:lstStyle/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CONSEQUUNTUR</a:t>
            </a:r>
            <a:r>
              <a:rPr lang="en-US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Sed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ullum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omittam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laboramus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an.</a:t>
            </a: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ELABORARET</a:t>
            </a:r>
            <a:r>
              <a:rPr lang="en-US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vis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sententiae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disputationi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interpretaris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MAIESTATIS</a:t>
            </a:r>
            <a:r>
              <a:rPr lang="en-US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Quas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iudico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causae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vix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ad.</a:t>
            </a: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PONDERUM</a:t>
            </a:r>
            <a:r>
              <a:rPr lang="en-US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cetero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admodum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nam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857750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Magreehan (Dissertation), 2016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E-Textbooks &amp; Software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86000" y="742950"/>
            <a:ext cx="4572000" cy="403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28600" tIns="228600" rIns="228600" bIns="228600" rtlCol="0">
            <a:noAutofit/>
          </a:bodyPr>
          <a:lstStyle/>
          <a:p>
            <a:pPr algn="just"/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Lorem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ipsum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dolor sit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amet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cu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sed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dicta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dolorem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mnesarchum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 His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porro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apeirian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vituperatoribus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ea, quo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graecis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feugait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veniam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munere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putent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vix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Enim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necessitatibus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in, in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perpetua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consequuntur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Malorum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definiebas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efficiantur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cu cum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nihil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alienum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primis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commodo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oportere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unum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mutat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illum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! Quod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aeque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doctus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probo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elaboraret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instructior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vel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! Has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semper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aliquam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voluptatum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no,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eos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numquam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laboramus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in.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Laboramus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maiestatis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appellantur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 Ex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blandit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eloquentiam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vituperatoribus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altera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salutandi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definiebas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ne.</a:t>
            </a:r>
          </a:p>
          <a:p>
            <a:pPr algn="just"/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Erat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bonorum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evertitur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ad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nec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! Id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probatus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reformidans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assum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lucilius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maiestatis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sed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at? Per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decore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ullamcorper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vituperatoribus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ea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summo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semper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 Ea his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legendos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delicata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praesent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vix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odio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quot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Aeque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numquam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omittam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nec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cu,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nihil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audire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inermis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ea his,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hinc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soluta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cu? No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aeterno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intellegam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delicatissimi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per, at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agam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disputando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et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mel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mediocrem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Vix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consulatu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moderatius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dissentias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accusam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placerat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oportere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invenire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maluisset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cum.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Dicunt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ponderum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constituam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id his, has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simul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scripta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eripuit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in, ex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usu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illud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mandamus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rationibus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? Vim et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labores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veritus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omittam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omnesque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ponderum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consectetuer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vim.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Amet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partiendo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has ea, et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nostrum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consequat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forensibus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nobis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laoreet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mei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Malorum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dolorem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usu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, id qui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atomorum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iracundia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concludaturque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pro.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1428750"/>
            <a:ext cx="2286000" cy="516255"/>
          </a:xfrm>
          <a:prstGeom prst="roundRect">
            <a:avLst>
              <a:gd name="adj" fmla="val 9260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91440" rIns="91440" bIns="91440" rtlCol="0">
            <a:spAutoFit/>
          </a:bodyPr>
          <a:lstStyle/>
          <a:p>
            <a:r>
              <a:rPr lang="en-US" sz="10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ELABORARET</a:t>
            </a:r>
            <a:r>
              <a:rPr lang="en-US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Eu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vis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sententiae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disputationi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interpretaris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Right Arrow 7"/>
          <p:cNvSpPr/>
          <p:nvPr/>
        </p:nvSpPr>
        <p:spPr>
          <a:xfrm rot="14400000">
            <a:off x="4010025" y="2148729"/>
            <a:ext cx="853146" cy="426573"/>
          </a:xfrm>
          <a:prstGeom prst="rightArrow">
            <a:avLst>
              <a:gd name="adj1" fmla="val 35185"/>
              <a:gd name="adj2" fmla="val 161523"/>
            </a:avLst>
          </a:prstGeom>
          <a:solidFill>
            <a:schemeClr val="accent3">
              <a:lumMod val="20000"/>
              <a:lumOff val="80000"/>
            </a:schemeClr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" y="4857750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Magreehan (Dissertation), 2016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E-Textbooks &amp; Software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819151"/>
            <a:ext cx="6400800" cy="261610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Uninstructed: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glossed terms naturally lead to a focus on vocabulary learning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Focus on vocabulary: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in-margin produces the largest benefits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Focus on comprehension: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pop-up produces the largest benefits</a:t>
            </a:r>
            <a:endParaRPr lang="en-US" sz="2400" b="1" dirty="0" smtClean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4857750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Magreehan (Dissertation), 2016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E-Textbooks &amp; Software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819151"/>
            <a:ext cx="6400800" cy="298543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Glossed terms can help vocabulary </a:t>
            </a:r>
            <a:r>
              <a:rPr lang="en-US" sz="24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comprehension learning / performance in enhanced e-books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But: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students need to know test format for the biggest benefits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Glossing can lead students to focus</a:t>
            </a:r>
            <a:b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on vocabulary over comprehension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4857750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Magreehan (Dissertation), 2016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Thanks!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21348285">
            <a:off x="1867944" y="3051527"/>
            <a:ext cx="6915376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Questions?</a:t>
            </a:r>
            <a:endParaRPr lang="en-US" sz="8000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Judging Learning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" y="4857750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cf. Nelson &amp; </a:t>
            </a:r>
            <a:r>
              <a:rPr lang="en-US" sz="1200" b="1" dirty="0" err="1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Narens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1200150"/>
            <a:ext cx="3657600" cy="1371600"/>
          </a:xfrm>
          <a:prstGeom prst="ellipse">
            <a:avLst/>
          </a:prstGeom>
          <a:noFill/>
          <a:ln w="19050">
            <a:solidFill>
              <a:schemeClr val="accent3">
                <a:lumMod val="60000"/>
                <a:lumOff val="4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Metacognition</a:t>
            </a:r>
            <a:endParaRPr lang="en-US" sz="28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3028950"/>
            <a:ext cx="3657600" cy="1371600"/>
          </a:xfrm>
          <a:prstGeom prst="ellipse">
            <a:avLst/>
          </a:prstGeom>
          <a:noFill/>
          <a:ln w="19050">
            <a:solidFill>
              <a:schemeClr val="accent3">
                <a:lumMod val="60000"/>
                <a:lumOff val="4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Cognition</a:t>
            </a:r>
            <a:endParaRPr lang="en-US" sz="28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Elbow Connector 14"/>
          <p:cNvCxnSpPr>
            <a:stCxn id="11" idx="6"/>
            <a:endCxn id="12" idx="6"/>
          </p:cNvCxnSpPr>
          <p:nvPr/>
        </p:nvCxnSpPr>
        <p:spPr>
          <a:xfrm>
            <a:off x="6400800" y="1885950"/>
            <a:ext cx="12700" cy="1828800"/>
          </a:xfrm>
          <a:prstGeom prst="bentConnector3">
            <a:avLst>
              <a:gd name="adj1" fmla="val 1800000"/>
            </a:avLst>
          </a:prstGeom>
          <a:ln w="25400">
            <a:solidFill>
              <a:srgbClr val="FEF2A8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2" idx="2"/>
            <a:endCxn id="11" idx="2"/>
          </p:cNvCxnSpPr>
          <p:nvPr/>
        </p:nvCxnSpPr>
        <p:spPr>
          <a:xfrm rot="10800000">
            <a:off x="2743200" y="1885950"/>
            <a:ext cx="12700" cy="1828800"/>
          </a:xfrm>
          <a:prstGeom prst="bentConnector3">
            <a:avLst>
              <a:gd name="adj1" fmla="val 1800000"/>
            </a:avLst>
          </a:prstGeom>
          <a:ln w="25400">
            <a:solidFill>
              <a:srgbClr val="FEF2A8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4400" y="1885950"/>
            <a:ext cx="1524000" cy="1828800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Monitoring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05600" y="1885950"/>
            <a:ext cx="1524000" cy="1828800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Control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Judging Learning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400" y="4857750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cf. Nelson &amp; </a:t>
            </a:r>
            <a:r>
              <a:rPr lang="en-US" sz="1200" b="1" dirty="0" err="1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Narens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1200150"/>
            <a:ext cx="3657600" cy="1371600"/>
          </a:xfrm>
          <a:prstGeom prst="ellipse">
            <a:avLst/>
          </a:prstGeom>
          <a:noFill/>
          <a:ln w="19050">
            <a:solidFill>
              <a:schemeClr val="accent3">
                <a:lumMod val="60000"/>
                <a:lumOff val="4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Evaluation of</a:t>
            </a:r>
            <a:b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Learning State</a:t>
            </a:r>
            <a:endParaRPr lang="en-US" sz="28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3028950"/>
            <a:ext cx="3657600" cy="1371600"/>
          </a:xfrm>
          <a:prstGeom prst="ellipse">
            <a:avLst/>
          </a:prstGeom>
          <a:noFill/>
          <a:ln w="19050">
            <a:solidFill>
              <a:schemeClr val="accent3">
                <a:lumMod val="60000"/>
                <a:lumOff val="40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Studying</a:t>
            </a:r>
            <a:b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Exam</a:t>
            </a:r>
            <a:endParaRPr lang="en-US" sz="28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Elbow Connector 14"/>
          <p:cNvCxnSpPr>
            <a:stCxn id="11" idx="6"/>
            <a:endCxn id="12" idx="6"/>
          </p:cNvCxnSpPr>
          <p:nvPr/>
        </p:nvCxnSpPr>
        <p:spPr>
          <a:xfrm>
            <a:off x="6400800" y="1885950"/>
            <a:ext cx="12700" cy="1828800"/>
          </a:xfrm>
          <a:prstGeom prst="bentConnector3">
            <a:avLst>
              <a:gd name="adj1" fmla="val 1800000"/>
            </a:avLst>
          </a:prstGeom>
          <a:ln w="25400">
            <a:solidFill>
              <a:srgbClr val="FEF2A8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2" idx="2"/>
            <a:endCxn id="11" idx="2"/>
          </p:cNvCxnSpPr>
          <p:nvPr/>
        </p:nvCxnSpPr>
        <p:spPr>
          <a:xfrm rot="10800000">
            <a:off x="2743200" y="1885950"/>
            <a:ext cx="12700" cy="1828800"/>
          </a:xfrm>
          <a:prstGeom prst="bentConnector3">
            <a:avLst>
              <a:gd name="adj1" fmla="val 1800000"/>
            </a:avLst>
          </a:prstGeom>
          <a:ln w="25400">
            <a:solidFill>
              <a:srgbClr val="FEF2A8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4400" y="1885950"/>
            <a:ext cx="1524000" cy="1828800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Judging</a:t>
            </a:r>
            <a:b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Learning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05600" y="1885950"/>
            <a:ext cx="1524000" cy="1828800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Study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Behaviors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5-Point Star 11"/>
          <p:cNvSpPr/>
          <p:nvPr/>
        </p:nvSpPr>
        <p:spPr>
          <a:xfrm>
            <a:off x="6019800" y="3059430"/>
            <a:ext cx="731520" cy="731520"/>
          </a:xfrm>
          <a:prstGeom prst="star5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do we Judge?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371600" y="2571750"/>
            <a:ext cx="914400" cy="1828800"/>
          </a:xfrm>
          <a:prstGeom prst="rect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71600" y="1581150"/>
            <a:ext cx="914400" cy="914400"/>
          </a:xfrm>
          <a:prstGeom prst="ellipse">
            <a:avLst/>
          </a:prstGeom>
          <a:noFill/>
          <a:ln>
            <a:solidFill>
              <a:srgbClr val="FFDCB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2952750"/>
            <a:ext cx="914400" cy="914400"/>
          </a:xfrm>
          <a:prstGeom prst="rect">
            <a:avLst/>
          </a:prstGeom>
          <a:noFill/>
          <a:ln>
            <a:solidFill>
              <a:srgbClr val="FEF2A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71600" y="2647950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JUDGE</a:t>
            </a:r>
            <a:endParaRPr lang="en-US" sz="1200" b="1" dirty="0">
              <a:solidFill>
                <a:srgbClr val="FFDCB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3911084"/>
            <a:ext cx="914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TARGET</a:t>
            </a:r>
            <a:endParaRPr lang="en-US" sz="1200" b="1" dirty="0">
              <a:solidFill>
                <a:srgbClr val="FEF2A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2724150"/>
            <a:ext cx="1828800" cy="1354217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SYSTEM 1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Heuristic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Implicit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Non-conscious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Fast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Automatic</a:t>
            </a:r>
            <a:endParaRPr lang="en-US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4800" y="1293733"/>
            <a:ext cx="1828800" cy="1354217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SYSTEM 2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Theory-Based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Explicit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Conscious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Slow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Effortful</a:t>
            </a:r>
            <a:endParaRPr lang="en-US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905000" y="1885950"/>
            <a:ext cx="4191000" cy="1295400"/>
          </a:xfrm>
          <a:prstGeom prst="line">
            <a:avLst/>
          </a:prstGeom>
          <a:ln w="25400">
            <a:solidFill>
              <a:schemeClr val="bg1"/>
            </a:solidFill>
            <a:prstDash val="sysDash"/>
            <a:headEnd type="triangle" w="lg" len="lg"/>
            <a:tail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029200" y="4171950"/>
            <a:ext cx="2743200" cy="2286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029200" y="3486150"/>
            <a:ext cx="838200" cy="6096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934200" y="3486150"/>
            <a:ext cx="838200" cy="6096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52400" y="4857750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cf. </a:t>
            </a:r>
            <a:r>
              <a:rPr lang="en-US" sz="1200" b="1" dirty="0" err="1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Kahneman</a:t>
            </a:r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1200" b="1" dirty="0" err="1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Tversky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Numeracy &amp; JDM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819151"/>
            <a:ext cx="6400800" cy="252376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Numeracy: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ability to understand and work with numbers (e.g., probability)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JDM: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Judgment &amp; Decision Making</a:t>
            </a:r>
          </a:p>
          <a:p>
            <a:pPr marL="514350" indent="-514350">
              <a:spcAft>
                <a:spcPts val="1200"/>
              </a:spcAft>
              <a:buClr>
                <a:srgbClr val="FEF2A8"/>
              </a:buClr>
              <a:buFont typeface="Arial" pitchFamily="34" charset="0"/>
              <a:buChar char="►"/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does numeracy relate to the </a:t>
            </a:r>
            <a:r>
              <a:rPr lang="en-US" sz="2400" b="1" dirty="0" smtClean="0">
                <a:solidFill>
                  <a:srgbClr val="FEF2A8"/>
                </a:solidFill>
                <a:latin typeface="Arial" pitchFamily="34" charset="0"/>
                <a:cs typeface="Arial" pitchFamily="34" charset="0"/>
              </a:rPr>
              <a:t>quality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judgments and decisions?</a:t>
            </a:r>
            <a:b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FFDCB9"/>
                </a:solidFill>
                <a:latin typeface="Arial" pitchFamily="34" charset="0"/>
                <a:cs typeface="Arial" pitchFamily="34" charset="0"/>
              </a:rPr>
              <a:t>(math / probability based JDM)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90550"/>
            <a:ext cx="64008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400800" y="5010150"/>
            <a:ext cx="2743200" cy="0"/>
          </a:xfrm>
          <a:prstGeom prst="line">
            <a:avLst/>
          </a:prstGeom>
          <a:ln w="19050">
            <a:solidFill>
              <a:srgbClr val="FFDCB9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2568773"/>
            <a:ext cx="1600200" cy="307777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000" b="1" dirty="0" err="1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Joselyn</a:t>
            </a:r>
            <a:r>
              <a:rPr lang="en-US" sz="1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Hathaway,</a:t>
            </a:r>
          </a:p>
          <a:p>
            <a:r>
              <a:rPr lang="en-US" sz="10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Elizabeth City State U.</a:t>
            </a:r>
            <a:endParaRPr lang="en-US" sz="10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0"/>
            <a:ext cx="723900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Numeracy &amp; JDM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4825484"/>
            <a:ext cx="6248400" cy="184666"/>
          </a:xfrm>
          <a:prstGeom prst="rect">
            <a:avLst/>
          </a:prstGeom>
          <a:noFill/>
          <a:ln w="19050">
            <a:noFill/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Hathaway &amp; Serra (in progress)</a:t>
            </a:r>
            <a:endParaRPr lang="en-US" sz="1200" b="1" i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joselyn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28600" y="1044772"/>
            <a:ext cx="1371600" cy="137795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4144</TotalTime>
  <Words>1997</Words>
  <Application>Microsoft Office PowerPoint</Application>
  <PresentationFormat>On-screen Show (16:9)</PresentationFormat>
  <Paragraphs>359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Serra, Michael</cp:lastModifiedBy>
  <cp:revision>220</cp:revision>
  <dcterms:created xsi:type="dcterms:W3CDTF">2016-10-01T15:32:11Z</dcterms:created>
  <dcterms:modified xsi:type="dcterms:W3CDTF">2017-07-18T22:11:51Z</dcterms:modified>
</cp:coreProperties>
</file>